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charts/style11.xml" ContentType="application/vnd.ms-office.chart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charts/colors12.xml" ContentType="application/vnd.ms-office.chartcolorstyl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charts/chart15.xml" ContentType="application/vnd.openxmlformats-officedocument.drawingml.chart+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charts/colors10.xml" ContentType="application/vnd.ms-office.chartcolorstyle+xml"/>
  <Override PartName="/ppt/charts/style7.xml" ContentType="application/vnd.ms-office.chartstyl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charts/chart16.xml" ContentType="application/vnd.openxmlformats-officedocument.drawingml.chart+xml"/>
  <Override PartName="/ppt/notesSlides/notesSlide55.xml" ContentType="application/vnd.openxmlformats-officedocument.presentationml.notesSlide+xml"/>
  <Override PartName="/ppt/charts/colors5.xml" ContentType="application/vnd.ms-office.chartcolorstyle+xml"/>
  <Override PartName="/ppt/charts/style10.xml" ContentType="application/vnd.ms-office.chartstyle+xml"/>
  <Override PartName="/ppt/charts/colors1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harts/colors1.xml" ContentType="application/vnd.ms-office.chartcolorstyle+xml"/>
  <Override PartName="/ppt/charts/colors1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charts/style8.xml" ContentType="application/vnd.ms-office.chartstyl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charts/style4.xml" ContentType="application/vnd.ms-office.chartstyle+xml"/>
  <Override PartName="/ppt/slides/slide29.xml" ContentType="application/vnd.openxmlformats-officedocument.presentationml.slide+xml"/>
  <Override PartName="/ppt/slides/slide76.xml" ContentType="application/vnd.openxmlformats-officedocument.presentationml.sl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56" r:id="rId2"/>
    <p:sldId id="257" r:id="rId3"/>
    <p:sldId id="258" r:id="rId4"/>
    <p:sldId id="277" r:id="rId5"/>
    <p:sldId id="278" r:id="rId6"/>
    <p:sldId id="300" r:id="rId7"/>
    <p:sldId id="296" r:id="rId8"/>
    <p:sldId id="297" r:id="rId9"/>
    <p:sldId id="315" r:id="rId10"/>
    <p:sldId id="318" r:id="rId11"/>
    <p:sldId id="390" r:id="rId12"/>
    <p:sldId id="366" r:id="rId13"/>
    <p:sldId id="363" r:id="rId14"/>
    <p:sldId id="298" r:id="rId15"/>
    <p:sldId id="317" r:id="rId16"/>
    <p:sldId id="367" r:id="rId17"/>
    <p:sldId id="364" r:id="rId18"/>
    <p:sldId id="368" r:id="rId19"/>
    <p:sldId id="391" r:id="rId20"/>
    <p:sldId id="365" r:id="rId21"/>
    <p:sldId id="316" r:id="rId22"/>
    <p:sldId id="302" r:id="rId23"/>
    <p:sldId id="259" r:id="rId24"/>
    <p:sldId id="303" r:id="rId25"/>
    <p:sldId id="280" r:id="rId26"/>
    <p:sldId id="262" r:id="rId27"/>
    <p:sldId id="339" r:id="rId28"/>
    <p:sldId id="340" r:id="rId29"/>
    <p:sldId id="293" r:id="rId30"/>
    <p:sldId id="295" r:id="rId31"/>
    <p:sldId id="306" r:id="rId32"/>
    <p:sldId id="313" r:id="rId33"/>
    <p:sldId id="314" r:id="rId34"/>
    <p:sldId id="292" r:id="rId35"/>
    <p:sldId id="279" r:id="rId36"/>
    <p:sldId id="261" r:id="rId37"/>
    <p:sldId id="264" r:id="rId38"/>
    <p:sldId id="265" r:id="rId39"/>
    <p:sldId id="309" r:id="rId40"/>
    <p:sldId id="282" r:id="rId41"/>
    <p:sldId id="283" r:id="rId42"/>
    <p:sldId id="284" r:id="rId43"/>
    <p:sldId id="281" r:id="rId44"/>
    <p:sldId id="285" r:id="rId45"/>
    <p:sldId id="329" r:id="rId46"/>
    <p:sldId id="330" r:id="rId47"/>
    <p:sldId id="331" r:id="rId48"/>
    <p:sldId id="337" r:id="rId49"/>
    <p:sldId id="335" r:id="rId50"/>
    <p:sldId id="333" r:id="rId51"/>
    <p:sldId id="319" r:id="rId52"/>
    <p:sldId id="334" r:id="rId53"/>
    <p:sldId id="338" r:id="rId54"/>
    <p:sldId id="336" r:id="rId55"/>
    <p:sldId id="328" r:id="rId56"/>
    <p:sldId id="323" r:id="rId57"/>
    <p:sldId id="325" r:id="rId58"/>
    <p:sldId id="345" r:id="rId59"/>
    <p:sldId id="327" r:id="rId60"/>
    <p:sldId id="307" r:id="rId61"/>
    <p:sldId id="287" r:id="rId62"/>
    <p:sldId id="288" r:id="rId63"/>
    <p:sldId id="369" r:id="rId64"/>
    <p:sldId id="266" r:id="rId65"/>
    <p:sldId id="291" r:id="rId66"/>
    <p:sldId id="308" r:id="rId67"/>
    <p:sldId id="341" r:id="rId68"/>
    <p:sldId id="289" r:id="rId69"/>
    <p:sldId id="342" r:id="rId70"/>
    <p:sldId id="290" r:id="rId71"/>
    <p:sldId id="320" r:id="rId72"/>
    <p:sldId id="267" r:id="rId73"/>
    <p:sldId id="322" r:id="rId74"/>
    <p:sldId id="346" r:id="rId75"/>
    <p:sldId id="268" r:id="rId76"/>
    <p:sldId id="299" r:id="rId7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yba" initials="PR" lastIdx="2" clrIdx="0">
    <p:extLst>
      <p:ext uri="{19B8F6BF-5375-455C-9EA6-DF929625EA0E}">
        <p15:presenceInfo xmlns:p15="http://schemas.microsoft.com/office/powerpoint/2012/main" xmlns="" userId="S-1-5-21-1070320510-3578716637-3453792271-192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2F60"/>
    <a:srgbClr val="600000"/>
    <a:srgbClr val="FFFFFF"/>
    <a:srgbClr val="DBD9DA"/>
    <a:srgbClr val="777777"/>
    <a:srgbClr val="F8F8F8"/>
    <a:srgbClr val="E5E0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96404" autoAdjust="0"/>
  </p:normalViewPr>
  <p:slideViewPr>
    <p:cSldViewPr snapToGrid="0">
      <p:cViewPr varScale="1">
        <p:scale>
          <a:sx n="70" d="100"/>
          <a:sy n="70" d="100"/>
        </p:scale>
        <p:origin x="-66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ohreg2simm101\SAdata\Mortality\National%20Summary%20Data\DrugODbyState_2010_2016.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dohreg2simm101\Abuse\Jim%20D\Drug%20Presentations\working%20files\Meth&amp;BenzoForCouncil_2017.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dohreg2simm101\Abuse\Jim%20D\Drug%20Presentations\working%20files\Meth&amp;BenzoForCouncil_2017.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dohreg2simm101\Abuse\Jim%20D\Drug%20Presentations\working%20files\Meth&amp;BenzoForCouncil_2017.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dohreg2simm101\SAdata\Mortality\VitalRecords\DrugODSurveillance\OD_bycounty_5yr_aarates_2017.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dohreg2simm101\Abuse\Jim%20D\CSTE%202013%20presentation\OD%20Risk_1_nonsample15to105.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dohreg2simm101\Abuse\Jim%20D\CSTE%202013%20presentation\OD%20Risk_1_nonsample15to10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ohreg2simm101\Abuse\Jim%20D\CSTE%202013%20presentation\OD%20Risk_1_nonsample15to105.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file:///\\dohreg2simm101\SAdata\Mortality\VitalRecords\DrugODSurveillance\OD_bycounty_aarates_2017.xlsx"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ohreg2simm101\SAdata\Mortality\VitalRecords\DrugODSurveillance\OD_bycounty_aarates_2017.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ohreg2simm101\SAdata\Mortality\VitalRecords\DrugODSurveillance\OD_bycounty_aarates_2017.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dohreg2simm101\SAdata\Mortality\VitalRecords\DrugODSurveillance\OD_bycounty_aarates_2017.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dohreg2simm101\SAdata\Mortality\VitalRecords\DrugODSurveillance\OD_by_YrCoAgeSexRace_2012_17.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dohreg2simm101\Abuse\Jim%20D\Drug%20Presentations\working%20files\Meth&amp;BenzoForCouncil_2017.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dohreg2simm101\Abuse\Jim%20D\Drug%20Presentations\working%20files\Meth&amp;BenzoForCouncil_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8446714243230626E-2"/>
          <c:y val="0.17241050119331741"/>
          <c:w val="0.89001633693962889"/>
          <c:h val="0.62712230985526973"/>
        </c:manualLayout>
      </c:layout>
      <c:lineChart>
        <c:grouping val="standard"/>
        <c:ser>
          <c:idx val="0"/>
          <c:order val="0"/>
          <c:tx>
            <c:strRef>
              <c:f>Sheet1!$A$62</c:f>
              <c:strCache>
                <c:ptCount val="1"/>
                <c:pt idx="0">
                  <c:v>West Virginia</c:v>
                </c:pt>
              </c:strCache>
            </c:strRef>
          </c:tx>
          <c:spPr>
            <a:ln w="28575" cap="rnd">
              <a:solidFill>
                <a:schemeClr val="accent1"/>
              </a:solidFill>
              <a:round/>
            </a:ln>
            <a:effectLst/>
          </c:spPr>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C9B-4CE4-81FA-E642557D0CD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C9B-4CE4-81FA-E642557D0CD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C9B-4CE4-81FA-E642557D0CD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C9B-4CE4-81FA-E642557D0CD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C9B-4CE4-81FA-E642557D0CD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C9B-4CE4-81FA-E642557D0CD0}"/>
                </c:ext>
              </c:extLst>
            </c:dLbl>
            <c:dLbl>
              <c:idx val="6"/>
              <c:layout>
                <c:manualLayout>
                  <c:x val="-8.0130099034710439E-2"/>
                  <c:y val="-5.7490339844250483E-2"/>
                </c:manualLayout>
              </c:layout>
              <c:showSer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CC9B-4CE4-81FA-E642557D0CD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C9B-4CE4-81FA-E642557D0CD0}"/>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Sheet1!$B$62:$I$62</c:f>
              <c:numCache>
                <c:formatCode>General</c:formatCode>
                <c:ptCount val="8"/>
                <c:pt idx="0">
                  <c:v>28.9</c:v>
                </c:pt>
                <c:pt idx="1">
                  <c:v>36.300000000000011</c:v>
                </c:pt>
                <c:pt idx="2">
                  <c:v>32</c:v>
                </c:pt>
                <c:pt idx="3">
                  <c:v>32.200000000000003</c:v>
                </c:pt>
                <c:pt idx="4">
                  <c:v>35.5</c:v>
                </c:pt>
                <c:pt idx="5">
                  <c:v>41.5</c:v>
                </c:pt>
                <c:pt idx="6" formatCode="0.0">
                  <c:v>52</c:v>
                </c:pt>
                <c:pt idx="7" formatCode="0.0">
                  <c:v>57.8</c:v>
                </c:pt>
              </c:numCache>
            </c:numRef>
          </c:val>
          <c:extLst xmlns:c16r2="http://schemas.microsoft.com/office/drawing/2015/06/chart">
            <c:ext xmlns:c16="http://schemas.microsoft.com/office/drawing/2014/chart" uri="{C3380CC4-5D6E-409C-BE32-E72D297353CC}">
              <c16:uniqueId val="{00000008-CC9B-4CE4-81FA-E642557D0CD0}"/>
            </c:ext>
          </c:extLst>
        </c:ser>
        <c:ser>
          <c:idx val="1"/>
          <c:order val="1"/>
          <c:tx>
            <c:strRef>
              <c:f>Sheet1!$A$63</c:f>
              <c:strCache>
                <c:ptCount val="1"/>
                <c:pt idx="0">
                  <c:v>Ohio</c:v>
                </c:pt>
              </c:strCache>
            </c:strRef>
          </c:tx>
          <c:spPr>
            <a:ln w="28575" cap="rnd">
              <a:solidFill>
                <a:schemeClr val="accent2"/>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Sheet1!$B$63:$I$63</c:f>
              <c:numCache>
                <c:formatCode>General</c:formatCode>
                <c:ptCount val="8"/>
                <c:pt idx="0">
                  <c:v>16.100000000000001</c:v>
                </c:pt>
                <c:pt idx="1">
                  <c:v>17.7</c:v>
                </c:pt>
                <c:pt idx="2">
                  <c:v>18.899999999999999</c:v>
                </c:pt>
                <c:pt idx="3">
                  <c:v>20.8</c:v>
                </c:pt>
                <c:pt idx="4">
                  <c:v>24.6</c:v>
                </c:pt>
                <c:pt idx="5" formatCode="0.0">
                  <c:v>29.9</c:v>
                </c:pt>
                <c:pt idx="6" formatCode="0.0">
                  <c:v>39.1</c:v>
                </c:pt>
                <c:pt idx="7" formatCode="0.0">
                  <c:v>46.3</c:v>
                </c:pt>
              </c:numCache>
            </c:numRef>
          </c:val>
          <c:extLst xmlns:c16r2="http://schemas.microsoft.com/office/drawing/2015/06/chart">
            <c:ext xmlns:c16="http://schemas.microsoft.com/office/drawing/2014/chart" uri="{C3380CC4-5D6E-409C-BE32-E72D297353CC}">
              <c16:uniqueId val="{00000009-CC9B-4CE4-81FA-E642557D0CD0}"/>
            </c:ext>
          </c:extLst>
        </c:ser>
        <c:ser>
          <c:idx val="2"/>
          <c:order val="2"/>
          <c:tx>
            <c:strRef>
              <c:f>Sheet1!$A$64</c:f>
              <c:strCache>
                <c:ptCount val="1"/>
                <c:pt idx="0">
                  <c:v>Pennsylvania</c:v>
                </c:pt>
              </c:strCache>
            </c:strRef>
          </c:tx>
          <c:spPr>
            <a:ln w="28575" cap="rnd">
              <a:solidFill>
                <a:schemeClr val="accent3"/>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Sheet1!$B$64:$I$64</c:f>
              <c:numCache>
                <c:formatCode>General</c:formatCode>
                <c:ptCount val="8"/>
                <c:pt idx="0">
                  <c:v>15.3</c:v>
                </c:pt>
                <c:pt idx="1">
                  <c:v>18.3</c:v>
                </c:pt>
                <c:pt idx="2">
                  <c:v>19</c:v>
                </c:pt>
                <c:pt idx="3">
                  <c:v>19.399999999999999</c:v>
                </c:pt>
                <c:pt idx="4">
                  <c:v>21.9</c:v>
                </c:pt>
                <c:pt idx="5">
                  <c:v>26.3</c:v>
                </c:pt>
                <c:pt idx="6" formatCode="0.0">
                  <c:v>37.9</c:v>
                </c:pt>
                <c:pt idx="7" formatCode="0.0">
                  <c:v>44.3</c:v>
                </c:pt>
              </c:numCache>
            </c:numRef>
          </c:val>
          <c:extLst xmlns:c16r2="http://schemas.microsoft.com/office/drawing/2015/06/chart">
            <c:ext xmlns:c16="http://schemas.microsoft.com/office/drawing/2014/chart" uri="{C3380CC4-5D6E-409C-BE32-E72D297353CC}">
              <c16:uniqueId val="{0000000A-CC9B-4CE4-81FA-E642557D0CD0}"/>
            </c:ext>
          </c:extLst>
        </c:ser>
        <c:ser>
          <c:idx val="4"/>
          <c:order val="3"/>
          <c:tx>
            <c:strRef>
              <c:f>Sheet1!$A$66</c:f>
              <c:strCache>
                <c:ptCount val="1"/>
                <c:pt idx="0">
                  <c:v>Kentucky</c:v>
                </c:pt>
              </c:strCache>
            </c:strRef>
          </c:tx>
          <c:spPr>
            <a:ln w="28575" cap="rnd">
              <a:solidFill>
                <a:schemeClr val="accent5"/>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Sheet1!$B$66:$I$66</c:f>
              <c:numCache>
                <c:formatCode>General</c:formatCode>
                <c:ptCount val="8"/>
                <c:pt idx="0">
                  <c:v>23.6</c:v>
                </c:pt>
                <c:pt idx="1">
                  <c:v>25</c:v>
                </c:pt>
                <c:pt idx="2">
                  <c:v>25</c:v>
                </c:pt>
                <c:pt idx="3">
                  <c:v>23.7</c:v>
                </c:pt>
                <c:pt idx="4">
                  <c:v>24.7</c:v>
                </c:pt>
                <c:pt idx="5" formatCode="0.0">
                  <c:v>29.9</c:v>
                </c:pt>
                <c:pt idx="6" formatCode="0.0">
                  <c:v>33.5</c:v>
                </c:pt>
                <c:pt idx="7" formatCode="0.0">
                  <c:v>37.200000000000003</c:v>
                </c:pt>
              </c:numCache>
            </c:numRef>
          </c:val>
          <c:extLst xmlns:c16r2="http://schemas.microsoft.com/office/drawing/2015/06/chart">
            <c:ext xmlns:c16="http://schemas.microsoft.com/office/drawing/2014/chart" uri="{C3380CC4-5D6E-409C-BE32-E72D297353CC}">
              <c16:uniqueId val="{0000000B-CC9B-4CE4-81FA-E642557D0CD0}"/>
            </c:ext>
          </c:extLst>
        </c:ser>
        <c:ser>
          <c:idx val="5"/>
          <c:order val="4"/>
          <c:tx>
            <c:strRef>
              <c:f>Sheet1!$A$67</c:f>
              <c:strCache>
                <c:ptCount val="1"/>
                <c:pt idx="0">
                  <c:v>New Hampshire</c:v>
                </c:pt>
              </c:strCache>
            </c:strRef>
          </c:tx>
          <c:spPr>
            <a:ln w="28575" cap="rnd">
              <a:solidFill>
                <a:schemeClr val="accent6"/>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Sheet1!$B$67:$I$67</c:f>
              <c:numCache>
                <c:formatCode>General</c:formatCode>
                <c:ptCount val="8"/>
                <c:pt idx="0">
                  <c:v>11.8</c:v>
                </c:pt>
                <c:pt idx="1">
                  <c:v>15.3</c:v>
                </c:pt>
                <c:pt idx="2">
                  <c:v>13.4</c:v>
                </c:pt>
                <c:pt idx="3">
                  <c:v>15.1</c:v>
                </c:pt>
                <c:pt idx="4">
                  <c:v>26.2</c:v>
                </c:pt>
                <c:pt idx="5">
                  <c:v>34.300000000000011</c:v>
                </c:pt>
                <c:pt idx="6" formatCode="0.0">
                  <c:v>39</c:v>
                </c:pt>
                <c:pt idx="7" formatCode="0.0">
                  <c:v>37</c:v>
                </c:pt>
              </c:numCache>
            </c:numRef>
          </c:val>
          <c:extLst xmlns:c16r2="http://schemas.microsoft.com/office/drawing/2015/06/chart">
            <c:ext xmlns:c16="http://schemas.microsoft.com/office/drawing/2014/chart" uri="{C3380CC4-5D6E-409C-BE32-E72D297353CC}">
              <c16:uniqueId val="{0000000C-CC9B-4CE4-81FA-E642557D0CD0}"/>
            </c:ext>
          </c:extLst>
        </c:ser>
        <c:ser>
          <c:idx val="6"/>
          <c:order val="5"/>
          <c:tx>
            <c:strRef>
              <c:f>Sheet1!$A$68</c:f>
              <c:strCache>
                <c:ptCount val="1"/>
                <c:pt idx="0">
                  <c:v>Delaware</c:v>
                </c:pt>
              </c:strCache>
            </c:strRef>
          </c:tx>
          <c:spPr>
            <a:ln w="28575" cap="rnd">
              <a:solidFill>
                <a:schemeClr val="accent1">
                  <a:lumMod val="60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Sheet1!$B$68:$I$68</c:f>
              <c:numCache>
                <c:formatCode>General</c:formatCode>
                <c:ptCount val="8"/>
                <c:pt idx="0">
                  <c:v>16.600000000000001</c:v>
                </c:pt>
                <c:pt idx="1">
                  <c:v>17.600000000000001</c:v>
                </c:pt>
                <c:pt idx="2">
                  <c:v>15.2</c:v>
                </c:pt>
                <c:pt idx="3">
                  <c:v>18.7</c:v>
                </c:pt>
                <c:pt idx="4">
                  <c:v>20.9</c:v>
                </c:pt>
                <c:pt idx="5">
                  <c:v>22</c:v>
                </c:pt>
                <c:pt idx="6" formatCode="0.0">
                  <c:v>30.8</c:v>
                </c:pt>
                <c:pt idx="7" formatCode="0.0">
                  <c:v>37</c:v>
                </c:pt>
              </c:numCache>
            </c:numRef>
          </c:val>
          <c:extLst xmlns:c16r2="http://schemas.microsoft.com/office/drawing/2015/06/chart">
            <c:ext xmlns:c16="http://schemas.microsoft.com/office/drawing/2014/chart" uri="{C3380CC4-5D6E-409C-BE32-E72D297353CC}">
              <c16:uniqueId val="{0000000D-CC9B-4CE4-81FA-E642557D0CD0}"/>
            </c:ext>
          </c:extLst>
        </c:ser>
        <c:ser>
          <c:idx val="7"/>
          <c:order val="6"/>
          <c:tx>
            <c:strRef>
              <c:f>Sheet1!$A$69</c:f>
              <c:strCache>
                <c:ptCount val="1"/>
                <c:pt idx="0">
                  <c:v>Maryland</c:v>
                </c:pt>
              </c:strCache>
            </c:strRef>
          </c:tx>
          <c:spPr>
            <a:ln w="19050" cap="rnd">
              <a:solidFill>
                <a:schemeClr val="accent2">
                  <a:lumMod val="75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Sheet1!$B$69:$I$69</c:f>
              <c:numCache>
                <c:formatCode>General</c:formatCode>
                <c:ptCount val="8"/>
                <c:pt idx="0">
                  <c:v>11</c:v>
                </c:pt>
                <c:pt idx="1">
                  <c:v>11.7</c:v>
                </c:pt>
                <c:pt idx="2">
                  <c:v>13.7</c:v>
                </c:pt>
                <c:pt idx="3">
                  <c:v>14.6</c:v>
                </c:pt>
                <c:pt idx="4">
                  <c:v>17.399999999999999</c:v>
                </c:pt>
                <c:pt idx="5">
                  <c:v>20.9</c:v>
                </c:pt>
                <c:pt idx="6" formatCode="0.0">
                  <c:v>33.200000000000003</c:v>
                </c:pt>
                <c:pt idx="7" formatCode="0.0">
                  <c:v>36.300000000000011</c:v>
                </c:pt>
              </c:numCache>
            </c:numRef>
          </c:val>
          <c:extLst xmlns:c16r2="http://schemas.microsoft.com/office/drawing/2015/06/chart">
            <c:ext xmlns:c16="http://schemas.microsoft.com/office/drawing/2014/chart" uri="{C3380CC4-5D6E-409C-BE32-E72D297353CC}">
              <c16:uniqueId val="{0000000E-CC9B-4CE4-81FA-E642557D0CD0}"/>
            </c:ext>
          </c:extLst>
        </c:ser>
        <c:ser>
          <c:idx val="8"/>
          <c:order val="7"/>
          <c:tx>
            <c:strRef>
              <c:f>Sheet1!$A$70</c:f>
              <c:strCache>
                <c:ptCount val="1"/>
                <c:pt idx="0">
                  <c:v>Maine</c:v>
                </c:pt>
              </c:strCache>
            </c:strRef>
          </c:tx>
          <c:spPr>
            <a:ln w="28575" cap="rnd">
              <a:solidFill>
                <a:schemeClr val="accent3">
                  <a:lumMod val="60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Sheet1!$B$70:$I$70</c:f>
              <c:numCache>
                <c:formatCode>General</c:formatCode>
                <c:ptCount val="8"/>
                <c:pt idx="0">
                  <c:v>10.4</c:v>
                </c:pt>
                <c:pt idx="1">
                  <c:v>11.8</c:v>
                </c:pt>
                <c:pt idx="2">
                  <c:v>11.5</c:v>
                </c:pt>
                <c:pt idx="3">
                  <c:v>13.2</c:v>
                </c:pt>
                <c:pt idx="4">
                  <c:v>16.8</c:v>
                </c:pt>
                <c:pt idx="5">
                  <c:v>21.2</c:v>
                </c:pt>
                <c:pt idx="6" formatCode="0.0">
                  <c:v>28.7</c:v>
                </c:pt>
                <c:pt idx="7" formatCode="0.0">
                  <c:v>34.4</c:v>
                </c:pt>
              </c:numCache>
            </c:numRef>
          </c:val>
          <c:extLst xmlns:c16r2="http://schemas.microsoft.com/office/drawing/2015/06/chart">
            <c:ext xmlns:c16="http://schemas.microsoft.com/office/drawing/2014/chart" uri="{C3380CC4-5D6E-409C-BE32-E72D297353CC}">
              <c16:uniqueId val="{0000000F-CC9B-4CE4-81FA-E642557D0CD0}"/>
            </c:ext>
          </c:extLst>
        </c:ser>
        <c:ser>
          <c:idx val="9"/>
          <c:order val="8"/>
          <c:tx>
            <c:strRef>
              <c:f>Sheet1!$A$71</c:f>
              <c:strCache>
                <c:ptCount val="1"/>
                <c:pt idx="0">
                  <c:v>Massachusetts</c:v>
                </c:pt>
              </c:strCache>
            </c:strRef>
          </c:tx>
          <c:spPr>
            <a:ln w="28575" cap="rnd">
              <a:solidFill>
                <a:schemeClr val="accent4">
                  <a:lumMod val="60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Sheet1!$B$71:$I$71</c:f>
              <c:numCache>
                <c:formatCode>General</c:formatCode>
                <c:ptCount val="8"/>
                <c:pt idx="0">
                  <c:v>11</c:v>
                </c:pt>
                <c:pt idx="1">
                  <c:v>12.7</c:v>
                </c:pt>
                <c:pt idx="2">
                  <c:v>12.7</c:v>
                </c:pt>
                <c:pt idx="3">
                  <c:v>16</c:v>
                </c:pt>
                <c:pt idx="4">
                  <c:v>19</c:v>
                </c:pt>
                <c:pt idx="5">
                  <c:v>25.7</c:v>
                </c:pt>
                <c:pt idx="6" formatCode="0.0">
                  <c:v>33</c:v>
                </c:pt>
                <c:pt idx="7" formatCode="0.0">
                  <c:v>31.8</c:v>
                </c:pt>
              </c:numCache>
            </c:numRef>
          </c:val>
          <c:extLst xmlns:c16r2="http://schemas.microsoft.com/office/drawing/2015/06/chart">
            <c:ext xmlns:c16="http://schemas.microsoft.com/office/drawing/2014/chart" uri="{C3380CC4-5D6E-409C-BE32-E72D297353CC}">
              <c16:uniqueId val="{00000010-CC9B-4CE4-81FA-E642557D0CD0}"/>
            </c:ext>
          </c:extLst>
        </c:ser>
        <c:ser>
          <c:idx val="10"/>
          <c:order val="9"/>
          <c:tx>
            <c:strRef>
              <c:f>Sheet1!$A$72</c:f>
              <c:strCache>
                <c:ptCount val="1"/>
                <c:pt idx="0">
                  <c:v>Rhode Island</c:v>
                </c:pt>
              </c:strCache>
            </c:strRef>
          </c:tx>
          <c:spPr>
            <a:ln w="28575" cap="rnd">
              <a:solidFill>
                <a:schemeClr val="accent5">
                  <a:lumMod val="60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Sheet1!$B$72:$I$72</c:f>
              <c:numCache>
                <c:formatCode>General</c:formatCode>
                <c:ptCount val="8"/>
                <c:pt idx="0">
                  <c:v>15.5</c:v>
                </c:pt>
                <c:pt idx="1">
                  <c:v>17.7</c:v>
                </c:pt>
                <c:pt idx="2">
                  <c:v>18.2</c:v>
                </c:pt>
                <c:pt idx="3">
                  <c:v>22.4</c:v>
                </c:pt>
                <c:pt idx="4">
                  <c:v>23.4</c:v>
                </c:pt>
                <c:pt idx="5">
                  <c:v>28.2</c:v>
                </c:pt>
                <c:pt idx="6" formatCode="0.0">
                  <c:v>30.8</c:v>
                </c:pt>
                <c:pt idx="7" formatCode="0.0">
                  <c:v>31</c:v>
                </c:pt>
              </c:numCache>
            </c:numRef>
          </c:val>
          <c:extLst xmlns:c16r2="http://schemas.microsoft.com/office/drawing/2015/06/chart">
            <c:ext xmlns:c16="http://schemas.microsoft.com/office/drawing/2014/chart" uri="{C3380CC4-5D6E-409C-BE32-E72D297353CC}">
              <c16:uniqueId val="{00000011-CC9B-4CE4-81FA-E642557D0CD0}"/>
            </c:ext>
          </c:extLst>
        </c:ser>
        <c:ser>
          <c:idx val="11"/>
          <c:order val="10"/>
          <c:tx>
            <c:strRef>
              <c:f>Sheet1!$A$73</c:f>
              <c:strCache>
                <c:ptCount val="1"/>
                <c:pt idx="0">
                  <c:v>Connecticut</c:v>
                </c:pt>
              </c:strCache>
            </c:strRef>
          </c:tx>
          <c:spPr>
            <a:ln w="28575" cap="rnd">
              <a:solidFill>
                <a:schemeClr val="accent6">
                  <a:lumMod val="60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Sheet1!$B$73:$I$73</c:f>
              <c:numCache>
                <c:formatCode>General</c:formatCode>
                <c:ptCount val="8"/>
                <c:pt idx="0">
                  <c:v>10.1</c:v>
                </c:pt>
                <c:pt idx="1">
                  <c:v>11.2</c:v>
                </c:pt>
                <c:pt idx="2">
                  <c:v>12.1</c:v>
                </c:pt>
                <c:pt idx="3">
                  <c:v>16</c:v>
                </c:pt>
                <c:pt idx="4">
                  <c:v>17.600000000000001</c:v>
                </c:pt>
                <c:pt idx="5">
                  <c:v>22.1</c:v>
                </c:pt>
                <c:pt idx="6" formatCode="0.0">
                  <c:v>27.4</c:v>
                </c:pt>
                <c:pt idx="7" formatCode="0.0">
                  <c:v>30.9</c:v>
                </c:pt>
              </c:numCache>
            </c:numRef>
          </c:val>
          <c:extLst xmlns:c16r2="http://schemas.microsoft.com/office/drawing/2015/06/chart">
            <c:ext xmlns:c16="http://schemas.microsoft.com/office/drawing/2014/chart" uri="{C3380CC4-5D6E-409C-BE32-E72D297353CC}">
              <c16:uniqueId val="{00000012-CC9B-4CE4-81FA-E642557D0CD0}"/>
            </c:ext>
          </c:extLst>
        </c:ser>
        <c:ser>
          <c:idx val="12"/>
          <c:order val="11"/>
          <c:tx>
            <c:strRef>
              <c:f>Sheet1!$A$74</c:f>
              <c:strCache>
                <c:ptCount val="1"/>
                <c:pt idx="0">
                  <c:v>New Jersey</c:v>
                </c:pt>
              </c:strCache>
            </c:strRef>
          </c:tx>
          <c:spPr>
            <a:ln w="28575" cap="rnd">
              <a:solidFill>
                <a:schemeClr val="accent6">
                  <a:lumMod val="60000"/>
                  <a:lumOff val="40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Sheet1!$B$74:$I$74</c:f>
              <c:numCache>
                <c:formatCode>General</c:formatCode>
                <c:ptCount val="8"/>
                <c:pt idx="0">
                  <c:v>9.8000000000000007</c:v>
                </c:pt>
                <c:pt idx="1">
                  <c:v>11.3</c:v>
                </c:pt>
                <c:pt idx="2">
                  <c:v>13.7</c:v>
                </c:pt>
                <c:pt idx="3">
                  <c:v>14.5</c:v>
                </c:pt>
                <c:pt idx="4">
                  <c:v>14</c:v>
                </c:pt>
                <c:pt idx="5">
                  <c:v>16.3</c:v>
                </c:pt>
                <c:pt idx="6" formatCode="0.0">
                  <c:v>23.2</c:v>
                </c:pt>
                <c:pt idx="7" formatCode="0.0">
                  <c:v>30</c:v>
                </c:pt>
              </c:numCache>
            </c:numRef>
          </c:val>
          <c:extLst xmlns:c16r2="http://schemas.microsoft.com/office/drawing/2015/06/chart">
            <c:ext xmlns:c16="http://schemas.microsoft.com/office/drawing/2014/chart" uri="{C3380CC4-5D6E-409C-BE32-E72D297353CC}">
              <c16:uniqueId val="{00000013-CC9B-4CE4-81FA-E642557D0CD0}"/>
            </c:ext>
          </c:extLst>
        </c:ser>
        <c:ser>
          <c:idx val="13"/>
          <c:order val="12"/>
          <c:tx>
            <c:strRef>
              <c:f>Sheet1!$A$75</c:f>
              <c:strCache>
                <c:ptCount val="1"/>
                <c:pt idx="0">
                  <c:v>Indiana</c:v>
                </c:pt>
              </c:strCache>
            </c:strRef>
          </c:tx>
          <c:spPr>
            <a:ln w="28575" cap="rnd">
              <a:solidFill>
                <a:schemeClr val="accent2">
                  <a:lumMod val="80000"/>
                  <a:lumOff val="20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Sheet1!$B$75:$I$75</c:f>
              <c:numCache>
                <c:formatCode>General</c:formatCode>
                <c:ptCount val="8"/>
                <c:pt idx="0">
                  <c:v>14.4</c:v>
                </c:pt>
                <c:pt idx="1">
                  <c:v>15.3</c:v>
                </c:pt>
                <c:pt idx="2">
                  <c:v>16</c:v>
                </c:pt>
                <c:pt idx="3">
                  <c:v>16.600000000000001</c:v>
                </c:pt>
                <c:pt idx="4">
                  <c:v>18.2</c:v>
                </c:pt>
                <c:pt idx="5">
                  <c:v>19.5</c:v>
                </c:pt>
                <c:pt idx="6" formatCode="0.0">
                  <c:v>24</c:v>
                </c:pt>
                <c:pt idx="7" formatCode="0.0">
                  <c:v>29.4</c:v>
                </c:pt>
              </c:numCache>
            </c:numRef>
          </c:val>
          <c:extLst xmlns:c16r2="http://schemas.microsoft.com/office/drawing/2015/06/chart">
            <c:ext xmlns:c16="http://schemas.microsoft.com/office/drawing/2014/chart" uri="{C3380CC4-5D6E-409C-BE32-E72D297353CC}">
              <c16:uniqueId val="{00000014-CC9B-4CE4-81FA-E642557D0CD0}"/>
            </c:ext>
          </c:extLst>
        </c:ser>
        <c:ser>
          <c:idx val="14"/>
          <c:order val="13"/>
          <c:tx>
            <c:strRef>
              <c:f>Sheet1!$A$76</c:f>
              <c:strCache>
                <c:ptCount val="1"/>
                <c:pt idx="0">
                  <c:v>Michigan</c:v>
                </c:pt>
              </c:strCache>
            </c:strRef>
          </c:tx>
          <c:spPr>
            <a:ln w="28575" cap="rnd">
              <a:solidFill>
                <a:schemeClr val="accent3">
                  <a:lumMod val="80000"/>
                  <a:lumOff val="20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Sheet1!$B$76:$I$76</c:f>
              <c:numCache>
                <c:formatCode>General</c:formatCode>
                <c:ptCount val="8"/>
                <c:pt idx="0">
                  <c:v>13.9</c:v>
                </c:pt>
                <c:pt idx="1">
                  <c:v>14.3</c:v>
                </c:pt>
                <c:pt idx="2">
                  <c:v>13.5</c:v>
                </c:pt>
                <c:pt idx="3">
                  <c:v>15.9</c:v>
                </c:pt>
                <c:pt idx="4">
                  <c:v>18</c:v>
                </c:pt>
                <c:pt idx="5">
                  <c:v>20.399999999999999</c:v>
                </c:pt>
                <c:pt idx="6" formatCode="0.0">
                  <c:v>24.4</c:v>
                </c:pt>
                <c:pt idx="7" formatCode="0.0">
                  <c:v>27.8</c:v>
                </c:pt>
              </c:numCache>
            </c:numRef>
          </c:val>
          <c:extLst xmlns:c16r2="http://schemas.microsoft.com/office/drawing/2015/06/chart">
            <c:ext xmlns:c16="http://schemas.microsoft.com/office/drawing/2014/chart" uri="{C3380CC4-5D6E-409C-BE32-E72D297353CC}">
              <c16:uniqueId val="{00000015-CC9B-4CE4-81FA-E642557D0CD0}"/>
            </c:ext>
          </c:extLst>
        </c:ser>
        <c:ser>
          <c:idx val="15"/>
          <c:order val="14"/>
          <c:tx>
            <c:strRef>
              <c:f>Sheet1!$A$77</c:f>
              <c:strCache>
                <c:ptCount val="1"/>
                <c:pt idx="0">
                  <c:v>Tennessee</c:v>
                </c:pt>
              </c:strCache>
            </c:strRef>
          </c:tx>
          <c:spPr>
            <a:ln w="28575" cap="rnd">
              <a:solidFill>
                <a:schemeClr val="accent4">
                  <a:lumMod val="80000"/>
                  <a:lumOff val="20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Sheet1!$B$77:$I$77</c:f>
              <c:numCache>
                <c:formatCode>General</c:formatCode>
                <c:ptCount val="8"/>
                <c:pt idx="0">
                  <c:v>16.899999999999999</c:v>
                </c:pt>
                <c:pt idx="1">
                  <c:v>17.2</c:v>
                </c:pt>
                <c:pt idx="2">
                  <c:v>17.600000000000001</c:v>
                </c:pt>
                <c:pt idx="3">
                  <c:v>18.100000000000001</c:v>
                </c:pt>
                <c:pt idx="4">
                  <c:v>19.5</c:v>
                </c:pt>
                <c:pt idx="5">
                  <c:v>22.2</c:v>
                </c:pt>
                <c:pt idx="6" formatCode="0.0">
                  <c:v>24.5</c:v>
                </c:pt>
                <c:pt idx="7" formatCode="0.0">
                  <c:v>26.6</c:v>
                </c:pt>
              </c:numCache>
            </c:numRef>
          </c:val>
          <c:extLst xmlns:c16r2="http://schemas.microsoft.com/office/drawing/2015/06/chart">
            <c:ext xmlns:c16="http://schemas.microsoft.com/office/drawing/2014/chart" uri="{C3380CC4-5D6E-409C-BE32-E72D297353CC}">
              <c16:uniqueId val="{00000016-CC9B-4CE4-81FA-E642557D0CD0}"/>
            </c:ext>
          </c:extLst>
        </c:ser>
        <c:ser>
          <c:idx val="16"/>
          <c:order val="15"/>
          <c:tx>
            <c:strRef>
              <c:f>Sheet1!$A$78</c:f>
              <c:strCache>
                <c:ptCount val="1"/>
                <c:pt idx="0">
                  <c:v>Florida</c:v>
                </c:pt>
              </c:strCache>
            </c:strRef>
          </c:tx>
          <c:spPr>
            <a:ln w="28575" cap="rnd">
              <a:solidFill>
                <a:schemeClr val="accent5">
                  <a:lumMod val="80000"/>
                  <a:lumOff val="20000"/>
                </a:schemeClr>
              </a:solidFill>
              <a:round/>
            </a:ln>
            <a:effectLst/>
          </c:spPr>
          <c:marker>
            <c:symbol val="none"/>
          </c:marker>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Sheet1!$B$78:$I$78</c:f>
              <c:numCache>
                <c:formatCode>General</c:formatCode>
                <c:ptCount val="8"/>
                <c:pt idx="0">
                  <c:v>16.399999999999999</c:v>
                </c:pt>
                <c:pt idx="1">
                  <c:v>15.4</c:v>
                </c:pt>
                <c:pt idx="2">
                  <c:v>13.3</c:v>
                </c:pt>
                <c:pt idx="3">
                  <c:v>12.6</c:v>
                </c:pt>
                <c:pt idx="4">
                  <c:v>13.2</c:v>
                </c:pt>
                <c:pt idx="5">
                  <c:v>16.2</c:v>
                </c:pt>
                <c:pt idx="6" formatCode="0.0">
                  <c:v>23.7</c:v>
                </c:pt>
                <c:pt idx="7" formatCode="0.0">
                  <c:v>25.1</c:v>
                </c:pt>
              </c:numCache>
            </c:numRef>
          </c:val>
          <c:extLst xmlns:c16r2="http://schemas.microsoft.com/office/drawing/2015/06/chart">
            <c:ext xmlns:c16="http://schemas.microsoft.com/office/drawing/2014/chart" uri="{C3380CC4-5D6E-409C-BE32-E72D297353CC}">
              <c16:uniqueId val="{00000017-CC9B-4CE4-81FA-E642557D0CD0}"/>
            </c:ext>
          </c:extLst>
        </c:ser>
        <c:ser>
          <c:idx val="17"/>
          <c:order val="16"/>
          <c:tx>
            <c:strRef>
              <c:f>Sheet1!$A$79</c:f>
              <c:strCache>
                <c:ptCount val="1"/>
                <c:pt idx="0">
                  <c:v>New Mexico</c:v>
                </c:pt>
              </c:strCache>
            </c:strRef>
          </c:tx>
          <c:spPr>
            <a:ln w="57150" cap="rnd">
              <a:solidFill>
                <a:srgbClr val="FF0000"/>
              </a:solidFill>
              <a:round/>
            </a:ln>
            <a:effectLst/>
          </c:spPr>
          <c:marker>
            <c:symbol val="none"/>
          </c:marker>
          <c:dLbls>
            <c:dLbl>
              <c:idx val="4"/>
              <c:layout>
                <c:manualLayout>
                  <c:x val="0.27267137332210933"/>
                  <c:y val="8.9225706607475475E-2"/>
                </c:manualLayout>
              </c:layout>
              <c:showSer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CC9B-4CE4-81FA-E642557D0CD0}"/>
                </c:ext>
              </c:extLst>
            </c:dLbl>
            <c:delete val="1"/>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noFill/>
                      <a:round/>
                    </a:ln>
                    <a:effectLst/>
                  </c:spPr>
                </c15:leaderLines>
              </c:ext>
            </c:extLst>
          </c:dLbls>
          <c:cat>
            <c:numRef>
              <c:f>Sheet1!$B$61:$I$61</c:f>
              <c:numCache>
                <c:formatCode>General</c:formatCode>
                <c:ptCount val="8"/>
                <c:pt idx="0">
                  <c:v>2010</c:v>
                </c:pt>
                <c:pt idx="1">
                  <c:v>2011</c:v>
                </c:pt>
                <c:pt idx="2">
                  <c:v>2012</c:v>
                </c:pt>
                <c:pt idx="3">
                  <c:v>2013</c:v>
                </c:pt>
                <c:pt idx="4">
                  <c:v>2014</c:v>
                </c:pt>
                <c:pt idx="5">
                  <c:v>2015</c:v>
                </c:pt>
                <c:pt idx="6">
                  <c:v>2016</c:v>
                </c:pt>
                <c:pt idx="7">
                  <c:v>2017</c:v>
                </c:pt>
              </c:numCache>
            </c:numRef>
          </c:cat>
          <c:val>
            <c:numRef>
              <c:f>Sheet1!$B$79:$I$79</c:f>
              <c:numCache>
                <c:formatCode>General</c:formatCode>
                <c:ptCount val="8"/>
                <c:pt idx="0">
                  <c:v>23.8</c:v>
                </c:pt>
                <c:pt idx="1">
                  <c:v>26.3</c:v>
                </c:pt>
                <c:pt idx="2">
                  <c:v>24.7</c:v>
                </c:pt>
                <c:pt idx="3">
                  <c:v>22.6</c:v>
                </c:pt>
                <c:pt idx="4">
                  <c:v>27.3</c:v>
                </c:pt>
                <c:pt idx="5">
                  <c:v>25.3</c:v>
                </c:pt>
                <c:pt idx="6" formatCode="0.0">
                  <c:v>25.2</c:v>
                </c:pt>
                <c:pt idx="7" formatCode="0.0">
                  <c:v>24.8</c:v>
                </c:pt>
              </c:numCache>
            </c:numRef>
          </c:val>
          <c:extLst xmlns:c16r2="http://schemas.microsoft.com/office/drawing/2015/06/chart">
            <c:ext xmlns:c16="http://schemas.microsoft.com/office/drawing/2014/chart" uri="{C3380CC4-5D6E-409C-BE32-E72D297353CC}">
              <c16:uniqueId val="{00000019-CC9B-4CE4-81FA-E642557D0CD0}"/>
            </c:ext>
          </c:extLst>
        </c:ser>
        <c:dLbls/>
        <c:marker val="1"/>
        <c:axId val="100655104"/>
        <c:axId val="100656640"/>
        <c:extLst xmlns:c16r2="http://schemas.microsoft.com/office/drawing/2015/06/chart">
          <c:ext xmlns:c15="http://schemas.microsoft.com/office/drawing/2012/chart" uri="{02D57815-91ED-43cb-92C2-25804820EDAC}">
            <c15:filteredLineSeries>
              <c15:ser>
                <c:idx val="3"/>
                <c:order val="3"/>
                <c:tx>
                  <c:strRef>
                    <c:extLst>
                      <c:ext uri="{02D57815-91ED-43cb-92C2-25804820EDAC}">
                        <c15:formulaRef>
                          <c15:sqref>Sheet1!$A$65</c15:sqref>
                        </c15:formulaRef>
                      </c:ext>
                    </c:extLst>
                    <c:strCache>
                      <c:ptCount val="1"/>
                      <c:pt idx="0">
                        <c:v>District of Columbia</c:v>
                      </c:pt>
                    </c:strCache>
                  </c:strRef>
                </c:tx>
                <c:spPr>
                  <a:ln w="28575" cap="rnd">
                    <a:solidFill>
                      <a:schemeClr val="accent4"/>
                    </a:solidFill>
                    <a:round/>
                  </a:ln>
                  <a:effectLst/>
                </c:spPr>
                <c:marker>
                  <c:symbol val="none"/>
                </c:marker>
                <c:cat>
                  <c:numRef>
                    <c:extLst>
                      <c:ext uri="{02D57815-91ED-43cb-92C2-25804820EDAC}">
                        <c15:formulaRef>
                          <c15:sqref>Sheet1!$B$61:$I$61</c15:sqref>
                        </c15:formulaRef>
                      </c:ext>
                    </c:extLst>
                    <c:numCache>
                      <c:formatCode>General</c:formatCode>
                      <c:ptCount val="8"/>
                      <c:pt idx="0">
                        <c:v>2010</c:v>
                      </c:pt>
                      <c:pt idx="1">
                        <c:v>2011</c:v>
                      </c:pt>
                      <c:pt idx="2">
                        <c:v>2012</c:v>
                      </c:pt>
                      <c:pt idx="3">
                        <c:v>2013</c:v>
                      </c:pt>
                      <c:pt idx="4">
                        <c:v>2014</c:v>
                      </c:pt>
                      <c:pt idx="5">
                        <c:v>2015</c:v>
                      </c:pt>
                      <c:pt idx="6">
                        <c:v>2016</c:v>
                      </c:pt>
                      <c:pt idx="7">
                        <c:v>2017</c:v>
                      </c:pt>
                    </c:numCache>
                  </c:numRef>
                </c:cat>
                <c:val>
                  <c:numRef>
                    <c:extLst>
                      <c:ext uri="{02D57815-91ED-43cb-92C2-25804820EDAC}">
                        <c15:formulaRef>
                          <c15:sqref>Sheet1!$B$65:$I$65</c15:sqref>
                        </c15:formulaRef>
                      </c:ext>
                    </c:extLst>
                    <c:numCache>
                      <c:formatCode>General</c:formatCode>
                      <c:ptCount val="8"/>
                      <c:pt idx="0">
                        <c:v>12.9</c:v>
                      </c:pt>
                      <c:pt idx="1">
                        <c:v>13.5</c:v>
                      </c:pt>
                      <c:pt idx="2">
                        <c:v>12.6</c:v>
                      </c:pt>
                      <c:pt idx="3">
                        <c:v>15</c:v>
                      </c:pt>
                      <c:pt idx="4">
                        <c:v>14.2</c:v>
                      </c:pt>
                      <c:pt idx="5">
                        <c:v>18.600000000000001</c:v>
                      </c:pt>
                      <c:pt idx="6" formatCode="0.0">
                        <c:v>38.799999999999997</c:v>
                      </c:pt>
                      <c:pt idx="7" formatCode="0.0">
                        <c:v>44</c:v>
                      </c:pt>
                    </c:numCache>
                  </c:numRef>
                </c:val>
                <c:smooth val="0"/>
                <c:extLst>
                  <c:ext xmlns:c16="http://schemas.microsoft.com/office/drawing/2014/chart" uri="{C3380CC4-5D6E-409C-BE32-E72D297353CC}">
                    <c16:uniqueId val="{0000001A-CC9B-4CE4-81FA-E642557D0CD0}"/>
                  </c:ext>
                </c:extLst>
              </c15:ser>
            </c15:filteredLineSeries>
          </c:ext>
        </c:extLst>
      </c:lineChart>
      <c:catAx>
        <c:axId val="1006551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0656640"/>
        <c:crosses val="autoZero"/>
        <c:auto val="1"/>
        <c:lblAlgn val="ctr"/>
        <c:lblOffset val="100"/>
      </c:catAx>
      <c:valAx>
        <c:axId val="10065664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Deaths per 100,000 people</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0655104"/>
        <c:crosses val="autoZero"/>
        <c:crossBetween val="between"/>
      </c:valAx>
      <c:spPr>
        <a:noFill/>
        <a:ln>
          <a:noFill/>
        </a:ln>
        <a:effectLst/>
      </c:spPr>
    </c:plotArea>
    <c:plotVisOnly val="1"/>
    <c:dispBlanksAs val="gap"/>
  </c:chart>
  <c:spPr>
    <a:noFill/>
    <a:ln>
      <a:noFill/>
    </a:ln>
    <a:effectLst/>
  </c:spPr>
  <c:txPr>
    <a:bodyPr/>
    <a:lstStyle/>
    <a:p>
      <a:pPr>
        <a:defRPr sz="20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935722674899766"/>
          <c:y val="4.1656389147029224E-2"/>
          <c:w val="0.81563562351262275"/>
          <c:h val="0.78835946952484015"/>
        </c:manualLayout>
      </c:layout>
      <c:barChart>
        <c:barDir val="col"/>
        <c:grouping val="clustered"/>
        <c:ser>
          <c:idx val="0"/>
          <c:order val="0"/>
          <c:spPr>
            <a:solidFill>
              <a:srgbClr val="002060"/>
            </a:solidFill>
            <a:ln>
              <a:noFill/>
            </a:ln>
            <a:effectLst/>
          </c:spPr>
          <c:cat>
            <c:strRef>
              <c:f>'Rx Opioid'!$B$5:$B$12</c:f>
              <c:strCache>
                <c:ptCount val="8"/>
                <c:pt idx="0">
                  <c:v>1</c:v>
                </c:pt>
                <c:pt idx="1">
                  <c:v>2</c:v>
                </c:pt>
                <c:pt idx="2">
                  <c:v>3</c:v>
                </c:pt>
                <c:pt idx="3">
                  <c:v>4</c:v>
                </c:pt>
                <c:pt idx="4">
                  <c:v>5</c:v>
                </c:pt>
                <c:pt idx="5">
                  <c:v>6</c:v>
                </c:pt>
                <c:pt idx="6">
                  <c:v>7</c:v>
                </c:pt>
                <c:pt idx="7">
                  <c:v>8+</c:v>
                </c:pt>
              </c:strCache>
            </c:strRef>
          </c:cat>
          <c:val>
            <c:numRef>
              <c:f>'Rx Opioid'!$C$5:$C$12</c:f>
              <c:numCache>
                <c:formatCode>General</c:formatCode>
                <c:ptCount val="8"/>
                <c:pt idx="0">
                  <c:v>204</c:v>
                </c:pt>
                <c:pt idx="1">
                  <c:v>315</c:v>
                </c:pt>
                <c:pt idx="2">
                  <c:v>269</c:v>
                </c:pt>
                <c:pt idx="3">
                  <c:v>168</c:v>
                </c:pt>
                <c:pt idx="4">
                  <c:v>91</c:v>
                </c:pt>
                <c:pt idx="5">
                  <c:v>49</c:v>
                </c:pt>
                <c:pt idx="6">
                  <c:v>24</c:v>
                </c:pt>
                <c:pt idx="7">
                  <c:v>12</c:v>
                </c:pt>
              </c:numCache>
            </c:numRef>
          </c:val>
          <c:extLst xmlns:c16r2="http://schemas.microsoft.com/office/drawing/2015/06/chart">
            <c:ext xmlns:c15="http://schemas.microsoft.com/office/drawing/2012/chart" uri="{02D57815-91ED-43cb-92C2-25804820EDAC}">
              <c15:datalabelsRange>
                <c15:f>'Rx Opioid'!$H$5:$H$12</c15:f>
                <c15:dlblRangeCache>
                  <c:ptCount val="8"/>
                  <c:pt idx="0">
                    <c:v>18%</c:v>
                  </c:pt>
                  <c:pt idx="1">
                    <c:v>28%</c:v>
                  </c:pt>
                  <c:pt idx="2">
                    <c:v>24%</c:v>
                  </c:pt>
                  <c:pt idx="3">
                    <c:v>15%</c:v>
                  </c:pt>
                  <c:pt idx="4">
                    <c:v>8%</c:v>
                  </c:pt>
                  <c:pt idx="5">
                    <c:v>4%</c:v>
                  </c:pt>
                  <c:pt idx="6">
                    <c:v>2%</c:v>
                  </c:pt>
                  <c:pt idx="7">
                    <c:v>1%</c:v>
                  </c:pt>
                </c15:dlblRangeCache>
              </c15:datalabelsRange>
            </c:ext>
            <c:ext xmlns:c16="http://schemas.microsoft.com/office/drawing/2014/chart" uri="{C3380CC4-5D6E-409C-BE32-E72D297353CC}">
              <c16:uniqueId val="{00000008-213A-4A81-9170-526FBE477270}"/>
            </c:ext>
          </c:extLst>
        </c:ser>
        <c:dLbls/>
        <c:gapWidth val="219"/>
        <c:overlap val="-27"/>
        <c:axId val="108522112"/>
        <c:axId val="108356352"/>
      </c:barChart>
      <c:catAx>
        <c:axId val="108522112"/>
        <c:scaling>
          <c:orientation val="minMax"/>
        </c:scaling>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Number of substances involved</a:t>
                </a: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8356352"/>
        <c:crosses val="autoZero"/>
        <c:auto val="1"/>
        <c:lblAlgn val="ctr"/>
        <c:lblOffset val="100"/>
      </c:catAx>
      <c:valAx>
        <c:axId val="10835635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Deaths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8522112"/>
        <c:crosses val="autoZero"/>
        <c:crossBetween val="between"/>
      </c:valAx>
      <c:spPr>
        <a:noFill/>
        <a:ln>
          <a:noFill/>
        </a:ln>
        <a:effectLst/>
      </c:spPr>
    </c:plotArea>
    <c:plotVisOnly val="1"/>
    <c:dispBlanksAs val="gap"/>
  </c:chart>
  <c:spPr>
    <a:noFill/>
    <a:ln>
      <a:noFill/>
    </a:ln>
    <a:effectLst/>
  </c:spPr>
  <c:txPr>
    <a:bodyPr/>
    <a:lstStyle/>
    <a:p>
      <a:pPr>
        <a:defRPr sz="20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3839206907764851"/>
          <c:y val="7.9593485739366893E-2"/>
          <c:w val="0.83105227858685815"/>
          <c:h val="0.71802841201121459"/>
        </c:manualLayout>
      </c:layout>
      <c:barChart>
        <c:barDir val="col"/>
        <c:grouping val="clustered"/>
        <c:ser>
          <c:idx val="0"/>
          <c:order val="0"/>
          <c:spPr>
            <a:solidFill>
              <a:srgbClr val="002060"/>
            </a:solidFill>
            <a:ln>
              <a:noFill/>
            </a:ln>
            <a:effectLst/>
          </c:spPr>
          <c:cat>
            <c:strRef>
              <c:f>Benzo!$H$9:$H$16</c:f>
              <c:strCache>
                <c:ptCount val="8"/>
                <c:pt idx="0">
                  <c:v>1</c:v>
                </c:pt>
                <c:pt idx="1">
                  <c:v>2</c:v>
                </c:pt>
                <c:pt idx="2">
                  <c:v>3</c:v>
                </c:pt>
                <c:pt idx="3">
                  <c:v>4</c:v>
                </c:pt>
                <c:pt idx="4">
                  <c:v>5</c:v>
                </c:pt>
                <c:pt idx="5">
                  <c:v>6</c:v>
                </c:pt>
                <c:pt idx="6">
                  <c:v>7</c:v>
                </c:pt>
                <c:pt idx="7">
                  <c:v>8+</c:v>
                </c:pt>
              </c:strCache>
            </c:strRef>
          </c:cat>
          <c:val>
            <c:numRef>
              <c:f>Benzo!$I$9:$I$16</c:f>
              <c:numCache>
                <c:formatCode>General</c:formatCode>
                <c:ptCount val="8"/>
                <c:pt idx="0">
                  <c:v>4</c:v>
                </c:pt>
                <c:pt idx="1">
                  <c:v>150</c:v>
                </c:pt>
                <c:pt idx="2">
                  <c:v>168</c:v>
                </c:pt>
                <c:pt idx="3">
                  <c:v>123</c:v>
                </c:pt>
                <c:pt idx="4">
                  <c:v>84</c:v>
                </c:pt>
                <c:pt idx="5">
                  <c:v>45</c:v>
                </c:pt>
                <c:pt idx="6">
                  <c:v>21</c:v>
                </c:pt>
                <c:pt idx="7">
                  <c:v>11</c:v>
                </c:pt>
              </c:numCache>
            </c:numRef>
          </c:val>
          <c:extLst xmlns:c16r2="http://schemas.microsoft.com/office/drawing/2015/06/chart">
            <c:ext xmlns:c15="http://schemas.microsoft.com/office/drawing/2012/chart" uri="{02D57815-91ED-43cb-92C2-25804820EDAC}">
              <c15:datalabelsRange>
                <c15:f>Benzo!$J$9:$J$16</c15:f>
                <c15:dlblRangeCache>
                  <c:ptCount val="8"/>
                  <c:pt idx="0">
                    <c:v>0.7%</c:v>
                  </c:pt>
                  <c:pt idx="1">
                    <c:v>24.8%</c:v>
                  </c:pt>
                  <c:pt idx="2">
                    <c:v>27.7%</c:v>
                  </c:pt>
                  <c:pt idx="3">
                    <c:v>20.3%</c:v>
                  </c:pt>
                  <c:pt idx="4">
                    <c:v>13.9%</c:v>
                  </c:pt>
                  <c:pt idx="5">
                    <c:v>7.4%</c:v>
                  </c:pt>
                  <c:pt idx="6">
                    <c:v>3.5%</c:v>
                  </c:pt>
                  <c:pt idx="7">
                    <c:v>1.8%</c:v>
                  </c:pt>
                </c15:dlblRangeCache>
              </c15:datalabelsRange>
            </c:ext>
            <c:ext xmlns:c16="http://schemas.microsoft.com/office/drawing/2014/chart" uri="{C3380CC4-5D6E-409C-BE32-E72D297353CC}">
              <c16:uniqueId val="{00000008-6BF3-4CC1-964C-1B782C88D172}"/>
            </c:ext>
          </c:extLst>
        </c:ser>
        <c:dLbls/>
        <c:gapWidth val="219"/>
        <c:overlap val="-27"/>
        <c:axId val="108646784"/>
        <c:axId val="108648704"/>
      </c:barChart>
      <c:catAx>
        <c:axId val="108646784"/>
        <c:scaling>
          <c:orientation val="minMax"/>
        </c:scaling>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Number of substances involved</a:t>
                </a:r>
              </a:p>
            </c:rich>
          </c:tx>
          <c:layout>
            <c:manualLayout>
              <c:xMode val="edge"/>
              <c:yMode val="edge"/>
              <c:x val="0.30543472580307995"/>
              <c:y val="0.90334063917049778"/>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8648704"/>
        <c:crosses val="autoZero"/>
        <c:auto val="1"/>
        <c:lblAlgn val="ctr"/>
        <c:lblOffset val="100"/>
      </c:catAx>
      <c:valAx>
        <c:axId val="10864870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Deaths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8646784"/>
        <c:crosses val="autoZero"/>
        <c:crossBetween val="between"/>
        <c:majorUnit val="50"/>
      </c:valAx>
      <c:spPr>
        <a:noFill/>
        <a:ln>
          <a:noFill/>
        </a:ln>
        <a:effectLst/>
      </c:spPr>
    </c:plotArea>
    <c:plotVisOnly val="1"/>
    <c:dispBlanksAs val="gap"/>
  </c:chart>
  <c:spPr>
    <a:noFill/>
    <a:ln>
      <a:noFill/>
    </a:ln>
    <a:effectLst/>
  </c:spPr>
  <c:txPr>
    <a:bodyPr/>
    <a:lstStyle/>
    <a:p>
      <a:pPr>
        <a:defRPr sz="20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536649696675719"/>
          <c:y val="5.1436766482230563E-2"/>
          <c:w val="0.82874352962436715"/>
          <c:h val="0.75624291884288497"/>
        </c:manualLayout>
      </c:layout>
      <c:barChart>
        <c:barDir val="col"/>
        <c:grouping val="clustered"/>
        <c:ser>
          <c:idx val="0"/>
          <c:order val="0"/>
          <c:spPr>
            <a:solidFill>
              <a:srgbClr val="002060"/>
            </a:solidFill>
            <a:ln>
              <a:noFill/>
            </a:ln>
            <a:effectLst/>
          </c:spPr>
          <c:cat>
            <c:strRef>
              <c:f>Meth!$H$10:$H$15</c:f>
              <c:strCache>
                <c:ptCount val="6"/>
                <c:pt idx="0">
                  <c:v>1</c:v>
                </c:pt>
                <c:pt idx="1">
                  <c:v>2</c:v>
                </c:pt>
                <c:pt idx="2">
                  <c:v>3</c:v>
                </c:pt>
                <c:pt idx="3">
                  <c:v>4</c:v>
                </c:pt>
                <c:pt idx="4">
                  <c:v>5</c:v>
                </c:pt>
                <c:pt idx="5">
                  <c:v>6+</c:v>
                </c:pt>
              </c:strCache>
            </c:strRef>
          </c:cat>
          <c:val>
            <c:numRef>
              <c:f>Meth!$I$10:$I$15</c:f>
              <c:numCache>
                <c:formatCode>General</c:formatCode>
                <c:ptCount val="6"/>
                <c:pt idx="0">
                  <c:v>230</c:v>
                </c:pt>
                <c:pt idx="1">
                  <c:v>175</c:v>
                </c:pt>
                <c:pt idx="2">
                  <c:v>89</c:v>
                </c:pt>
                <c:pt idx="3">
                  <c:v>44</c:v>
                </c:pt>
                <c:pt idx="4">
                  <c:v>22</c:v>
                </c:pt>
                <c:pt idx="5">
                  <c:v>12</c:v>
                </c:pt>
              </c:numCache>
            </c:numRef>
          </c:val>
          <c:extLst xmlns:c16r2="http://schemas.microsoft.com/office/drawing/2015/06/chart">
            <c:ext xmlns:c15="http://schemas.microsoft.com/office/drawing/2012/chart" uri="{02D57815-91ED-43cb-92C2-25804820EDAC}">
              <c15:datalabelsRange>
                <c15:f>Meth!$J$10:$J$15</c15:f>
                <c15:dlblRangeCache>
                  <c:ptCount val="6"/>
                  <c:pt idx="0">
                    <c:v>40.2%</c:v>
                  </c:pt>
                  <c:pt idx="1">
                    <c:v>30.6%</c:v>
                  </c:pt>
                  <c:pt idx="2">
                    <c:v>15.6%</c:v>
                  </c:pt>
                  <c:pt idx="3">
                    <c:v>7.7%</c:v>
                  </c:pt>
                  <c:pt idx="4">
                    <c:v>3.8%</c:v>
                  </c:pt>
                  <c:pt idx="5">
                    <c:v>2.1%</c:v>
                  </c:pt>
                </c15:dlblRangeCache>
              </c15:datalabelsRange>
            </c:ext>
            <c:ext xmlns:c16="http://schemas.microsoft.com/office/drawing/2014/chart" uri="{C3380CC4-5D6E-409C-BE32-E72D297353CC}">
              <c16:uniqueId val="{00000006-B349-45FB-B94A-C6DAC470507A}"/>
            </c:ext>
          </c:extLst>
        </c:ser>
        <c:dLbls/>
        <c:gapWidth val="219"/>
        <c:overlap val="-27"/>
        <c:axId val="108590208"/>
        <c:axId val="108592128"/>
      </c:barChart>
      <c:catAx>
        <c:axId val="108590208"/>
        <c:scaling>
          <c:orientation val="minMax"/>
        </c:scaling>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Number of Substances Involved</a:t>
                </a:r>
              </a:p>
            </c:rich>
          </c:tx>
          <c:layout>
            <c:manualLayout>
              <c:xMode val="edge"/>
              <c:yMode val="edge"/>
              <c:x val="0.29228985202268948"/>
              <c:y val="0.90861898644069561"/>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8592128"/>
        <c:crosses val="autoZero"/>
        <c:auto val="1"/>
        <c:lblAlgn val="ctr"/>
        <c:lblOffset val="100"/>
      </c:catAx>
      <c:valAx>
        <c:axId val="10859212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Deaths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8590208"/>
        <c:crosses val="autoZero"/>
        <c:crossBetween val="between"/>
        <c:majorUnit val="50"/>
      </c:valAx>
      <c:spPr>
        <a:noFill/>
        <a:ln>
          <a:noFill/>
        </a:ln>
        <a:effectLst/>
      </c:spPr>
    </c:plotArea>
    <c:plotVisOnly val="1"/>
    <c:dispBlanksAs val="gap"/>
  </c:chart>
  <c:spPr>
    <a:noFill/>
    <a:ln>
      <a:noFill/>
    </a:ln>
    <a:effectLst/>
  </c:spPr>
  <c:txPr>
    <a:bodyPr/>
    <a:lstStyle/>
    <a:p>
      <a:pPr>
        <a:defRPr sz="20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667520990507413"/>
          <c:y val="0.11581574045480207"/>
          <c:w val="0.87076069117533761"/>
          <c:h val="0.61357241486476133"/>
        </c:manualLayout>
      </c:layout>
      <c:barChart>
        <c:barDir val="col"/>
        <c:grouping val="clustered"/>
        <c:ser>
          <c:idx val="0"/>
          <c:order val="0"/>
          <c:spPr>
            <a:solidFill>
              <a:schemeClr val="accent1"/>
            </a:solidFill>
            <a:ln>
              <a:noFill/>
            </a:ln>
            <a:effectLst/>
          </c:spPr>
          <c:dPt>
            <c:idx val="1"/>
            <c:extLst xmlns:c16r2="http://schemas.microsoft.com/office/drawing/2015/06/chart">
              <c:ext xmlns:c16="http://schemas.microsoft.com/office/drawing/2014/chart" uri="{C3380CC4-5D6E-409C-BE32-E72D297353CC}">
                <c16:uniqueId val="{00000001-0D2C-477F-98ED-146BBD9B9252}"/>
              </c:ext>
            </c:extLst>
          </c:dPt>
          <c:dPt>
            <c:idx val="2"/>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0D2C-477F-98ED-146BBD9B9252}"/>
              </c:ext>
            </c:extLst>
          </c:dPt>
          <c:dPt>
            <c:idx val="4"/>
            <c:extLst xmlns:c16r2="http://schemas.microsoft.com/office/drawing/2015/06/chart">
              <c:ext xmlns:c16="http://schemas.microsoft.com/office/drawing/2014/chart" uri="{C3380CC4-5D6E-409C-BE32-E72D297353CC}">
                <c16:uniqueId val="{00000005-0D2C-477F-98ED-146BBD9B9252}"/>
              </c:ext>
            </c:extLst>
          </c:dPt>
          <c:dPt>
            <c:idx val="5"/>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7-0D2C-477F-98ED-146BBD9B9252}"/>
              </c:ext>
            </c:extLst>
          </c:dPt>
          <c:dPt>
            <c:idx val="7"/>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9-0D2C-477F-98ED-146BBD9B9252}"/>
              </c:ext>
            </c:extLst>
          </c:dPt>
          <c:dPt>
            <c:idx val="8"/>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B-0D2C-477F-98ED-146BBD9B9252}"/>
              </c:ext>
            </c:extLst>
          </c:dPt>
          <c:dPt>
            <c:idx val="1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D-0D2C-477F-98ED-146BBD9B9252}"/>
              </c:ext>
            </c:extLst>
          </c:dPt>
          <c:dPt>
            <c:idx val="11"/>
            <c:extLst xmlns:c16r2="http://schemas.microsoft.com/office/drawing/2015/06/chart">
              <c:ext xmlns:c16="http://schemas.microsoft.com/office/drawing/2014/chart" uri="{C3380CC4-5D6E-409C-BE32-E72D297353CC}">
                <c16:uniqueId val="{0000000F-0D2C-477F-98ED-146BBD9B9252}"/>
              </c:ext>
            </c:extLst>
          </c:dPt>
          <c:dPt>
            <c:idx val="14"/>
            <c:spPr>
              <a:solidFill>
                <a:schemeClr val="accent1">
                  <a:lumMod val="50000"/>
                </a:schemeClr>
              </a:solidFill>
              <a:ln>
                <a:noFill/>
              </a:ln>
              <a:effectLst/>
            </c:spPr>
            <c:extLst xmlns:c16r2="http://schemas.microsoft.com/office/drawing/2015/06/chart">
              <c:ext xmlns:c16="http://schemas.microsoft.com/office/drawing/2014/chart" uri="{C3380CC4-5D6E-409C-BE32-E72D297353CC}">
                <c16:uniqueId val="{00000011-0D2C-477F-98ED-146BBD9B9252}"/>
              </c:ext>
            </c:extLst>
          </c:dPt>
          <c:dPt>
            <c:idx val="15"/>
            <c:spPr>
              <a:solidFill>
                <a:schemeClr val="tx1"/>
              </a:solidFill>
              <a:ln>
                <a:noFill/>
              </a:ln>
              <a:effectLst/>
            </c:spPr>
            <c:extLst xmlns:c16r2="http://schemas.microsoft.com/office/drawing/2015/06/chart">
              <c:ext xmlns:c16="http://schemas.microsoft.com/office/drawing/2014/chart" uri="{C3380CC4-5D6E-409C-BE32-E72D297353CC}">
                <c16:uniqueId val="{00000013-0D2C-477F-98ED-146BBD9B9252}"/>
              </c:ext>
            </c:extLst>
          </c:dPt>
          <c:dPt>
            <c:idx val="19"/>
            <c:extLst xmlns:c16r2="http://schemas.microsoft.com/office/drawing/2015/06/chart">
              <c:ext xmlns:c16="http://schemas.microsoft.com/office/drawing/2014/chart" uri="{C3380CC4-5D6E-409C-BE32-E72D297353CC}">
                <c16:uniqueId val="{00000015-0D2C-477F-98ED-146BBD9B9252}"/>
              </c:ext>
            </c:extLst>
          </c:dPt>
          <c:dPt>
            <c:idx val="22"/>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17-0D2C-477F-98ED-146BBD9B9252}"/>
              </c:ext>
            </c:extLst>
          </c:dPt>
          <c:dPt>
            <c:idx val="24"/>
            <c:extLst xmlns:c16r2="http://schemas.microsoft.com/office/drawing/2015/06/chart">
              <c:ext xmlns:c16="http://schemas.microsoft.com/office/drawing/2014/chart" uri="{C3380CC4-5D6E-409C-BE32-E72D297353CC}">
                <c16:uniqueId val="{00000019-0D2C-477F-98ED-146BBD9B9252}"/>
              </c:ext>
            </c:extLst>
          </c:dPt>
          <c:dPt>
            <c:idx val="25"/>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1B-0D2C-477F-98ED-146BBD9B9252}"/>
              </c:ext>
            </c:extLst>
          </c:dPt>
          <c:dPt>
            <c:idx val="26"/>
            <c:extLst xmlns:c16r2="http://schemas.microsoft.com/office/drawing/2015/06/chart">
              <c:ext xmlns:c16="http://schemas.microsoft.com/office/drawing/2014/chart" uri="{C3380CC4-5D6E-409C-BE32-E72D297353CC}">
                <c16:uniqueId val="{0000001D-0D2C-477F-98ED-146BBD9B9252}"/>
              </c:ext>
            </c:extLst>
          </c:dPt>
          <c:dPt>
            <c:idx val="27"/>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1F-0D2C-477F-98ED-146BBD9B9252}"/>
              </c:ext>
            </c:extLst>
          </c:dPt>
          <c:dPt>
            <c:idx val="28"/>
            <c:extLst xmlns:c16r2="http://schemas.microsoft.com/office/drawing/2015/06/chart">
              <c:ext xmlns:c16="http://schemas.microsoft.com/office/drawing/2014/chart" uri="{C3380CC4-5D6E-409C-BE32-E72D297353CC}">
                <c16:uniqueId val="{00000021-0D2C-477F-98ED-146BBD9B9252}"/>
              </c:ext>
            </c:extLst>
          </c:dPt>
          <c:dPt>
            <c:idx val="29"/>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23-0D2C-477F-98ED-146BBD9B9252}"/>
              </c:ext>
            </c:extLst>
          </c:dPt>
          <c:dPt>
            <c:idx val="31"/>
            <c:extLst xmlns:c16r2="http://schemas.microsoft.com/office/drawing/2015/06/chart">
              <c:ext xmlns:c16="http://schemas.microsoft.com/office/drawing/2014/chart" uri="{C3380CC4-5D6E-409C-BE32-E72D297353CC}">
                <c16:uniqueId val="{00000025-0D2C-477F-98ED-146BBD9B9252}"/>
              </c:ext>
            </c:extLst>
          </c:dPt>
          <c:dPt>
            <c:idx val="32"/>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27-0D2C-477F-98ED-146BBD9B9252}"/>
              </c:ext>
            </c:extLst>
          </c:dPt>
          <c:cat>
            <c:strRef>
              <c:f>Total!$B$7:$B$40</c:f>
              <c:strCache>
                <c:ptCount val="34"/>
                <c:pt idx="0">
                  <c:v>Rio Arriba</c:v>
                </c:pt>
                <c:pt idx="1">
                  <c:v>San Miguel</c:v>
                </c:pt>
                <c:pt idx="2">
                  <c:v>Guadalupe</c:v>
                </c:pt>
                <c:pt idx="3">
                  <c:v>Lincoln</c:v>
                </c:pt>
                <c:pt idx="4">
                  <c:v>Grant</c:v>
                </c:pt>
                <c:pt idx="5">
                  <c:v>Hidalgo</c:v>
                </c:pt>
                <c:pt idx="6">
                  <c:v>Colfax</c:v>
                </c:pt>
                <c:pt idx="7">
                  <c:v>De Baca</c:v>
                </c:pt>
                <c:pt idx="8">
                  <c:v>Santa Fe</c:v>
                </c:pt>
                <c:pt idx="9">
                  <c:v>Torrance</c:v>
                </c:pt>
                <c:pt idx="10">
                  <c:v>Catron</c:v>
                </c:pt>
                <c:pt idx="11">
                  <c:v>Sierra</c:v>
                </c:pt>
                <c:pt idx="12">
                  <c:v>Taos</c:v>
                </c:pt>
                <c:pt idx="13">
                  <c:v>Valencia</c:v>
                </c:pt>
                <c:pt idx="14">
                  <c:v>Bernalillo</c:v>
                </c:pt>
                <c:pt idx="15">
                  <c:v>New Mexico</c:v>
                </c:pt>
                <c:pt idx="16">
                  <c:v>Eddy</c:v>
                </c:pt>
                <c:pt idx="17">
                  <c:v>Chaves</c:v>
                </c:pt>
                <c:pt idx="18">
                  <c:v>Quay</c:v>
                </c:pt>
                <c:pt idx="19">
                  <c:v>Los Alamos</c:v>
                </c:pt>
                <c:pt idx="20">
                  <c:v>Otero</c:v>
                </c:pt>
                <c:pt idx="21">
                  <c:v>Socorro</c:v>
                </c:pt>
                <c:pt idx="22">
                  <c:v>Sandoval</c:v>
                </c:pt>
                <c:pt idx="23">
                  <c:v>Luna</c:v>
                </c:pt>
                <c:pt idx="24">
                  <c:v>Lea</c:v>
                </c:pt>
                <c:pt idx="25">
                  <c:v>Doña Ana</c:v>
                </c:pt>
                <c:pt idx="26">
                  <c:v>Cibola</c:v>
                </c:pt>
                <c:pt idx="27">
                  <c:v>San Juan</c:v>
                </c:pt>
                <c:pt idx="28">
                  <c:v>Curry</c:v>
                </c:pt>
                <c:pt idx="29">
                  <c:v>Mora</c:v>
                </c:pt>
                <c:pt idx="30">
                  <c:v>McKinley</c:v>
                </c:pt>
                <c:pt idx="31">
                  <c:v>Roosevelt</c:v>
                </c:pt>
                <c:pt idx="32">
                  <c:v>Union</c:v>
                </c:pt>
                <c:pt idx="33">
                  <c:v>Harding</c:v>
                </c:pt>
              </c:strCache>
            </c:strRef>
          </c:cat>
          <c:val>
            <c:numRef>
              <c:f>Total!$E$7:$E$40</c:f>
              <c:numCache>
                <c:formatCode>General</c:formatCode>
                <c:ptCount val="34"/>
                <c:pt idx="0">
                  <c:v>89.926497298000001</c:v>
                </c:pt>
                <c:pt idx="1">
                  <c:v>44.938609020000001</c:v>
                </c:pt>
                <c:pt idx="2">
                  <c:v>44.852371512999994</c:v>
                </c:pt>
                <c:pt idx="3">
                  <c:v>42.670884844999996</c:v>
                </c:pt>
                <c:pt idx="4">
                  <c:v>41.509812811000003</c:v>
                </c:pt>
                <c:pt idx="5">
                  <c:v>40.953096354999992</c:v>
                </c:pt>
                <c:pt idx="6">
                  <c:v>38.509370790000006</c:v>
                </c:pt>
                <c:pt idx="7">
                  <c:v>34.346990616999996</c:v>
                </c:pt>
                <c:pt idx="8">
                  <c:v>32.472609720000001</c:v>
                </c:pt>
                <c:pt idx="9">
                  <c:v>29.573720121000001</c:v>
                </c:pt>
                <c:pt idx="10">
                  <c:v>29.466922155999995</c:v>
                </c:pt>
                <c:pt idx="11">
                  <c:v>29.456461333</c:v>
                </c:pt>
                <c:pt idx="12">
                  <c:v>29.168557884999991</c:v>
                </c:pt>
                <c:pt idx="13">
                  <c:v>27.124278569000005</c:v>
                </c:pt>
                <c:pt idx="14">
                  <c:v>26.256862466000005</c:v>
                </c:pt>
                <c:pt idx="15">
                  <c:v>24.567284011999995</c:v>
                </c:pt>
                <c:pt idx="16">
                  <c:v>22.969768260999995</c:v>
                </c:pt>
                <c:pt idx="17">
                  <c:v>22.932572751999995</c:v>
                </c:pt>
                <c:pt idx="18">
                  <c:v>21.187476150999995</c:v>
                </c:pt>
                <c:pt idx="19">
                  <c:v>20.489358339999995</c:v>
                </c:pt>
                <c:pt idx="20">
                  <c:v>20.039570762000004</c:v>
                </c:pt>
                <c:pt idx="21">
                  <c:v>19.584490009</c:v>
                </c:pt>
                <c:pt idx="22">
                  <c:v>19.573312088000002</c:v>
                </c:pt>
                <c:pt idx="23">
                  <c:v>19.152067980000005</c:v>
                </c:pt>
                <c:pt idx="24">
                  <c:v>18.833046773</c:v>
                </c:pt>
                <c:pt idx="25">
                  <c:v>17.001668695999999</c:v>
                </c:pt>
                <c:pt idx="26">
                  <c:v>16.835613333999998</c:v>
                </c:pt>
                <c:pt idx="27">
                  <c:v>16.693333191000001</c:v>
                </c:pt>
                <c:pt idx="28">
                  <c:v>15.439045563000002</c:v>
                </c:pt>
                <c:pt idx="29">
                  <c:v>13.468861480999998</c:v>
                </c:pt>
                <c:pt idx="30">
                  <c:v>12.57686399</c:v>
                </c:pt>
                <c:pt idx="31">
                  <c:v>12.145935206000003</c:v>
                </c:pt>
                <c:pt idx="32">
                  <c:v>4.7627693390000001</c:v>
                </c:pt>
              </c:numCache>
            </c:numRef>
          </c:val>
          <c:extLst xmlns:c16r2="http://schemas.microsoft.com/office/drawing/2015/06/chart">
            <c:ext xmlns:c16="http://schemas.microsoft.com/office/drawing/2014/chart" uri="{C3380CC4-5D6E-409C-BE32-E72D297353CC}">
              <c16:uniqueId val="{00000028-0D2C-477F-98ED-146BBD9B9252}"/>
            </c:ext>
          </c:extLst>
        </c:ser>
        <c:dLbls/>
        <c:gapWidth val="86"/>
        <c:overlap val="-27"/>
        <c:axId val="114352128"/>
        <c:axId val="114353664"/>
      </c:barChart>
      <c:catAx>
        <c:axId val="1143521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4353664"/>
        <c:crosses val="autoZero"/>
        <c:auto val="1"/>
        <c:lblAlgn val="ctr"/>
        <c:lblOffset val="100"/>
        <c:tickLblSkip val="1"/>
      </c:catAx>
      <c:valAx>
        <c:axId val="11435366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solidFill>
                      <a:schemeClr val="tx1"/>
                    </a:solidFill>
                  </a:rPr>
                  <a:t>Deaths per 100,000 population</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435212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barChart>
        <c:barDir val="col"/>
        <c:grouping val="clustered"/>
        <c:ser>
          <c:idx val="0"/>
          <c:order val="0"/>
          <c:tx>
            <c:v>Opioid</c:v>
          </c:tx>
          <c:spPr>
            <a:solidFill>
              <a:srgbClr val="002060"/>
            </a:solidFill>
            <a:ln>
              <a:noFill/>
            </a:ln>
            <a:effectLst/>
          </c:spPr>
          <c:cat>
            <c:strRef>
              <c:f>Overlaps!$C$27:$G$27</c:f>
              <c:strCache>
                <c:ptCount val="5"/>
                <c:pt idx="0">
                  <c:v>none</c:v>
                </c:pt>
                <c:pt idx="1">
                  <c:v>1-9</c:v>
                </c:pt>
                <c:pt idx="2">
                  <c:v>10-29</c:v>
                </c:pt>
                <c:pt idx="3">
                  <c:v>30-89</c:v>
                </c:pt>
                <c:pt idx="4">
                  <c:v>90+</c:v>
                </c:pt>
              </c:strCache>
            </c:strRef>
          </c:cat>
          <c:val>
            <c:numRef>
              <c:f>Overlaps!$C$20:$G$20</c:f>
              <c:numCache>
                <c:formatCode>0.00</c:formatCode>
                <c:ptCount val="5"/>
                <c:pt idx="0">
                  <c:v>1</c:v>
                </c:pt>
                <c:pt idx="1">
                  <c:v>6.1453320706415973</c:v>
                </c:pt>
                <c:pt idx="2">
                  <c:v>13.940759984810741</c:v>
                </c:pt>
                <c:pt idx="3">
                  <c:v>25.690439046277358</c:v>
                </c:pt>
                <c:pt idx="4">
                  <c:v>35.016575777475339</c:v>
                </c:pt>
              </c:numCache>
            </c:numRef>
          </c:val>
          <c:extLst xmlns:c16r2="http://schemas.microsoft.com/office/drawing/2015/06/chart">
            <c:ext xmlns:c16="http://schemas.microsoft.com/office/drawing/2014/chart" uri="{C3380CC4-5D6E-409C-BE32-E72D297353CC}">
              <c16:uniqueId val="{00000000-8DEA-46F3-B658-B19E4C974399}"/>
            </c:ext>
          </c:extLst>
        </c:ser>
        <c:dLbls/>
        <c:axId val="108972288"/>
        <c:axId val="108974464"/>
      </c:barChart>
      <c:catAx>
        <c:axId val="108972288"/>
        <c:scaling>
          <c:orientation val="minMax"/>
        </c:scaling>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Days of Overlap in 6 mo (different prescribers)</a:t>
                </a:r>
              </a:p>
            </c:rich>
          </c:tx>
          <c:layout/>
          <c:spPr>
            <a:noFill/>
            <a:ln>
              <a:noFill/>
            </a:ln>
            <a:effectLst/>
          </c:spPr>
        </c:title>
        <c:numFmt formatCode="General" sourceLinked="0"/>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8974464"/>
        <c:crosses val="autoZero"/>
        <c:auto val="1"/>
        <c:lblAlgn val="ctr"/>
        <c:lblOffset val="100"/>
      </c:catAx>
      <c:valAx>
        <c:axId val="108974464"/>
        <c:scaling>
          <c:orientation val="minMax"/>
        </c:scaling>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Risk </a:t>
                </a:r>
                <a:r>
                  <a:rPr lang="en-US" dirty="0" smtClean="0"/>
                  <a:t>Relative </a:t>
                </a:r>
                <a:r>
                  <a:rPr lang="en-US" dirty="0"/>
                  <a:t>to None </a:t>
                </a:r>
              </a:p>
            </c:rich>
          </c:tx>
          <c:layout/>
          <c:spPr>
            <a:noFill/>
            <a:ln>
              <a:noFill/>
            </a:ln>
            <a:effectLst/>
          </c:spPr>
        </c:title>
        <c:numFmt formatCode="#,##0" sourceLinked="0"/>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8972288"/>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chart>
  <c:spPr>
    <a:noFill/>
    <a:ln w="6350" cap="flat" cmpd="sng" algn="ctr">
      <a:noFill/>
      <a:prstDash val="solid"/>
      <a:miter lim="800000"/>
    </a:ln>
    <a:effectLst/>
  </c:spPr>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barChart>
        <c:barDir val="col"/>
        <c:grouping val="clustered"/>
        <c:ser>
          <c:idx val="0"/>
          <c:order val="0"/>
          <c:spPr>
            <a:solidFill>
              <a:srgbClr val="002060"/>
            </a:solidFill>
            <a:ln>
              <a:noFill/>
            </a:ln>
            <a:effectLst/>
          </c:spPr>
          <c:cat>
            <c:strRef>
              <c:f>'Measures 1'!$D$92:$J$92</c:f>
              <c:strCache>
                <c:ptCount val="7"/>
                <c:pt idx="0">
                  <c:v>&lt;=20</c:v>
                </c:pt>
                <c:pt idx="1">
                  <c:v>&gt;20-40</c:v>
                </c:pt>
                <c:pt idx="2">
                  <c:v>&gt;40-60</c:v>
                </c:pt>
                <c:pt idx="3">
                  <c:v>&gt;60-80</c:v>
                </c:pt>
                <c:pt idx="4">
                  <c:v>&gt;80-120</c:v>
                </c:pt>
                <c:pt idx="5">
                  <c:v>&gt;120-200</c:v>
                </c:pt>
                <c:pt idx="6">
                  <c:v>&gt;200</c:v>
                </c:pt>
              </c:strCache>
            </c:strRef>
          </c:cat>
          <c:val>
            <c:numRef>
              <c:f>'Measures 1'!$D$103:$J$103</c:f>
              <c:numCache>
                <c:formatCode>0.00</c:formatCode>
                <c:ptCount val="7"/>
                <c:pt idx="0">
                  <c:v>1</c:v>
                </c:pt>
                <c:pt idx="1">
                  <c:v>0.9999807836232153</c:v>
                </c:pt>
                <c:pt idx="2">
                  <c:v>1.5332481232760649</c:v>
                </c:pt>
                <c:pt idx="3">
                  <c:v>2.5797003868091521</c:v>
                </c:pt>
                <c:pt idx="4">
                  <c:v>3.1085902341524179</c:v>
                </c:pt>
                <c:pt idx="5">
                  <c:v>6.0811362577001864</c:v>
                </c:pt>
                <c:pt idx="6">
                  <c:v>16.91027524991269</c:v>
                </c:pt>
              </c:numCache>
            </c:numRef>
          </c:val>
          <c:extLst xmlns:c16r2="http://schemas.microsoft.com/office/drawing/2015/06/chart">
            <c:ext xmlns:c16="http://schemas.microsoft.com/office/drawing/2014/chart" uri="{C3380CC4-5D6E-409C-BE32-E72D297353CC}">
              <c16:uniqueId val="{00000000-4BB8-4588-BBF1-3607B534D0F3}"/>
            </c:ext>
          </c:extLst>
        </c:ser>
        <c:dLbls/>
        <c:axId val="108679936"/>
        <c:axId val="108681856"/>
      </c:barChart>
      <c:catAx>
        <c:axId val="108679936"/>
        <c:scaling>
          <c:orientation val="minMax"/>
        </c:scaling>
        <c:axPos val="b"/>
        <c:title>
          <c:tx>
            <c:rich>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mn-cs"/>
                  </a:defRPr>
                </a:pPr>
                <a:r>
                  <a:rPr lang="en-US" dirty="0"/>
                  <a:t>Average Daily Dose (total MME/total days in 6 months)</a:t>
                </a:r>
              </a:p>
            </c:rich>
          </c:tx>
          <c:layout/>
          <c:spPr>
            <a:noFill/>
            <a:ln>
              <a:noFill/>
            </a:ln>
            <a:effectLst/>
          </c:spPr>
        </c:title>
        <c:numFmt formatCode="General" sourceLinked="0"/>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crossAx val="108681856"/>
        <c:crosses val="autoZero"/>
        <c:auto val="1"/>
        <c:lblAlgn val="ctr"/>
        <c:lblOffset val="100"/>
      </c:catAx>
      <c:valAx>
        <c:axId val="108681856"/>
        <c:scaling>
          <c:orientation val="minMax"/>
        </c:scaling>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mn-cs"/>
                  </a:defRPr>
                </a:pPr>
                <a:r>
                  <a:rPr lang="en-US" dirty="0"/>
                  <a:t>Risk relative to &lt;=20</a:t>
                </a:r>
              </a:p>
            </c:rich>
          </c:tx>
          <c:layout/>
          <c:spPr>
            <a:noFill/>
            <a:ln>
              <a:noFill/>
            </a:ln>
            <a:effectLst/>
          </c:spPr>
        </c:title>
        <c:numFmt formatCode="0" sourceLinked="0"/>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108679936"/>
        <c:crosses val="autoZero"/>
        <c:crossBetween val="between"/>
      </c:valAx>
      <c:spPr>
        <a:noFill/>
        <a:ln>
          <a:noFill/>
        </a:ln>
        <a:effectLst/>
      </c:spPr>
    </c:plotArea>
    <c:plotVisOnly val="1"/>
    <c:dispBlanksAs val="gap"/>
  </c:chart>
  <c:spPr>
    <a:noFill/>
    <a:ln w="6350" cap="flat" cmpd="sng" algn="ctr">
      <a:noFill/>
      <a:prstDash val="solid"/>
      <a:miter lim="800000"/>
    </a:ln>
    <a:effectLst/>
  </c:spPr>
  <c:txPr>
    <a:bodyPr/>
    <a:lstStyle/>
    <a:p>
      <a:pPr>
        <a:defRPr sz="2000">
          <a:latin typeface="Calibri" panose="020F0502020204030204" pitchFamily="34" charset="0"/>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1"/>
          <c:order val="0"/>
          <c:tx>
            <c:v>Prescription Drug OD</c:v>
          </c:tx>
          <c:spPr>
            <a:solidFill>
              <a:srgbClr val="002060"/>
            </a:solidFill>
          </c:spPr>
          <c:cat>
            <c:strRef>
              <c:f>'Measures 1'!$C$4:$G$4</c:f>
              <c:strCache>
                <c:ptCount val="5"/>
                <c:pt idx="0">
                  <c:v>None</c:v>
                </c:pt>
                <c:pt idx="1">
                  <c:v>&lt;10 d</c:v>
                </c:pt>
                <c:pt idx="2">
                  <c:v>10-29d</c:v>
                </c:pt>
                <c:pt idx="3">
                  <c:v>30-89d</c:v>
                </c:pt>
                <c:pt idx="4">
                  <c:v>90+d</c:v>
                </c:pt>
              </c:strCache>
            </c:strRef>
          </c:cat>
          <c:val>
            <c:numRef>
              <c:f>'Measures 1'!$C$15:$G$15</c:f>
              <c:numCache>
                <c:formatCode>0.00</c:formatCode>
                <c:ptCount val="5"/>
                <c:pt idx="0">
                  <c:v>1</c:v>
                </c:pt>
                <c:pt idx="1">
                  <c:v>4.1259701710754788</c:v>
                </c:pt>
                <c:pt idx="2">
                  <c:v>10.253198535154832</c:v>
                </c:pt>
                <c:pt idx="3">
                  <c:v>22.067758591753694</c:v>
                </c:pt>
                <c:pt idx="4">
                  <c:v>39.461482301385111</c:v>
                </c:pt>
              </c:numCache>
            </c:numRef>
          </c:val>
          <c:extLst xmlns:c16r2="http://schemas.microsoft.com/office/drawing/2015/06/chart">
            <c:ext xmlns:c16="http://schemas.microsoft.com/office/drawing/2014/chart" uri="{C3380CC4-5D6E-409C-BE32-E72D297353CC}">
              <c16:uniqueId val="{00000000-20CE-46CE-B6E5-75197AE634DC}"/>
            </c:ext>
          </c:extLst>
        </c:ser>
        <c:ser>
          <c:idx val="0"/>
          <c:order val="1"/>
          <c:tx>
            <c:v>Illicit Drug OD</c:v>
          </c:tx>
          <c:spPr>
            <a:solidFill>
              <a:schemeClr val="accent2">
                <a:lumMod val="75000"/>
              </a:schemeClr>
            </a:solidFill>
          </c:spPr>
          <c:cat>
            <c:strRef>
              <c:f>'Measures 1'!$C$4:$G$4</c:f>
              <c:strCache>
                <c:ptCount val="5"/>
                <c:pt idx="0">
                  <c:v>None</c:v>
                </c:pt>
                <c:pt idx="1">
                  <c:v>&lt;10 d</c:v>
                </c:pt>
                <c:pt idx="2">
                  <c:v>10-29d</c:v>
                </c:pt>
                <c:pt idx="3">
                  <c:v>30-89d</c:v>
                </c:pt>
                <c:pt idx="4">
                  <c:v>90+d</c:v>
                </c:pt>
              </c:strCache>
            </c:strRef>
          </c:cat>
          <c:val>
            <c:numRef>
              <c:f>'Measures 1'!$C$9:$G$9</c:f>
              <c:numCache>
                <c:formatCode>0.00</c:formatCode>
                <c:ptCount val="5"/>
                <c:pt idx="0">
                  <c:v>1</c:v>
                </c:pt>
                <c:pt idx="1">
                  <c:v>2.9361157026532978</c:v>
                </c:pt>
                <c:pt idx="2">
                  <c:v>5.322053210851907</c:v>
                </c:pt>
                <c:pt idx="3">
                  <c:v>10.352238823832717</c:v>
                </c:pt>
                <c:pt idx="4">
                  <c:v>13.98525857429733</c:v>
                </c:pt>
              </c:numCache>
            </c:numRef>
          </c:val>
          <c:extLst xmlns:c16r2="http://schemas.microsoft.com/office/drawing/2015/06/chart">
            <c:ext xmlns:c16="http://schemas.microsoft.com/office/drawing/2014/chart" uri="{C3380CC4-5D6E-409C-BE32-E72D297353CC}">
              <c16:uniqueId val="{00000001-20CE-46CE-B6E5-75197AE634DC}"/>
            </c:ext>
          </c:extLst>
        </c:ser>
        <c:dLbls/>
        <c:axId val="114410624"/>
        <c:axId val="114412544"/>
      </c:barChart>
      <c:catAx>
        <c:axId val="114410624"/>
        <c:scaling>
          <c:orientation val="minMax"/>
        </c:scaling>
        <c:axPos val="b"/>
        <c:title>
          <c:tx>
            <c:rich>
              <a:bodyPr/>
              <a:lstStyle/>
              <a:p>
                <a:pPr>
                  <a:defRPr sz="1600"/>
                </a:pPr>
                <a:r>
                  <a:rPr lang="en-US" sz="1600" dirty="0"/>
                  <a:t>Opioid-Sedative/Hypnotic overlap days in 6 months</a:t>
                </a:r>
              </a:p>
            </c:rich>
          </c:tx>
          <c:layout/>
        </c:title>
        <c:numFmt formatCode="General" sourceLinked="0"/>
        <c:tickLblPos val="nextTo"/>
        <c:crossAx val="114412544"/>
        <c:crosses val="autoZero"/>
        <c:auto val="1"/>
        <c:lblAlgn val="ctr"/>
        <c:lblOffset val="100"/>
      </c:catAx>
      <c:valAx>
        <c:axId val="114412544"/>
        <c:scaling>
          <c:orientation val="minMax"/>
        </c:scaling>
        <c:axPos val="l"/>
        <c:majorGridlines/>
        <c:title>
          <c:tx>
            <c:rich>
              <a:bodyPr rot="-5400000" vert="horz"/>
              <a:lstStyle/>
              <a:p>
                <a:pPr>
                  <a:defRPr/>
                </a:pPr>
                <a:r>
                  <a:rPr lang="en-US" dirty="0"/>
                  <a:t>Risk relative to None</a:t>
                </a:r>
              </a:p>
            </c:rich>
          </c:tx>
          <c:layout/>
        </c:title>
        <c:numFmt formatCode="0" sourceLinked="0"/>
        <c:tickLblPos val="nextTo"/>
        <c:crossAx val="114410624"/>
        <c:crosses val="autoZero"/>
        <c:crossBetween val="between"/>
      </c:valAx>
    </c:plotArea>
    <c:legend>
      <c:legendPos val="r"/>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7358849848987045E-2"/>
          <c:y val="0.10790590892450501"/>
          <c:w val="0.87208561942959495"/>
          <c:h val="0.64105341870122268"/>
        </c:manualLayout>
      </c:layout>
      <c:lineChart>
        <c:grouping val="standard"/>
        <c:ser>
          <c:idx val="0"/>
          <c:order val="0"/>
          <c:tx>
            <c:v>Heroin</c:v>
          </c:tx>
          <c:spPr>
            <a:ln w="57150" cap="rnd">
              <a:solidFill>
                <a:srgbClr val="FF0000"/>
              </a:solidFill>
              <a:round/>
            </a:ln>
            <a:effectLst/>
          </c:spPr>
          <c:marker>
            <c:symbol val="none"/>
          </c:marker>
          <c:cat>
            <c:numRef>
              <c:f>aarates!$B$202:$B$207</c:f>
              <c:numCache>
                <c:formatCode>General</c:formatCode>
                <c:ptCount val="6"/>
                <c:pt idx="0">
                  <c:v>2012</c:v>
                </c:pt>
                <c:pt idx="1">
                  <c:v>2013</c:v>
                </c:pt>
                <c:pt idx="2">
                  <c:v>2014</c:v>
                </c:pt>
                <c:pt idx="3">
                  <c:v>2015</c:v>
                </c:pt>
                <c:pt idx="4">
                  <c:v>2016</c:v>
                </c:pt>
                <c:pt idx="5">
                  <c:v>2017</c:v>
                </c:pt>
              </c:numCache>
            </c:numRef>
          </c:cat>
          <c:val>
            <c:numRef>
              <c:f>aarates!$BB$202:$BB$207</c:f>
              <c:numCache>
                <c:formatCode>0.00</c:formatCode>
                <c:ptCount val="6"/>
                <c:pt idx="0">
                  <c:v>6.5124983030000001</c:v>
                </c:pt>
                <c:pt idx="1">
                  <c:v>6.8529571349999987</c:v>
                </c:pt>
                <c:pt idx="2">
                  <c:v>8.0947839120000005</c:v>
                </c:pt>
                <c:pt idx="3">
                  <c:v>8.6214693629999992</c:v>
                </c:pt>
                <c:pt idx="4">
                  <c:v>8.4257234509999996</c:v>
                </c:pt>
                <c:pt idx="5">
                  <c:v>7.5436245699999995</c:v>
                </c:pt>
              </c:numCache>
            </c:numRef>
          </c:val>
          <c:extLst xmlns:c16r2="http://schemas.microsoft.com/office/drawing/2015/06/chart">
            <c:ext xmlns:c16="http://schemas.microsoft.com/office/drawing/2014/chart" uri="{C3380CC4-5D6E-409C-BE32-E72D297353CC}">
              <c16:uniqueId val="{00000001-46CB-43F5-89EF-0A3B0C478C5E}"/>
            </c:ext>
          </c:extLst>
        </c:ser>
        <c:ser>
          <c:idx val="2"/>
          <c:order val="1"/>
          <c:tx>
            <c:v>Methamphetamine</c:v>
          </c:tx>
          <c:spPr>
            <a:ln w="57150" cap="rnd">
              <a:solidFill>
                <a:srgbClr val="00B050"/>
              </a:solidFill>
              <a:round/>
            </a:ln>
            <a:effectLst/>
          </c:spPr>
          <c:marker>
            <c:symbol val="none"/>
          </c:marker>
          <c:cat>
            <c:numRef>
              <c:f>aarates!$B$202:$B$207</c:f>
              <c:numCache>
                <c:formatCode>General</c:formatCode>
                <c:ptCount val="6"/>
                <c:pt idx="0">
                  <c:v>2012</c:v>
                </c:pt>
                <c:pt idx="1">
                  <c:v>2013</c:v>
                </c:pt>
                <c:pt idx="2">
                  <c:v>2014</c:v>
                </c:pt>
                <c:pt idx="3">
                  <c:v>2015</c:v>
                </c:pt>
                <c:pt idx="4">
                  <c:v>2016</c:v>
                </c:pt>
                <c:pt idx="5">
                  <c:v>2017</c:v>
                </c:pt>
              </c:numCache>
            </c:numRef>
          </c:cat>
          <c:val>
            <c:numRef>
              <c:f>aarates!$BD$202:$BD$207</c:f>
              <c:numCache>
                <c:formatCode>0.00</c:formatCode>
                <c:ptCount val="6"/>
                <c:pt idx="0">
                  <c:v>3.0308983869999997</c:v>
                </c:pt>
                <c:pt idx="1">
                  <c:v>3.6133282960000002</c:v>
                </c:pt>
                <c:pt idx="2">
                  <c:v>5.8101945299999986</c:v>
                </c:pt>
                <c:pt idx="3">
                  <c:v>5.5754048489999981</c:v>
                </c:pt>
                <c:pt idx="4">
                  <c:v>6.5853592159999996</c:v>
                </c:pt>
                <c:pt idx="5">
                  <c:v>7.708705889</c:v>
                </c:pt>
              </c:numCache>
            </c:numRef>
          </c:val>
          <c:extLst xmlns:c16r2="http://schemas.microsoft.com/office/drawing/2015/06/chart">
            <c:ext xmlns:c16="http://schemas.microsoft.com/office/drawing/2014/chart" uri="{C3380CC4-5D6E-409C-BE32-E72D297353CC}">
              <c16:uniqueId val="{00000003-46CB-43F5-89EF-0A3B0C478C5E}"/>
            </c:ext>
          </c:extLst>
        </c:ser>
        <c:ser>
          <c:idx val="4"/>
          <c:order val="2"/>
          <c:tx>
            <c:v>Benzodiazepines</c:v>
          </c:tx>
          <c:spPr>
            <a:ln w="57150" cap="rnd">
              <a:solidFill>
                <a:schemeClr val="accent5"/>
              </a:solidFill>
              <a:round/>
            </a:ln>
            <a:effectLst/>
          </c:spPr>
          <c:marker>
            <c:symbol val="none"/>
          </c:marker>
          <c:cat>
            <c:numRef>
              <c:f>aarates!$B$202:$B$207</c:f>
              <c:numCache>
                <c:formatCode>General</c:formatCode>
                <c:ptCount val="6"/>
                <c:pt idx="0">
                  <c:v>2012</c:v>
                </c:pt>
                <c:pt idx="1">
                  <c:v>2013</c:v>
                </c:pt>
                <c:pt idx="2">
                  <c:v>2014</c:v>
                </c:pt>
                <c:pt idx="3">
                  <c:v>2015</c:v>
                </c:pt>
                <c:pt idx="4">
                  <c:v>2016</c:v>
                </c:pt>
                <c:pt idx="5">
                  <c:v>2017</c:v>
                </c:pt>
              </c:numCache>
              <c:extLst xmlns:c16r2="http://schemas.microsoft.com/office/drawing/2015/06/chart" xmlns:c15="http://schemas.microsoft.com/office/drawing/2012/chart"/>
            </c:numRef>
          </c:cat>
          <c:val>
            <c:numRef>
              <c:f>aarates!$BF$202:$BF$207</c:f>
              <c:numCache>
                <c:formatCode>0.00</c:formatCode>
                <c:ptCount val="6"/>
                <c:pt idx="0">
                  <c:v>5.0960115369999981</c:v>
                </c:pt>
                <c:pt idx="1">
                  <c:v>4.738215456999999</c:v>
                </c:pt>
                <c:pt idx="2">
                  <c:v>6.3357448369999991</c:v>
                </c:pt>
                <c:pt idx="3">
                  <c:v>5.7811141469999994</c:v>
                </c:pt>
                <c:pt idx="4">
                  <c:v>6.5509383940000001</c:v>
                </c:pt>
                <c:pt idx="5">
                  <c:v>6.5222946940000002</c:v>
                </c:pt>
              </c:numCache>
              <c:extLst xmlns:c16r2="http://schemas.microsoft.com/office/drawing/2015/06/chart" xmlns:c15="http://schemas.microsoft.com/office/drawing/2012/chart"/>
            </c:numRef>
          </c:val>
          <c:extLst xmlns:c16r2="http://schemas.microsoft.com/office/drawing/2015/06/chart" xmlns:c15="http://schemas.microsoft.com/office/drawing/2012/chart">
            <c:ext xmlns:c16="http://schemas.microsoft.com/office/drawing/2014/chart" uri="{C3380CC4-5D6E-409C-BE32-E72D297353CC}">
              <c16:uniqueId val="{00000005-46CB-43F5-89EF-0A3B0C478C5E}"/>
            </c:ext>
          </c:extLst>
        </c:ser>
        <c:ser>
          <c:idx val="5"/>
          <c:order val="3"/>
          <c:tx>
            <c:v>Fentanyl &amp; analogues</c:v>
          </c:tx>
          <c:spPr>
            <a:ln w="57150" cap="rnd">
              <a:solidFill>
                <a:srgbClr val="FFC000"/>
              </a:solidFill>
              <a:round/>
            </a:ln>
            <a:effectLst/>
          </c:spPr>
          <c:marker>
            <c:symbol val="none"/>
          </c:marker>
          <c:cat>
            <c:numRef>
              <c:f>aarates!$B$202:$B$207</c:f>
              <c:numCache>
                <c:formatCode>General</c:formatCode>
                <c:ptCount val="6"/>
                <c:pt idx="0">
                  <c:v>2012</c:v>
                </c:pt>
                <c:pt idx="1">
                  <c:v>2013</c:v>
                </c:pt>
                <c:pt idx="2">
                  <c:v>2014</c:v>
                </c:pt>
                <c:pt idx="3">
                  <c:v>2015</c:v>
                </c:pt>
                <c:pt idx="4">
                  <c:v>2016</c:v>
                </c:pt>
                <c:pt idx="5">
                  <c:v>2017</c:v>
                </c:pt>
              </c:numCache>
            </c:numRef>
          </c:cat>
          <c:val>
            <c:numRef>
              <c:f>aarates!$BG$202:$BG$207</c:f>
              <c:numCache>
                <c:formatCode>0.00</c:formatCode>
                <c:ptCount val="6"/>
                <c:pt idx="0">
                  <c:v>0.71940412200000003</c:v>
                </c:pt>
                <c:pt idx="1">
                  <c:v>0.55213991500000004</c:v>
                </c:pt>
                <c:pt idx="2">
                  <c:v>1.9429092889999997</c:v>
                </c:pt>
                <c:pt idx="3">
                  <c:v>0.85702262200000012</c:v>
                </c:pt>
                <c:pt idx="4">
                  <c:v>2.2919591829999999</c:v>
                </c:pt>
                <c:pt idx="5">
                  <c:v>2.8085436249999995</c:v>
                </c:pt>
              </c:numCache>
            </c:numRef>
          </c:val>
          <c:extLst xmlns:c16r2="http://schemas.microsoft.com/office/drawing/2015/06/chart">
            <c:ext xmlns:c16="http://schemas.microsoft.com/office/drawing/2014/chart" uri="{C3380CC4-5D6E-409C-BE32-E72D297353CC}">
              <c16:uniqueId val="{00000007-46CB-43F5-89EF-0A3B0C478C5E}"/>
            </c:ext>
          </c:extLst>
        </c:ser>
        <c:ser>
          <c:idx val="7"/>
          <c:order val="4"/>
          <c:tx>
            <c:v>Non-fentanyl Rx Opioids</c:v>
          </c:tx>
          <c:spPr>
            <a:ln w="57150" cap="rnd">
              <a:solidFill>
                <a:schemeClr val="accent2">
                  <a:lumMod val="60000"/>
                </a:schemeClr>
              </a:solidFill>
              <a:round/>
            </a:ln>
            <a:effectLst/>
          </c:spPr>
          <c:marker>
            <c:symbol val="none"/>
          </c:marker>
          <c:val>
            <c:numRef>
              <c:f>aarates!$BH$202:$BH$207</c:f>
              <c:numCache>
                <c:formatCode>0.00</c:formatCode>
                <c:ptCount val="6"/>
                <c:pt idx="0">
                  <c:v>9.7694632130000034</c:v>
                </c:pt>
                <c:pt idx="1">
                  <c:v>9.5952849230000012</c:v>
                </c:pt>
                <c:pt idx="2">
                  <c:v>12.674601144999999</c:v>
                </c:pt>
                <c:pt idx="3">
                  <c:v>9.2923837290000009</c:v>
                </c:pt>
                <c:pt idx="4">
                  <c:v>10.213979572</c:v>
                </c:pt>
                <c:pt idx="5">
                  <c:v>8.9479559379999998</c:v>
                </c:pt>
              </c:numCache>
              <c:extLst xmlns:c16r2="http://schemas.microsoft.com/office/drawing/2015/06/chart" xmlns:c15="http://schemas.microsoft.com/office/drawing/2012/chart"/>
            </c:numRef>
          </c:val>
          <c:extLst xmlns:c16r2="http://schemas.microsoft.com/office/drawing/2015/06/chart" xmlns:c15="http://schemas.microsoft.com/office/drawing/2012/chart">
            <c:ext xmlns:c16="http://schemas.microsoft.com/office/drawing/2014/chart" uri="{C3380CC4-5D6E-409C-BE32-E72D297353CC}">
              <c16:uniqueId val="{00000009-46CB-43F5-89EF-0A3B0C478C5E}"/>
            </c:ext>
          </c:extLst>
        </c:ser>
        <c:dLbls/>
        <c:marker val="1"/>
        <c:axId val="101143296"/>
        <c:axId val="101144832"/>
        <c:extLst xmlns:c16r2="http://schemas.microsoft.com/office/drawing/2015/06/chart">
          <c:ext xmlns:c15="http://schemas.microsoft.com/office/drawing/2012/chart" uri="{02D57815-91ED-43cb-92C2-25804820EDAC}">
            <c15:filteredLineSeries>
              <c15:ser>
                <c:idx val="1"/>
                <c:order val="1"/>
                <c:tx>
                  <c:v>Rx Opioids</c:v>
                </c:tx>
                <c:spPr>
                  <a:ln w="28575" cap="rnd">
                    <a:solidFill>
                      <a:schemeClr val="accent2"/>
                    </a:solidFill>
                    <a:round/>
                  </a:ln>
                  <a:effectLst/>
                </c:spPr>
                <c:marker>
                  <c:symbol val="none"/>
                </c:marker>
                <c:dLbls>
                  <c:dLbl>
                    <c:idx val="2"/>
                    <c:layout>
                      <c:manualLayout>
                        <c:x val="1.6666666666666566E-2"/>
                        <c:y val="0"/>
                      </c:manualLayout>
                    </c:layout>
                    <c:showLegendKey val="0"/>
                    <c:showVal val="0"/>
                    <c:showCatName val="0"/>
                    <c:showSerName val="1"/>
                    <c:showPercent val="0"/>
                    <c:showBubbleSize val="0"/>
                    <c:extLst>
                      <c:ext uri="{CE6537A1-D6FC-4f65-9D91-7224C49458BB}"/>
                      <c:ext xmlns:c16="http://schemas.microsoft.com/office/drawing/2014/chart" uri="{C3380CC4-5D6E-409C-BE32-E72D297353CC}">
                        <c16:uniqueId val="{0000000A-46CB-43F5-89EF-0A3B0C478C5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aarates!$B$202:$B$207</c15:sqref>
                        </c15:formulaRef>
                      </c:ext>
                    </c:extLst>
                    <c:numCache>
                      <c:formatCode>General</c:formatCode>
                      <c:ptCount val="6"/>
                      <c:pt idx="0">
                        <c:v>2012</c:v>
                      </c:pt>
                      <c:pt idx="1">
                        <c:v>2013</c:v>
                      </c:pt>
                      <c:pt idx="2">
                        <c:v>2014</c:v>
                      </c:pt>
                      <c:pt idx="3">
                        <c:v>2015</c:v>
                      </c:pt>
                      <c:pt idx="4">
                        <c:v>2016</c:v>
                      </c:pt>
                      <c:pt idx="5">
                        <c:v>2017</c:v>
                      </c:pt>
                    </c:numCache>
                  </c:numRef>
                </c:cat>
                <c:val>
                  <c:numRef>
                    <c:extLst>
                      <c:ext uri="{02D57815-91ED-43cb-92C2-25804820EDAC}">
                        <c15:formulaRef>
                          <c15:sqref>aarates!$BC$202:$BC$207</c15:sqref>
                        </c15:formulaRef>
                      </c:ext>
                    </c:extLst>
                    <c:numCache>
                      <c:formatCode>0.00</c:formatCode>
                      <c:ptCount val="6"/>
                      <c:pt idx="0">
                        <c:v>10.177982647</c:v>
                      </c:pt>
                      <c:pt idx="1">
                        <c:v>9.8882408060000007</c:v>
                      </c:pt>
                      <c:pt idx="2">
                        <c:v>13.428711892000001</c:v>
                      </c:pt>
                      <c:pt idx="3">
                        <c:v>9.7523239719999992</c:v>
                      </c:pt>
                      <c:pt idx="4">
                        <c:v>11.556641840999999</c:v>
                      </c:pt>
                      <c:pt idx="5">
                        <c:v>11.008137655000001</c:v>
                      </c:pt>
                    </c:numCache>
                  </c:numRef>
                </c:val>
                <c:smooth val="0"/>
                <c:extLst>
                  <c:ext xmlns:c16="http://schemas.microsoft.com/office/drawing/2014/chart" uri="{C3380CC4-5D6E-409C-BE32-E72D297353CC}">
                    <c16:uniqueId val="{0000000B-46CB-43F5-89EF-0A3B0C478C5E}"/>
                  </c:ext>
                </c:extLst>
              </c15:ser>
            </c15:filteredLineSeries>
            <c15:filteredLineSeries>
              <c15:ser>
                <c:idx val="3"/>
                <c:order val="3"/>
                <c:tx>
                  <c:v>Cocaine</c:v>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aarates!$B$202:$B$207</c15:sqref>
                        </c15:formulaRef>
                      </c:ext>
                    </c:extLst>
                    <c:numCache>
                      <c:formatCode>General</c:formatCode>
                      <c:ptCount val="6"/>
                      <c:pt idx="0">
                        <c:v>2012</c:v>
                      </c:pt>
                      <c:pt idx="1">
                        <c:v>2013</c:v>
                      </c:pt>
                      <c:pt idx="2">
                        <c:v>2014</c:v>
                      </c:pt>
                      <c:pt idx="3">
                        <c:v>2015</c:v>
                      </c:pt>
                      <c:pt idx="4">
                        <c:v>2016</c:v>
                      </c:pt>
                      <c:pt idx="5">
                        <c:v>2017</c:v>
                      </c:pt>
                    </c:numCache>
                  </c:numRef>
                </c:cat>
                <c:val>
                  <c:numRef>
                    <c:extLst xmlns:c15="http://schemas.microsoft.com/office/drawing/2012/chart">
                      <c:ext xmlns:c15="http://schemas.microsoft.com/office/drawing/2012/chart" uri="{02D57815-91ED-43cb-92C2-25804820EDAC}">
                        <c15:formulaRef>
                          <c15:sqref>aarates!$BE$202:$BE$207</c15:sqref>
                        </c15:formulaRef>
                      </c:ext>
                    </c:extLst>
                    <c:numCache>
                      <c:formatCode>0.00</c:formatCode>
                      <c:ptCount val="6"/>
                      <c:pt idx="0">
                        <c:v>3.2935953179999999</c:v>
                      </c:pt>
                      <c:pt idx="1">
                        <c:v>2.8803791479999998</c:v>
                      </c:pt>
                      <c:pt idx="2">
                        <c:v>3.8103094280000001</c:v>
                      </c:pt>
                      <c:pt idx="3">
                        <c:v>2.526731179</c:v>
                      </c:pt>
                      <c:pt idx="4">
                        <c:v>2.8515850629999999</c:v>
                      </c:pt>
                      <c:pt idx="5">
                        <c:v>2.7247593029999999</c:v>
                      </c:pt>
                    </c:numCache>
                  </c:numRef>
                </c:val>
                <c:smooth val="0"/>
                <c:extLst xmlns:c15="http://schemas.microsoft.com/office/drawing/2012/chart">
                  <c:ext xmlns:c16="http://schemas.microsoft.com/office/drawing/2014/chart" uri="{C3380CC4-5D6E-409C-BE32-E72D297353CC}">
                    <c16:uniqueId val="{0000000C-46CB-43F5-89EF-0A3B0C478C5E}"/>
                  </c:ext>
                </c:extLst>
              </c15:ser>
            </c15:filteredLineSeries>
            <c15:filteredLineSeries>
              <c15:ser>
                <c:idx val="6"/>
                <c:order val="6"/>
                <c:tx>
                  <c:v>Alcohol</c:v>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aarates!$B$202:$B$207</c15:sqref>
                        </c15:formulaRef>
                      </c:ext>
                    </c:extLst>
                    <c:numCache>
                      <c:formatCode>General</c:formatCode>
                      <c:ptCount val="6"/>
                      <c:pt idx="0">
                        <c:v>2012</c:v>
                      </c:pt>
                      <c:pt idx="1">
                        <c:v>2013</c:v>
                      </c:pt>
                      <c:pt idx="2">
                        <c:v>2014</c:v>
                      </c:pt>
                      <c:pt idx="3">
                        <c:v>2015</c:v>
                      </c:pt>
                      <c:pt idx="4">
                        <c:v>2016</c:v>
                      </c:pt>
                      <c:pt idx="5">
                        <c:v>2017</c:v>
                      </c:pt>
                    </c:numCache>
                  </c:numRef>
                </c:cat>
                <c:val>
                  <c:numRef>
                    <c:extLst xmlns:c15="http://schemas.microsoft.com/office/drawing/2012/chart">
                      <c:ext xmlns:c15="http://schemas.microsoft.com/office/drawing/2012/chart" uri="{02D57815-91ED-43cb-92C2-25804820EDAC}">
                        <c15:formulaRef>
                          <c15:sqref>aarates!$BK$202:$BK$207</c15:sqref>
                        </c15:formulaRef>
                      </c:ext>
                    </c:extLst>
                    <c:numCache>
                      <c:formatCode>0.00</c:formatCode>
                      <c:ptCount val="6"/>
                      <c:pt idx="0">
                        <c:v>6.1193976399999999</c:v>
                      </c:pt>
                      <c:pt idx="1">
                        <c:v>5.6066890569999996</c:v>
                      </c:pt>
                      <c:pt idx="2">
                        <c:v>5.4778293590000002</c:v>
                      </c:pt>
                      <c:pt idx="3">
                        <c:v>5.2046111550000003</c:v>
                      </c:pt>
                      <c:pt idx="4">
                        <c:v>4.6228294080000003</c:v>
                      </c:pt>
                      <c:pt idx="5">
                        <c:v>5.2612958750000001</c:v>
                      </c:pt>
                    </c:numCache>
                  </c:numRef>
                </c:val>
                <c:smooth val="0"/>
                <c:extLst xmlns:c15="http://schemas.microsoft.com/office/drawing/2012/chart">
                  <c:ext xmlns:c16="http://schemas.microsoft.com/office/drawing/2014/chart" uri="{C3380CC4-5D6E-409C-BE32-E72D297353CC}">
                    <c16:uniqueId val="{0000000D-46CB-43F5-89EF-0A3B0C478C5E}"/>
                  </c:ext>
                </c:extLst>
              </c15:ser>
            </c15:filteredLineSeries>
          </c:ext>
        </c:extLst>
      </c:lineChart>
      <c:catAx>
        <c:axId val="1011432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144832"/>
        <c:crosses val="autoZero"/>
        <c:auto val="1"/>
        <c:lblAlgn val="ctr"/>
        <c:lblOffset val="100"/>
      </c:catAx>
      <c:valAx>
        <c:axId val="10114483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Deaths per 100,000 population</a:t>
                </a:r>
              </a:p>
            </c:rich>
          </c:tx>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14329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manualLayout>
          <c:layoutTarget val="inner"/>
          <c:xMode val="edge"/>
          <c:yMode val="edge"/>
          <c:x val="0.21898447069116367"/>
          <c:y val="0.1364229687504073"/>
          <c:w val="0.73779330708661428"/>
          <c:h val="0.61197869679012473"/>
        </c:manualLayout>
      </c:layout>
      <c:barChart>
        <c:barDir val="bar"/>
        <c:grouping val="clustered"/>
        <c:ser>
          <c:idx val="0"/>
          <c:order val="0"/>
          <c:spPr>
            <a:solidFill>
              <a:srgbClr val="002060"/>
            </a:solidFill>
            <a:ln>
              <a:noFill/>
            </a:ln>
            <a:effectLst/>
          </c:spPr>
          <c:dPt>
            <c:idx val="1"/>
            <c:extLst xmlns:c16r2="http://schemas.microsoft.com/office/drawing/2015/06/chart">
              <c:ext xmlns:c16="http://schemas.microsoft.com/office/drawing/2014/chart" uri="{C3380CC4-5D6E-409C-BE32-E72D297353CC}">
                <c16:uniqueId val="{00000001-766B-4D14-990B-DE7FD17293BD}"/>
              </c:ext>
            </c:extLst>
          </c:dPt>
          <c:dPt>
            <c:idx val="2"/>
            <c:extLst xmlns:c16r2="http://schemas.microsoft.com/office/drawing/2015/06/chart">
              <c:ext xmlns:c16="http://schemas.microsoft.com/office/drawing/2014/chart" uri="{C3380CC4-5D6E-409C-BE32-E72D297353CC}">
                <c16:uniqueId val="{00000003-766B-4D14-990B-DE7FD17293BD}"/>
              </c:ext>
            </c:extLst>
          </c:dPt>
          <c:dPt>
            <c:idx val="3"/>
            <c:extLst xmlns:c16r2="http://schemas.microsoft.com/office/drawing/2015/06/chart">
              <c:ext xmlns:c16="http://schemas.microsoft.com/office/drawing/2014/chart" uri="{C3380CC4-5D6E-409C-BE32-E72D297353CC}">
                <c16:uniqueId val="{00000005-766B-4D14-990B-DE7FD17293BD}"/>
              </c:ext>
            </c:extLst>
          </c:dPt>
          <c:dPt>
            <c:idx val="4"/>
            <c:extLst xmlns:c16r2="http://schemas.microsoft.com/office/drawing/2015/06/chart">
              <c:ext xmlns:c16="http://schemas.microsoft.com/office/drawing/2014/chart" uri="{C3380CC4-5D6E-409C-BE32-E72D297353CC}">
                <c16:uniqueId val="{00000007-766B-4D14-990B-DE7FD17293BD}"/>
              </c:ext>
            </c:extLst>
          </c:dPt>
          <c:dPt>
            <c:idx val="6"/>
            <c:extLst xmlns:c16r2="http://schemas.microsoft.com/office/drawing/2015/06/chart">
              <c:ext xmlns:c16="http://schemas.microsoft.com/office/drawing/2014/chart" uri="{C3380CC4-5D6E-409C-BE32-E72D297353CC}">
                <c16:uniqueId val="{00000009-766B-4D14-990B-DE7FD17293BD}"/>
              </c:ext>
            </c:extLst>
          </c:dPt>
          <c:dPt>
            <c:idx val="7"/>
            <c:extLst xmlns:c16r2="http://schemas.microsoft.com/office/drawing/2015/06/chart">
              <c:ext xmlns:c16="http://schemas.microsoft.com/office/drawing/2014/chart" uri="{C3380CC4-5D6E-409C-BE32-E72D297353CC}">
                <c16:uniqueId val="{0000000B-766B-4D14-990B-DE7FD17293BD}"/>
              </c:ext>
            </c:extLst>
          </c:dPt>
          <c:dPt>
            <c:idx val="9"/>
            <c:extLst xmlns:c16r2="http://schemas.microsoft.com/office/drawing/2015/06/chart">
              <c:ext xmlns:c16="http://schemas.microsoft.com/office/drawing/2014/chart" uri="{C3380CC4-5D6E-409C-BE32-E72D297353CC}">
                <c16:uniqueId val="{0000000D-766B-4D14-990B-DE7FD17293BD}"/>
              </c:ext>
            </c:extLst>
          </c:dPt>
          <c:cat>
            <c:strRef>
              <c:f>Sheet1!$G$8:$G$17</c:f>
              <c:strCache>
                <c:ptCount val="10"/>
                <c:pt idx="0">
                  <c:v>ALPRAZOLAM</c:v>
                </c:pt>
                <c:pt idx="1">
                  <c:v>OXYCODONE</c:v>
                </c:pt>
                <c:pt idx="2">
                  <c:v>FENTANYL</c:v>
                </c:pt>
                <c:pt idx="3">
                  <c:v>HYDROCODONE</c:v>
                </c:pt>
                <c:pt idx="4">
                  <c:v>METHADONE</c:v>
                </c:pt>
                <c:pt idx="5">
                  <c:v>DIAZEPAM</c:v>
                </c:pt>
                <c:pt idx="6">
                  <c:v>CODEINE</c:v>
                </c:pt>
                <c:pt idx="7">
                  <c:v>MORPHINE</c:v>
                </c:pt>
                <c:pt idx="8">
                  <c:v>CLONAZEPAM</c:v>
                </c:pt>
                <c:pt idx="9">
                  <c:v>BUPRENORPHINE</c:v>
                </c:pt>
              </c:strCache>
            </c:strRef>
          </c:cat>
          <c:val>
            <c:numRef>
              <c:f>Sheet1!$H$8:$H$17</c:f>
              <c:numCache>
                <c:formatCode>General</c:formatCode>
                <c:ptCount val="10"/>
                <c:pt idx="0">
                  <c:v>75</c:v>
                </c:pt>
                <c:pt idx="1">
                  <c:v>71</c:v>
                </c:pt>
                <c:pt idx="2">
                  <c:v>53</c:v>
                </c:pt>
                <c:pt idx="3">
                  <c:v>34</c:v>
                </c:pt>
                <c:pt idx="4">
                  <c:v>32</c:v>
                </c:pt>
                <c:pt idx="5">
                  <c:v>29</c:v>
                </c:pt>
                <c:pt idx="6">
                  <c:v>25</c:v>
                </c:pt>
                <c:pt idx="7">
                  <c:v>24</c:v>
                </c:pt>
                <c:pt idx="8">
                  <c:v>18</c:v>
                </c:pt>
                <c:pt idx="9">
                  <c:v>13</c:v>
                </c:pt>
              </c:numCache>
            </c:numRef>
          </c:val>
          <c:extLst xmlns:c16r2="http://schemas.microsoft.com/office/drawing/2015/06/chart">
            <c:ext xmlns:c16="http://schemas.microsoft.com/office/drawing/2014/chart" uri="{C3380CC4-5D6E-409C-BE32-E72D297353CC}">
              <c16:uniqueId val="{0000000E-766B-4D14-990B-DE7FD17293BD}"/>
            </c:ext>
          </c:extLst>
        </c:ser>
        <c:dLbls/>
        <c:gapWidth val="75"/>
        <c:axId val="100468992"/>
        <c:axId val="100483072"/>
      </c:barChart>
      <c:catAx>
        <c:axId val="10046899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483072"/>
        <c:crosses val="autoZero"/>
        <c:auto val="1"/>
        <c:lblAlgn val="ctr"/>
        <c:lblOffset val="100"/>
      </c:catAx>
      <c:valAx>
        <c:axId val="100483072"/>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Overdose Death Involvements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0468992"/>
        <c:crosses val="max"/>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335892388451441"/>
          <c:y val="8.802112712168611E-2"/>
          <c:w val="0.82608552055993001"/>
          <c:h val="0.7258758292115558"/>
        </c:manualLayout>
      </c:layout>
      <c:barChart>
        <c:barDir val="col"/>
        <c:grouping val="clustered"/>
        <c:ser>
          <c:idx val="0"/>
          <c:order val="0"/>
          <c:tx>
            <c:strRef>
              <c:f>aarates!$L$210</c:f>
              <c:strCache>
                <c:ptCount val="1"/>
                <c:pt idx="0">
                  <c:v>%Rx Opioids</c:v>
                </c:pt>
              </c:strCache>
            </c:strRef>
          </c:tx>
          <c:spPr>
            <a:solidFill>
              <a:srgbClr val="002060"/>
            </a:solidFill>
            <a:ln>
              <a:noFill/>
            </a:ln>
            <a:effectLst/>
          </c:spPr>
          <c:dPt>
            <c:idx val="0"/>
            <c:spPr>
              <a:solidFill>
                <a:srgbClr val="002060"/>
              </a:solidFill>
              <a:ln>
                <a:noFill/>
              </a:ln>
              <a:effectLst/>
            </c:spPr>
            <c:extLst xmlns:c16r2="http://schemas.microsoft.com/office/drawing/2015/06/chart">
              <c:ext xmlns:c16="http://schemas.microsoft.com/office/drawing/2014/chart" uri="{C3380CC4-5D6E-409C-BE32-E72D297353CC}">
                <c16:uniqueId val="{00000001-1276-4598-9D25-7EC9DCD6C539}"/>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aarates!$B$202:$B$207</c:f>
              <c:numCache>
                <c:formatCode>General</c:formatCode>
                <c:ptCount val="6"/>
                <c:pt idx="0">
                  <c:v>2012</c:v>
                </c:pt>
                <c:pt idx="1">
                  <c:v>2013</c:v>
                </c:pt>
                <c:pt idx="2">
                  <c:v>2014</c:v>
                </c:pt>
                <c:pt idx="3">
                  <c:v>2015</c:v>
                </c:pt>
                <c:pt idx="4">
                  <c:v>2016</c:v>
                </c:pt>
                <c:pt idx="5">
                  <c:v>2017</c:v>
                </c:pt>
              </c:numCache>
            </c:numRef>
          </c:cat>
          <c:val>
            <c:numRef>
              <c:f>aarates!$L$211:$L$216</c:f>
              <c:numCache>
                <c:formatCode>0%</c:formatCode>
                <c:ptCount val="6"/>
                <c:pt idx="0">
                  <c:v>0.51005025125628145</c:v>
                </c:pt>
                <c:pt idx="1">
                  <c:v>0.4881516587677725</c:v>
                </c:pt>
                <c:pt idx="2">
                  <c:v>0.52804642166344307</c:v>
                </c:pt>
                <c:pt idx="3">
                  <c:v>0.42424242424242431</c:v>
                </c:pt>
                <c:pt idx="4">
                  <c:v>0.49681528662420388</c:v>
                </c:pt>
                <c:pt idx="5">
                  <c:v>0.47537473233404726</c:v>
                </c:pt>
              </c:numCache>
            </c:numRef>
          </c:val>
          <c:extLst xmlns:c16r2="http://schemas.microsoft.com/office/drawing/2015/06/chart">
            <c:ext xmlns:c16="http://schemas.microsoft.com/office/drawing/2014/chart" uri="{C3380CC4-5D6E-409C-BE32-E72D297353CC}">
              <c16:uniqueId val="{00000000-1276-4598-9D25-7EC9DCD6C539}"/>
            </c:ext>
          </c:extLst>
        </c:ser>
        <c:dLbls/>
        <c:axId val="101803520"/>
        <c:axId val="101805056"/>
      </c:barChart>
      <c:catAx>
        <c:axId val="1018035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805056"/>
        <c:crosses val="autoZero"/>
        <c:auto val="1"/>
        <c:lblAlgn val="ctr"/>
        <c:lblOffset val="100"/>
      </c:catAx>
      <c:valAx>
        <c:axId val="10180505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Percent of all OD Deaths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80352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335892388451441"/>
          <c:y val="6.3059635618953461E-2"/>
          <c:w val="0.82608552055993001"/>
          <c:h val="0.75083724666337137"/>
        </c:manualLayout>
      </c:layout>
      <c:barChart>
        <c:barDir val="col"/>
        <c:grouping val="clustered"/>
        <c:ser>
          <c:idx val="0"/>
          <c:order val="0"/>
          <c:tx>
            <c:strRef>
              <c:f>aarates!$O$210</c:f>
              <c:strCache>
                <c:ptCount val="1"/>
                <c:pt idx="0">
                  <c:v>%benzodiazepines</c:v>
                </c:pt>
              </c:strCache>
            </c:strRef>
          </c:tx>
          <c:spPr>
            <a:solidFill>
              <a:schemeClr val="accent1"/>
            </a:solidFill>
            <a:ln>
              <a:noFill/>
            </a:ln>
            <a:effectLst/>
          </c:spPr>
          <c:dPt>
            <c:idx val="0"/>
            <c:spPr>
              <a:solidFill>
                <a:srgbClr val="002060"/>
              </a:solidFill>
              <a:ln>
                <a:noFill/>
              </a:ln>
              <a:effectLst/>
            </c:spPr>
            <c:extLst xmlns:c16r2="http://schemas.microsoft.com/office/drawing/2015/06/chart">
              <c:ext xmlns:c16="http://schemas.microsoft.com/office/drawing/2014/chart" uri="{C3380CC4-5D6E-409C-BE32-E72D297353CC}">
                <c16:uniqueId val="{00000001-2E15-4BA8-BAFD-8B1E98B68C9A}"/>
              </c:ext>
            </c:extLst>
          </c:dPt>
          <c:dPt>
            <c:idx val="1"/>
            <c:spPr>
              <a:solidFill>
                <a:srgbClr val="002060"/>
              </a:solidFill>
              <a:ln>
                <a:noFill/>
              </a:ln>
              <a:effectLst/>
            </c:spPr>
            <c:extLst xmlns:c16r2="http://schemas.microsoft.com/office/drawing/2015/06/chart">
              <c:ext xmlns:c16="http://schemas.microsoft.com/office/drawing/2014/chart" uri="{C3380CC4-5D6E-409C-BE32-E72D297353CC}">
                <c16:uniqueId val="{00000002-2E15-4BA8-BAFD-8B1E98B68C9A}"/>
              </c:ext>
            </c:extLst>
          </c:dPt>
          <c:dPt>
            <c:idx val="2"/>
            <c:spPr>
              <a:solidFill>
                <a:srgbClr val="002060"/>
              </a:solidFill>
              <a:ln>
                <a:noFill/>
              </a:ln>
              <a:effectLst/>
            </c:spPr>
            <c:extLst xmlns:c16r2="http://schemas.microsoft.com/office/drawing/2015/06/chart">
              <c:ext xmlns:c16="http://schemas.microsoft.com/office/drawing/2014/chart" uri="{C3380CC4-5D6E-409C-BE32-E72D297353CC}">
                <c16:uniqueId val="{00000003-2E15-4BA8-BAFD-8B1E98B68C9A}"/>
              </c:ext>
            </c:extLst>
          </c:dPt>
          <c:dPt>
            <c:idx val="3"/>
            <c:spPr>
              <a:solidFill>
                <a:srgbClr val="002060"/>
              </a:solidFill>
              <a:ln>
                <a:noFill/>
              </a:ln>
              <a:effectLst/>
            </c:spPr>
            <c:extLst xmlns:c16r2="http://schemas.microsoft.com/office/drawing/2015/06/chart">
              <c:ext xmlns:c16="http://schemas.microsoft.com/office/drawing/2014/chart" uri="{C3380CC4-5D6E-409C-BE32-E72D297353CC}">
                <c16:uniqueId val="{00000005-2E15-4BA8-BAFD-8B1E98B68C9A}"/>
              </c:ext>
            </c:extLst>
          </c:dPt>
          <c:dPt>
            <c:idx val="4"/>
            <c:spPr>
              <a:solidFill>
                <a:srgbClr val="002060"/>
              </a:solidFill>
              <a:ln>
                <a:noFill/>
              </a:ln>
              <a:effectLst/>
            </c:spPr>
            <c:extLst xmlns:c16r2="http://schemas.microsoft.com/office/drawing/2015/06/chart">
              <c:ext xmlns:c16="http://schemas.microsoft.com/office/drawing/2014/chart" uri="{C3380CC4-5D6E-409C-BE32-E72D297353CC}">
                <c16:uniqueId val="{00000004-2E15-4BA8-BAFD-8B1E98B68C9A}"/>
              </c:ext>
            </c:extLst>
          </c:dPt>
          <c:dPt>
            <c:idx val="5"/>
            <c:spPr>
              <a:solidFill>
                <a:srgbClr val="002060"/>
              </a:solidFill>
              <a:ln>
                <a:noFill/>
              </a:ln>
              <a:effectLst/>
            </c:spPr>
            <c:extLst xmlns:c16r2="http://schemas.microsoft.com/office/drawing/2015/06/chart">
              <c:ext xmlns:c16="http://schemas.microsoft.com/office/drawing/2014/chart" uri="{C3380CC4-5D6E-409C-BE32-E72D297353CC}">
                <c16:uniqueId val="{00000006-2E15-4BA8-BAFD-8B1E98B68C9A}"/>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aarates!$B$202:$B$207</c:f>
              <c:numCache>
                <c:formatCode>General</c:formatCode>
                <c:ptCount val="6"/>
                <c:pt idx="0">
                  <c:v>2012</c:v>
                </c:pt>
                <c:pt idx="1">
                  <c:v>2013</c:v>
                </c:pt>
                <c:pt idx="2">
                  <c:v>2014</c:v>
                </c:pt>
                <c:pt idx="3">
                  <c:v>2015</c:v>
                </c:pt>
                <c:pt idx="4">
                  <c:v>2016</c:v>
                </c:pt>
                <c:pt idx="5">
                  <c:v>2017</c:v>
                </c:pt>
              </c:numCache>
            </c:numRef>
          </c:cat>
          <c:val>
            <c:numRef>
              <c:f>aarates!$O$211:$O$216</c:f>
              <c:numCache>
                <c:formatCode>0%</c:formatCode>
                <c:ptCount val="6"/>
                <c:pt idx="0">
                  <c:v>0.25125628140703515</c:v>
                </c:pt>
                <c:pt idx="1">
                  <c:v>0.23696682464454977</c:v>
                </c:pt>
                <c:pt idx="2">
                  <c:v>0.24951644100580275</c:v>
                </c:pt>
                <c:pt idx="3">
                  <c:v>0.24458874458874461</c:v>
                </c:pt>
                <c:pt idx="4">
                  <c:v>0.28662420382165615</c:v>
                </c:pt>
                <c:pt idx="5">
                  <c:v>0.27623126338329762</c:v>
                </c:pt>
              </c:numCache>
            </c:numRef>
          </c:val>
          <c:extLst xmlns:c16r2="http://schemas.microsoft.com/office/drawing/2015/06/chart">
            <c:ext xmlns:c16="http://schemas.microsoft.com/office/drawing/2014/chart" uri="{C3380CC4-5D6E-409C-BE32-E72D297353CC}">
              <c16:uniqueId val="{00000000-2E15-4BA8-BAFD-8B1E98B68C9A}"/>
            </c:ext>
          </c:extLst>
        </c:ser>
        <c:dLbls/>
        <c:axId val="101843712"/>
        <c:axId val="101845248"/>
      </c:barChart>
      <c:catAx>
        <c:axId val="1018437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845248"/>
        <c:crosses val="autoZero"/>
        <c:auto val="1"/>
        <c:lblAlgn val="ctr"/>
        <c:lblOffset val="100"/>
      </c:catAx>
      <c:valAx>
        <c:axId val="10184524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Percent of all OD Deaths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84371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335892388451441"/>
          <c:y val="0.10007101046379116"/>
          <c:w val="0.82608552055993001"/>
          <c:h val="0.71382588838622807"/>
        </c:manualLayout>
      </c:layout>
      <c:barChart>
        <c:barDir val="col"/>
        <c:grouping val="clustered"/>
        <c:ser>
          <c:idx val="0"/>
          <c:order val="0"/>
          <c:tx>
            <c:strRef>
              <c:f>aarates!$M$210</c:f>
              <c:strCache>
                <c:ptCount val="1"/>
                <c:pt idx="0">
                  <c:v>%meth</c:v>
                </c:pt>
              </c:strCache>
            </c:strRef>
          </c:tx>
          <c:spPr>
            <a:solidFill>
              <a:srgbClr val="002060"/>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aarates!$B$202:$B$207</c:f>
              <c:numCache>
                <c:formatCode>General</c:formatCode>
                <c:ptCount val="6"/>
                <c:pt idx="0">
                  <c:v>2012</c:v>
                </c:pt>
                <c:pt idx="1">
                  <c:v>2013</c:v>
                </c:pt>
                <c:pt idx="2">
                  <c:v>2014</c:v>
                </c:pt>
                <c:pt idx="3">
                  <c:v>2015</c:v>
                </c:pt>
                <c:pt idx="4">
                  <c:v>2016</c:v>
                </c:pt>
                <c:pt idx="5">
                  <c:v>2017</c:v>
                </c:pt>
              </c:numCache>
            </c:numRef>
          </c:cat>
          <c:val>
            <c:numRef>
              <c:f>aarates!$M$211:$M$216</c:f>
              <c:numCache>
                <c:formatCode>0%</c:formatCode>
                <c:ptCount val="6"/>
                <c:pt idx="0">
                  <c:v>0.14572864321608039</c:v>
                </c:pt>
                <c:pt idx="1">
                  <c:v>0.1658767772511848</c:v>
                </c:pt>
                <c:pt idx="2">
                  <c:v>0.22050290135396519</c:v>
                </c:pt>
                <c:pt idx="3">
                  <c:v>0.23809523809523814</c:v>
                </c:pt>
                <c:pt idx="4">
                  <c:v>0.2717622080679406</c:v>
                </c:pt>
                <c:pt idx="5">
                  <c:v>0.32119914346895079</c:v>
                </c:pt>
              </c:numCache>
            </c:numRef>
          </c:val>
          <c:extLst xmlns:c16r2="http://schemas.microsoft.com/office/drawing/2015/06/chart">
            <c:ext xmlns:c16="http://schemas.microsoft.com/office/drawing/2014/chart" uri="{C3380CC4-5D6E-409C-BE32-E72D297353CC}">
              <c16:uniqueId val="{00000000-9799-42A9-BF45-817BAC35B4D2}"/>
            </c:ext>
          </c:extLst>
        </c:ser>
        <c:dLbls/>
        <c:axId val="101858304"/>
        <c:axId val="101921536"/>
      </c:barChart>
      <c:catAx>
        <c:axId val="1018583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921536"/>
        <c:crosses val="autoZero"/>
        <c:auto val="1"/>
        <c:lblAlgn val="ctr"/>
        <c:lblOffset val="100"/>
      </c:catAx>
      <c:valAx>
        <c:axId val="10192153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Percent of all OD Deaths</a:t>
                </a: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85830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4490567585301856E-2"/>
          <c:y val="3.2470272845795796E-2"/>
          <c:w val="0.92550943241469841"/>
          <c:h val="0.58412478336221829"/>
        </c:manualLayout>
      </c:layout>
      <c:barChart>
        <c:barDir val="col"/>
        <c:grouping val="clustered"/>
        <c:ser>
          <c:idx val="0"/>
          <c:order val="0"/>
          <c:tx>
            <c:strRef>
              <c:f>Sheet5!$M$3</c:f>
              <c:strCache>
                <c:ptCount val="1"/>
                <c:pt idx="0">
                  <c:v>Rx Opioid Only</c:v>
                </c:pt>
              </c:strCache>
            </c:strRef>
          </c:tx>
          <c:spPr>
            <a:solidFill>
              <a:srgbClr val="002060"/>
            </a:solidFill>
            <a:ln>
              <a:noFill/>
            </a:ln>
            <a:effectLst/>
          </c:spPr>
          <c:cat>
            <c:multiLvlStrRef>
              <c:f>Sheet5!$B$4:$C$23</c:f>
              <c:multiLvlStrCache>
                <c:ptCount val="20"/>
                <c:lvl>
                  <c:pt idx="0">
                    <c:v>0-4</c:v>
                  </c:pt>
                  <c:pt idx="1">
                    <c:v>5-14</c:v>
                  </c:pt>
                  <c:pt idx="2">
                    <c:v>15-24</c:v>
                  </c:pt>
                  <c:pt idx="3">
                    <c:v>25-34</c:v>
                  </c:pt>
                  <c:pt idx="4">
                    <c:v>35-44</c:v>
                  </c:pt>
                  <c:pt idx="5">
                    <c:v>45-54</c:v>
                  </c:pt>
                  <c:pt idx="6">
                    <c:v>55-64</c:v>
                  </c:pt>
                  <c:pt idx="7">
                    <c:v>65-74</c:v>
                  </c:pt>
                  <c:pt idx="8">
                    <c:v>75-84</c:v>
                  </c:pt>
                  <c:pt idx="9">
                    <c:v>85+</c:v>
                  </c:pt>
                  <c:pt idx="10">
                    <c:v>0-4</c:v>
                  </c:pt>
                  <c:pt idx="11">
                    <c:v>5-14</c:v>
                  </c:pt>
                  <c:pt idx="12">
                    <c:v>15-24</c:v>
                  </c:pt>
                  <c:pt idx="13">
                    <c:v>25-34</c:v>
                  </c:pt>
                  <c:pt idx="14">
                    <c:v>35-44</c:v>
                  </c:pt>
                  <c:pt idx="15">
                    <c:v>45-54</c:v>
                  </c:pt>
                  <c:pt idx="16">
                    <c:v>55-64</c:v>
                  </c:pt>
                  <c:pt idx="17">
                    <c:v>65-74</c:v>
                  </c:pt>
                  <c:pt idx="18">
                    <c:v>75-84</c:v>
                  </c:pt>
                  <c:pt idx="19">
                    <c:v>85+</c:v>
                  </c:pt>
                </c:lvl>
                <c:lvl>
                  <c:pt idx="0">
                    <c:v>Male</c:v>
                  </c:pt>
                  <c:pt idx="10">
                    <c:v>Female</c:v>
                  </c:pt>
                </c:lvl>
              </c:multiLvlStrCache>
            </c:multiLvlStrRef>
          </c:cat>
          <c:val>
            <c:numRef>
              <c:f>Sheet5!$M$4:$M$23</c:f>
              <c:numCache>
                <c:formatCode>0.0</c:formatCode>
                <c:ptCount val="20"/>
                <c:pt idx="0">
                  <c:v>0.58646038899917585</c:v>
                </c:pt>
                <c:pt idx="1">
                  <c:v>0.13872242198250986</c:v>
                </c:pt>
                <c:pt idx="2">
                  <c:v>5.1929998362207721</c:v>
                </c:pt>
                <c:pt idx="3">
                  <c:v>14.361724898397702</c:v>
                </c:pt>
                <c:pt idx="4">
                  <c:v>20.924132986652346</c:v>
                </c:pt>
                <c:pt idx="5">
                  <c:v>16.303751430497424</c:v>
                </c:pt>
                <c:pt idx="6">
                  <c:v>10.110743277504671</c:v>
                </c:pt>
                <c:pt idx="7">
                  <c:v>4.3032685476253487</c:v>
                </c:pt>
                <c:pt idx="8">
                  <c:v>2.7398886691904081</c:v>
                </c:pt>
                <c:pt idx="9">
                  <c:v>0</c:v>
                </c:pt>
                <c:pt idx="10">
                  <c:v>0</c:v>
                </c:pt>
                <c:pt idx="11">
                  <c:v>0</c:v>
                </c:pt>
                <c:pt idx="12">
                  <c:v>1.7035968608388512</c:v>
                </c:pt>
                <c:pt idx="13">
                  <c:v>9.5153607200053845</c:v>
                </c:pt>
                <c:pt idx="14">
                  <c:v>14.658386307112739</c:v>
                </c:pt>
                <c:pt idx="15">
                  <c:v>21.4283666302988</c:v>
                </c:pt>
                <c:pt idx="16">
                  <c:v>16.772308917976421</c:v>
                </c:pt>
                <c:pt idx="17">
                  <c:v>7.5662776823909432</c:v>
                </c:pt>
                <c:pt idx="18">
                  <c:v>0</c:v>
                </c:pt>
                <c:pt idx="19">
                  <c:v>0.84044207253015102</c:v>
                </c:pt>
              </c:numCache>
            </c:numRef>
          </c:val>
          <c:extLst xmlns:c16r2="http://schemas.microsoft.com/office/drawing/2015/06/chart">
            <c:ext xmlns:c16="http://schemas.microsoft.com/office/drawing/2014/chart" uri="{C3380CC4-5D6E-409C-BE32-E72D297353CC}">
              <c16:uniqueId val="{00000000-764B-4C5B-9866-1A328A656283}"/>
            </c:ext>
          </c:extLst>
        </c:ser>
        <c:ser>
          <c:idx val="1"/>
          <c:order val="1"/>
          <c:tx>
            <c:strRef>
              <c:f>Sheet5!$N$3</c:f>
              <c:strCache>
                <c:ptCount val="1"/>
                <c:pt idx="0">
                  <c:v>Heroin Only</c:v>
                </c:pt>
              </c:strCache>
            </c:strRef>
          </c:tx>
          <c:spPr>
            <a:solidFill>
              <a:schemeClr val="accent2"/>
            </a:solidFill>
            <a:ln>
              <a:noFill/>
            </a:ln>
            <a:effectLst/>
          </c:spPr>
          <c:cat>
            <c:multiLvlStrRef>
              <c:f>Sheet5!$B$4:$C$23</c:f>
              <c:multiLvlStrCache>
                <c:ptCount val="20"/>
                <c:lvl>
                  <c:pt idx="0">
                    <c:v>0-4</c:v>
                  </c:pt>
                  <c:pt idx="1">
                    <c:v>5-14</c:v>
                  </c:pt>
                  <c:pt idx="2">
                    <c:v>15-24</c:v>
                  </c:pt>
                  <c:pt idx="3">
                    <c:v>25-34</c:v>
                  </c:pt>
                  <c:pt idx="4">
                    <c:v>35-44</c:v>
                  </c:pt>
                  <c:pt idx="5">
                    <c:v>45-54</c:v>
                  </c:pt>
                  <c:pt idx="6">
                    <c:v>55-64</c:v>
                  </c:pt>
                  <c:pt idx="7">
                    <c:v>65-74</c:v>
                  </c:pt>
                  <c:pt idx="8">
                    <c:v>75-84</c:v>
                  </c:pt>
                  <c:pt idx="9">
                    <c:v>85+</c:v>
                  </c:pt>
                  <c:pt idx="10">
                    <c:v>0-4</c:v>
                  </c:pt>
                  <c:pt idx="11">
                    <c:v>5-14</c:v>
                  </c:pt>
                  <c:pt idx="12">
                    <c:v>15-24</c:v>
                  </c:pt>
                  <c:pt idx="13">
                    <c:v>25-34</c:v>
                  </c:pt>
                  <c:pt idx="14">
                    <c:v>35-44</c:v>
                  </c:pt>
                  <c:pt idx="15">
                    <c:v>45-54</c:v>
                  </c:pt>
                  <c:pt idx="16">
                    <c:v>55-64</c:v>
                  </c:pt>
                  <c:pt idx="17">
                    <c:v>65-74</c:v>
                  </c:pt>
                  <c:pt idx="18">
                    <c:v>75-84</c:v>
                  </c:pt>
                  <c:pt idx="19">
                    <c:v>85+</c:v>
                  </c:pt>
                </c:lvl>
                <c:lvl>
                  <c:pt idx="0">
                    <c:v>Male</c:v>
                  </c:pt>
                  <c:pt idx="10">
                    <c:v>Female</c:v>
                  </c:pt>
                </c:lvl>
              </c:multiLvlStrCache>
            </c:multiLvlStrRef>
          </c:cat>
          <c:val>
            <c:numRef>
              <c:f>Sheet5!$N$4:$N$23</c:f>
              <c:numCache>
                <c:formatCode>0.0</c:formatCode>
                <c:ptCount val="20"/>
                <c:pt idx="0">
                  <c:v>0</c:v>
                </c:pt>
                <c:pt idx="1">
                  <c:v>0</c:v>
                </c:pt>
                <c:pt idx="2">
                  <c:v>7.4566151494452146</c:v>
                </c:pt>
                <c:pt idx="3">
                  <c:v>19.747371735296838</c:v>
                </c:pt>
                <c:pt idx="4">
                  <c:v>18.81549942985793</c:v>
                </c:pt>
                <c:pt idx="5">
                  <c:v>13.795481979651665</c:v>
                </c:pt>
                <c:pt idx="6">
                  <c:v>7.6596539981095981</c:v>
                </c:pt>
                <c:pt idx="7">
                  <c:v>1.5061439916688721</c:v>
                </c:pt>
                <c:pt idx="8">
                  <c:v>0</c:v>
                </c:pt>
                <c:pt idx="9">
                  <c:v>0</c:v>
                </c:pt>
                <c:pt idx="10">
                  <c:v>0</c:v>
                </c:pt>
                <c:pt idx="11">
                  <c:v>0</c:v>
                </c:pt>
                <c:pt idx="12">
                  <c:v>2.9812945064679899</c:v>
                </c:pt>
                <c:pt idx="13">
                  <c:v>5.2700459372337525</c:v>
                </c:pt>
                <c:pt idx="14">
                  <c:v>5.8633545228450936</c:v>
                </c:pt>
                <c:pt idx="15">
                  <c:v>2.8671758167301218</c:v>
                </c:pt>
                <c:pt idx="16">
                  <c:v>1.5374616508145051</c:v>
                </c:pt>
                <c:pt idx="17">
                  <c:v>0</c:v>
                </c:pt>
                <c:pt idx="18">
                  <c:v>0</c:v>
                </c:pt>
                <c:pt idx="19">
                  <c:v>0</c:v>
                </c:pt>
              </c:numCache>
            </c:numRef>
          </c:val>
          <c:extLst xmlns:c16r2="http://schemas.microsoft.com/office/drawing/2015/06/chart">
            <c:ext xmlns:c16="http://schemas.microsoft.com/office/drawing/2014/chart" uri="{C3380CC4-5D6E-409C-BE32-E72D297353CC}">
              <c16:uniqueId val="{00000001-764B-4C5B-9866-1A328A656283}"/>
            </c:ext>
          </c:extLst>
        </c:ser>
        <c:ser>
          <c:idx val="2"/>
          <c:order val="2"/>
          <c:tx>
            <c:strRef>
              <c:f>Sheet5!$O$3</c:f>
              <c:strCache>
                <c:ptCount val="1"/>
                <c:pt idx="0">
                  <c:v>Rx Opioid &amp; Heroin</c:v>
                </c:pt>
              </c:strCache>
            </c:strRef>
          </c:tx>
          <c:spPr>
            <a:solidFill>
              <a:schemeClr val="accent6"/>
            </a:solidFill>
            <a:ln>
              <a:noFill/>
            </a:ln>
            <a:effectLst/>
          </c:spPr>
          <c:cat>
            <c:multiLvlStrRef>
              <c:f>Sheet5!$B$4:$C$23</c:f>
              <c:multiLvlStrCache>
                <c:ptCount val="20"/>
                <c:lvl>
                  <c:pt idx="0">
                    <c:v>0-4</c:v>
                  </c:pt>
                  <c:pt idx="1">
                    <c:v>5-14</c:v>
                  </c:pt>
                  <c:pt idx="2">
                    <c:v>15-24</c:v>
                  </c:pt>
                  <c:pt idx="3">
                    <c:v>25-34</c:v>
                  </c:pt>
                  <c:pt idx="4">
                    <c:v>35-44</c:v>
                  </c:pt>
                  <c:pt idx="5">
                    <c:v>45-54</c:v>
                  </c:pt>
                  <c:pt idx="6">
                    <c:v>55-64</c:v>
                  </c:pt>
                  <c:pt idx="7">
                    <c:v>65-74</c:v>
                  </c:pt>
                  <c:pt idx="8">
                    <c:v>75-84</c:v>
                  </c:pt>
                  <c:pt idx="9">
                    <c:v>85+</c:v>
                  </c:pt>
                  <c:pt idx="10">
                    <c:v>0-4</c:v>
                  </c:pt>
                  <c:pt idx="11">
                    <c:v>5-14</c:v>
                  </c:pt>
                  <c:pt idx="12">
                    <c:v>15-24</c:v>
                  </c:pt>
                  <c:pt idx="13">
                    <c:v>25-34</c:v>
                  </c:pt>
                  <c:pt idx="14">
                    <c:v>35-44</c:v>
                  </c:pt>
                  <c:pt idx="15">
                    <c:v>45-54</c:v>
                  </c:pt>
                  <c:pt idx="16">
                    <c:v>55-64</c:v>
                  </c:pt>
                  <c:pt idx="17">
                    <c:v>65-74</c:v>
                  </c:pt>
                  <c:pt idx="18">
                    <c:v>75-84</c:v>
                  </c:pt>
                  <c:pt idx="19">
                    <c:v>85+</c:v>
                  </c:pt>
                </c:lvl>
                <c:lvl>
                  <c:pt idx="0">
                    <c:v>Male</c:v>
                  </c:pt>
                  <c:pt idx="10">
                    <c:v>Female</c:v>
                  </c:pt>
                </c:lvl>
              </c:multiLvlStrCache>
            </c:multiLvlStrRef>
          </c:cat>
          <c:val>
            <c:numRef>
              <c:f>Sheet5!$O$4:$O$23</c:f>
              <c:numCache>
                <c:formatCode>0.0</c:formatCode>
                <c:ptCount val="20"/>
                <c:pt idx="0">
                  <c:v>0</c:v>
                </c:pt>
                <c:pt idx="1">
                  <c:v>0</c:v>
                </c:pt>
                <c:pt idx="2">
                  <c:v>1.9973076293156826</c:v>
                </c:pt>
                <c:pt idx="3">
                  <c:v>6.3523013973682128</c:v>
                </c:pt>
                <c:pt idx="4">
                  <c:v>4.8660774387563608</c:v>
                </c:pt>
                <c:pt idx="5">
                  <c:v>4.7030052203357933</c:v>
                </c:pt>
                <c:pt idx="6">
                  <c:v>3.0638615992438387</c:v>
                </c:pt>
                <c:pt idx="7">
                  <c:v>0.64549028214380255</c:v>
                </c:pt>
                <c:pt idx="8">
                  <c:v>0</c:v>
                </c:pt>
                <c:pt idx="9">
                  <c:v>1.3808530910396444</c:v>
                </c:pt>
                <c:pt idx="10">
                  <c:v>0</c:v>
                </c:pt>
                <c:pt idx="11">
                  <c:v>0</c:v>
                </c:pt>
                <c:pt idx="12">
                  <c:v>0.70983202534952139</c:v>
                </c:pt>
                <c:pt idx="13">
                  <c:v>2.6350229686168762</c:v>
                </c:pt>
                <c:pt idx="14">
                  <c:v>1.1400967127754349</c:v>
                </c:pt>
                <c:pt idx="15">
                  <c:v>1.2072319228337358</c:v>
                </c:pt>
                <c:pt idx="16">
                  <c:v>0.97838468688195779</c:v>
                </c:pt>
                <c:pt idx="17">
                  <c:v>0.19400712006130624</c:v>
                </c:pt>
                <c:pt idx="18">
                  <c:v>0</c:v>
                </c:pt>
                <c:pt idx="19">
                  <c:v>0</c:v>
                </c:pt>
              </c:numCache>
            </c:numRef>
          </c:val>
          <c:extLst xmlns:c16r2="http://schemas.microsoft.com/office/drawing/2015/06/chart">
            <c:ext xmlns:c16="http://schemas.microsoft.com/office/drawing/2014/chart" uri="{C3380CC4-5D6E-409C-BE32-E72D297353CC}">
              <c16:uniqueId val="{00000002-764B-4C5B-9866-1A328A656283}"/>
            </c:ext>
          </c:extLst>
        </c:ser>
        <c:dLbls/>
        <c:gapWidth val="219"/>
        <c:overlap val="-27"/>
        <c:axId val="108225280"/>
        <c:axId val="108226816"/>
      </c:barChart>
      <c:catAx>
        <c:axId val="1082252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8226816"/>
        <c:crosses val="autoZero"/>
        <c:auto val="1"/>
        <c:lblAlgn val="ctr"/>
        <c:lblOffset val="100"/>
      </c:catAx>
      <c:valAx>
        <c:axId val="108226816"/>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8225280"/>
        <c:crosses val="autoZero"/>
        <c:crossBetween val="between"/>
      </c:valAx>
      <c:spPr>
        <a:noFill/>
        <a:ln>
          <a:noFill/>
        </a:ln>
        <a:effectLst/>
      </c:spPr>
    </c:plotArea>
    <c:legend>
      <c:legendPos val="b"/>
      <c:layout>
        <c:manualLayout>
          <c:xMode val="edge"/>
          <c:yMode val="edge"/>
          <c:x val="0.26639430220581345"/>
          <c:y val="0.91158999544830377"/>
          <c:w val="0.54818216863517055"/>
          <c:h val="5.587183666839262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4379653460253843E-2"/>
          <c:y val="5.0028249415324084E-2"/>
          <c:w val="0.89243564079840609"/>
          <c:h val="0.75625836722957962"/>
        </c:manualLayout>
      </c:layout>
      <c:barChart>
        <c:barDir val="col"/>
        <c:grouping val="clustered"/>
        <c:ser>
          <c:idx val="0"/>
          <c:order val="0"/>
          <c:tx>
            <c:strRef>
              <c:f>Benzo!$E$48</c:f>
              <c:strCache>
                <c:ptCount val="1"/>
                <c:pt idx="0">
                  <c:v>Female</c:v>
                </c:pt>
              </c:strCache>
            </c:strRef>
          </c:tx>
          <c:spPr>
            <a:solidFill>
              <a:srgbClr val="002060"/>
            </a:solidFill>
            <a:ln>
              <a:noFill/>
            </a:ln>
            <a:effectLst/>
          </c:spPr>
          <c:cat>
            <c:strRef>
              <c:f>Benzo!$D$49:$D$63</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Benzo!$E$49:$E$63</c:f>
              <c:numCache>
                <c:formatCode>General</c:formatCode>
                <c:ptCount val="15"/>
                <c:pt idx="0">
                  <c:v>1</c:v>
                </c:pt>
                <c:pt idx="1">
                  <c:v>8</c:v>
                </c:pt>
                <c:pt idx="2">
                  <c:v>17</c:v>
                </c:pt>
                <c:pt idx="3">
                  <c:v>26</c:v>
                </c:pt>
                <c:pt idx="4">
                  <c:v>30</c:v>
                </c:pt>
                <c:pt idx="5">
                  <c:v>29</c:v>
                </c:pt>
                <c:pt idx="6">
                  <c:v>39</c:v>
                </c:pt>
                <c:pt idx="7">
                  <c:v>36</c:v>
                </c:pt>
                <c:pt idx="8">
                  <c:v>42</c:v>
                </c:pt>
                <c:pt idx="9">
                  <c:v>23</c:v>
                </c:pt>
                <c:pt idx="10">
                  <c:v>17</c:v>
                </c:pt>
                <c:pt idx="11">
                  <c:v>3</c:v>
                </c:pt>
                <c:pt idx="12">
                  <c:v>2</c:v>
                </c:pt>
                <c:pt idx="13">
                  <c:v>0</c:v>
                </c:pt>
                <c:pt idx="14">
                  <c:v>2</c:v>
                </c:pt>
              </c:numCache>
            </c:numRef>
          </c:val>
          <c:extLst xmlns:c16r2="http://schemas.microsoft.com/office/drawing/2015/06/chart">
            <c:ext xmlns:c16="http://schemas.microsoft.com/office/drawing/2014/chart" uri="{C3380CC4-5D6E-409C-BE32-E72D297353CC}">
              <c16:uniqueId val="{00000000-CB48-40C4-BE1B-5B1B15618735}"/>
            </c:ext>
          </c:extLst>
        </c:ser>
        <c:ser>
          <c:idx val="1"/>
          <c:order val="1"/>
          <c:tx>
            <c:strRef>
              <c:f>Benzo!$F$48</c:f>
              <c:strCache>
                <c:ptCount val="1"/>
                <c:pt idx="0">
                  <c:v>Male</c:v>
                </c:pt>
              </c:strCache>
            </c:strRef>
          </c:tx>
          <c:spPr>
            <a:solidFill>
              <a:schemeClr val="accent2"/>
            </a:solidFill>
            <a:ln>
              <a:noFill/>
            </a:ln>
            <a:effectLst/>
          </c:spPr>
          <c:cat>
            <c:strRef>
              <c:f>Benzo!$D$49:$D$63</c:f>
              <c:strCache>
                <c:ptCount val="15"/>
                <c:pt idx="0">
                  <c:v>15-19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80-84</c:v>
                </c:pt>
                <c:pt idx="14">
                  <c:v>85+</c:v>
                </c:pt>
              </c:strCache>
            </c:strRef>
          </c:cat>
          <c:val>
            <c:numRef>
              <c:f>Benzo!$F$49:$F$63</c:f>
              <c:numCache>
                <c:formatCode>General</c:formatCode>
                <c:ptCount val="15"/>
                <c:pt idx="0">
                  <c:v>3</c:v>
                </c:pt>
                <c:pt idx="1">
                  <c:v>22</c:v>
                </c:pt>
                <c:pt idx="2">
                  <c:v>32</c:v>
                </c:pt>
                <c:pt idx="3">
                  <c:v>48</c:v>
                </c:pt>
                <c:pt idx="4">
                  <c:v>50</c:v>
                </c:pt>
                <c:pt idx="5">
                  <c:v>34</c:v>
                </c:pt>
                <c:pt idx="6">
                  <c:v>37</c:v>
                </c:pt>
                <c:pt idx="7">
                  <c:v>39</c:v>
                </c:pt>
                <c:pt idx="8">
                  <c:v>25</c:v>
                </c:pt>
                <c:pt idx="9">
                  <c:v>22</c:v>
                </c:pt>
                <c:pt idx="10">
                  <c:v>10</c:v>
                </c:pt>
                <c:pt idx="11">
                  <c:v>4</c:v>
                </c:pt>
                <c:pt idx="12">
                  <c:v>4</c:v>
                </c:pt>
                <c:pt idx="13">
                  <c:v>1</c:v>
                </c:pt>
                <c:pt idx="14">
                  <c:v>0</c:v>
                </c:pt>
              </c:numCache>
            </c:numRef>
          </c:val>
          <c:extLst xmlns:c16r2="http://schemas.microsoft.com/office/drawing/2015/06/chart">
            <c:ext xmlns:c16="http://schemas.microsoft.com/office/drawing/2014/chart" uri="{C3380CC4-5D6E-409C-BE32-E72D297353CC}">
              <c16:uniqueId val="{00000001-CB48-40C4-BE1B-5B1B15618735}"/>
            </c:ext>
          </c:extLst>
        </c:ser>
        <c:dLbls/>
        <c:gapWidth val="219"/>
        <c:overlap val="-27"/>
        <c:axId val="101646720"/>
        <c:axId val="101648256"/>
      </c:barChart>
      <c:catAx>
        <c:axId val="1016467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101648256"/>
        <c:crosses val="autoZero"/>
        <c:auto val="1"/>
        <c:lblAlgn val="ctr"/>
        <c:lblOffset val="100"/>
      </c:catAx>
      <c:valAx>
        <c:axId val="10164825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Deaths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646720"/>
        <c:crosses val="autoZero"/>
        <c:crossBetween val="between"/>
      </c:valAx>
      <c:spPr>
        <a:noFill/>
        <a:ln>
          <a:noFill/>
        </a:ln>
        <a:effectLst/>
      </c:spPr>
    </c:plotArea>
    <c:legend>
      <c:legendPos val="b"/>
      <c:layout>
        <c:manualLayout>
          <c:xMode val="edge"/>
          <c:yMode val="edge"/>
          <c:x val="0.69939871324067227"/>
          <c:y val="0.21880248118689663"/>
          <c:w val="0.21661067366579179"/>
          <c:h val="7.8125546806649182E-2"/>
        </c:manualLayout>
      </c:layout>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20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269203849518813"/>
          <c:y val="7.0104386174908509E-2"/>
          <c:w val="0.8667524059492564"/>
          <c:h val="0.73683225980151057"/>
        </c:manualLayout>
      </c:layout>
      <c:barChart>
        <c:barDir val="col"/>
        <c:grouping val="clustered"/>
        <c:ser>
          <c:idx val="0"/>
          <c:order val="0"/>
          <c:tx>
            <c:strRef>
              <c:f>Meth!$E$46</c:f>
              <c:strCache>
                <c:ptCount val="1"/>
                <c:pt idx="0">
                  <c:v>Female</c:v>
                </c:pt>
              </c:strCache>
            </c:strRef>
          </c:tx>
          <c:spPr>
            <a:solidFill>
              <a:srgbClr val="002060"/>
            </a:solidFill>
            <a:ln>
              <a:noFill/>
            </a:ln>
            <a:effectLst/>
          </c:spPr>
          <c:cat>
            <c:strRef>
              <c:f>Meth!$D$47:$D$58</c:f>
              <c:strCache>
                <c:ptCount val="12"/>
                <c:pt idx="0">
                  <c:v>15-19</c:v>
                </c:pt>
                <c:pt idx="1">
                  <c:v>20-24</c:v>
                </c:pt>
                <c:pt idx="2">
                  <c:v>25-29</c:v>
                </c:pt>
                <c:pt idx="3">
                  <c:v>30-34</c:v>
                </c:pt>
                <c:pt idx="4">
                  <c:v>35-39</c:v>
                </c:pt>
                <c:pt idx="5">
                  <c:v>40-44</c:v>
                </c:pt>
                <c:pt idx="6">
                  <c:v>45-49</c:v>
                </c:pt>
                <c:pt idx="7">
                  <c:v>50-54</c:v>
                </c:pt>
                <c:pt idx="8">
                  <c:v>55-59</c:v>
                </c:pt>
                <c:pt idx="9">
                  <c:v>60-64</c:v>
                </c:pt>
                <c:pt idx="10">
                  <c:v>65-69</c:v>
                </c:pt>
                <c:pt idx="11">
                  <c:v>70-74</c:v>
                </c:pt>
              </c:strCache>
            </c:strRef>
          </c:cat>
          <c:val>
            <c:numRef>
              <c:f>Meth!$E$47:$E$58</c:f>
              <c:numCache>
                <c:formatCode>General</c:formatCode>
                <c:ptCount val="12"/>
                <c:pt idx="0">
                  <c:v>3</c:v>
                </c:pt>
                <c:pt idx="1">
                  <c:v>17</c:v>
                </c:pt>
                <c:pt idx="2">
                  <c:v>20</c:v>
                </c:pt>
                <c:pt idx="3">
                  <c:v>27</c:v>
                </c:pt>
                <c:pt idx="4">
                  <c:v>22</c:v>
                </c:pt>
                <c:pt idx="5">
                  <c:v>20</c:v>
                </c:pt>
                <c:pt idx="6">
                  <c:v>19</c:v>
                </c:pt>
                <c:pt idx="7">
                  <c:v>19</c:v>
                </c:pt>
                <c:pt idx="8">
                  <c:v>16</c:v>
                </c:pt>
                <c:pt idx="9">
                  <c:v>8</c:v>
                </c:pt>
                <c:pt idx="10">
                  <c:v>1</c:v>
                </c:pt>
                <c:pt idx="11">
                  <c:v>0</c:v>
                </c:pt>
              </c:numCache>
            </c:numRef>
          </c:val>
          <c:extLst xmlns:c16r2="http://schemas.microsoft.com/office/drawing/2015/06/chart">
            <c:ext xmlns:c16="http://schemas.microsoft.com/office/drawing/2014/chart" uri="{C3380CC4-5D6E-409C-BE32-E72D297353CC}">
              <c16:uniqueId val="{00000000-F1FA-46AA-BE77-51F32450ACCF}"/>
            </c:ext>
          </c:extLst>
        </c:ser>
        <c:ser>
          <c:idx val="1"/>
          <c:order val="1"/>
          <c:tx>
            <c:strRef>
              <c:f>Meth!$F$46</c:f>
              <c:strCache>
                <c:ptCount val="1"/>
                <c:pt idx="0">
                  <c:v>Male</c:v>
                </c:pt>
              </c:strCache>
            </c:strRef>
          </c:tx>
          <c:spPr>
            <a:solidFill>
              <a:schemeClr val="accent2"/>
            </a:solidFill>
            <a:ln>
              <a:noFill/>
            </a:ln>
            <a:effectLst/>
          </c:spPr>
          <c:cat>
            <c:strRef>
              <c:f>Meth!$D$47:$D$58</c:f>
              <c:strCache>
                <c:ptCount val="12"/>
                <c:pt idx="0">
                  <c:v>15-19</c:v>
                </c:pt>
                <c:pt idx="1">
                  <c:v>20-24</c:v>
                </c:pt>
                <c:pt idx="2">
                  <c:v>25-29</c:v>
                </c:pt>
                <c:pt idx="3">
                  <c:v>30-34</c:v>
                </c:pt>
                <c:pt idx="4">
                  <c:v>35-39</c:v>
                </c:pt>
                <c:pt idx="5">
                  <c:v>40-44</c:v>
                </c:pt>
                <c:pt idx="6">
                  <c:v>45-49</c:v>
                </c:pt>
                <c:pt idx="7">
                  <c:v>50-54</c:v>
                </c:pt>
                <c:pt idx="8">
                  <c:v>55-59</c:v>
                </c:pt>
                <c:pt idx="9">
                  <c:v>60-64</c:v>
                </c:pt>
                <c:pt idx="10">
                  <c:v>65-69</c:v>
                </c:pt>
                <c:pt idx="11">
                  <c:v>70-74</c:v>
                </c:pt>
              </c:strCache>
            </c:strRef>
          </c:cat>
          <c:val>
            <c:numRef>
              <c:f>Meth!$F$47:$F$58</c:f>
              <c:numCache>
                <c:formatCode>General</c:formatCode>
                <c:ptCount val="12"/>
                <c:pt idx="0">
                  <c:v>3</c:v>
                </c:pt>
                <c:pt idx="1">
                  <c:v>28</c:v>
                </c:pt>
                <c:pt idx="2">
                  <c:v>48</c:v>
                </c:pt>
                <c:pt idx="3">
                  <c:v>56</c:v>
                </c:pt>
                <c:pt idx="4">
                  <c:v>62</c:v>
                </c:pt>
                <c:pt idx="5">
                  <c:v>44</c:v>
                </c:pt>
                <c:pt idx="6">
                  <c:v>45</c:v>
                </c:pt>
                <c:pt idx="7">
                  <c:v>53</c:v>
                </c:pt>
                <c:pt idx="8">
                  <c:v>39</c:v>
                </c:pt>
                <c:pt idx="9">
                  <c:v>14</c:v>
                </c:pt>
                <c:pt idx="10">
                  <c:v>6</c:v>
                </c:pt>
                <c:pt idx="11">
                  <c:v>2</c:v>
                </c:pt>
              </c:numCache>
            </c:numRef>
          </c:val>
          <c:extLst xmlns:c16r2="http://schemas.microsoft.com/office/drawing/2015/06/chart">
            <c:ext xmlns:c16="http://schemas.microsoft.com/office/drawing/2014/chart" uri="{C3380CC4-5D6E-409C-BE32-E72D297353CC}">
              <c16:uniqueId val="{00000001-F1FA-46AA-BE77-51F32450ACCF}"/>
            </c:ext>
          </c:extLst>
        </c:ser>
        <c:dLbls/>
        <c:gapWidth val="219"/>
        <c:overlap val="-27"/>
        <c:axId val="108421504"/>
        <c:axId val="108423040"/>
      </c:barChart>
      <c:catAx>
        <c:axId val="1084215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108423040"/>
        <c:crosses val="autoZero"/>
        <c:auto val="1"/>
        <c:lblAlgn val="ctr"/>
        <c:lblOffset val="100"/>
      </c:catAx>
      <c:valAx>
        <c:axId val="10842304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Deaths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84215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ayout>
        <c:manualLayout>
          <c:xMode val="edge"/>
          <c:yMode val="edge"/>
          <c:x val="0.76318249011976957"/>
          <c:y val="0.21576922344205146"/>
          <c:w val="0.21661067366579179"/>
          <c:h val="7.8125546806649182E-2"/>
        </c:manualLayout>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20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0.84144</cdr:y>
    </cdr:from>
    <cdr:to>
      <cdr:x>1</cdr:x>
      <cdr:y>1</cdr:y>
    </cdr:to>
    <cdr:sp macro="" textlink="">
      <cdr:nvSpPr>
        <cdr:cNvPr id="2" name="TextBox 1">
          <a:extLst xmlns:a="http://schemas.openxmlformats.org/drawingml/2006/main">
            <a:ext uri="{FF2B5EF4-FFF2-40B4-BE49-F238E27FC236}">
              <a16:creationId xmlns:a16="http://schemas.microsoft.com/office/drawing/2014/main" xmlns="" id="{9E1400D7-18D3-4BFA-B2C7-20F0D8326776}"/>
            </a:ext>
          </a:extLst>
        </cdr:cNvPr>
        <cdr:cNvSpPr txBox="1"/>
      </cdr:nvSpPr>
      <cdr:spPr>
        <a:xfrm xmlns:a="http://schemas.openxmlformats.org/drawingml/2006/main">
          <a:off x="0" y="4380679"/>
          <a:ext cx="12191999" cy="8254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Drug categories</a:t>
          </a:r>
          <a:r>
            <a:rPr lang="en-US" sz="1400" baseline="0" dirty="0"/>
            <a:t> are not mutually exclusive - many deaths involve more than one class</a:t>
          </a:r>
          <a:endParaRPr lang="en-US" sz="1400" dirty="0"/>
        </a:p>
        <a:p xmlns:a="http://schemas.openxmlformats.org/drawingml/2006/main">
          <a:r>
            <a:rPr lang="en-US" sz="1400" dirty="0"/>
            <a:t>Rates are age adjusted to</a:t>
          </a:r>
          <a:r>
            <a:rPr lang="en-US" sz="1400" baseline="0" dirty="0"/>
            <a:t> the US 2000 standard population</a:t>
          </a:r>
        </a:p>
        <a:p xmlns:a="http://schemas.openxmlformats.org/drawingml/2006/main">
          <a:r>
            <a:rPr lang="en-US" sz="1400" baseline="0" dirty="0"/>
            <a:t>Source:  NM DOH Bureau of Vital Records and Health Statistics death data</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smtClean="0"/>
              <a:t>New Mexico Board of Pharmacy Law Update</a:t>
            </a:r>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mtClean="0"/>
              <a:t>January 27, 2019</a:t>
            </a:r>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B8A7C72A-E778-4B71-81B6-5AD66B63F05A}" type="slidenum">
              <a:rPr lang="en-US" smtClean="0"/>
              <a:pPr/>
              <a:t>‹#›</a:t>
            </a:fld>
            <a:endParaRPr lang="en-US" dirty="0"/>
          </a:p>
        </p:txBody>
      </p:sp>
    </p:spTree>
    <p:extLst>
      <p:ext uri="{BB962C8B-B14F-4D97-AF65-F5344CB8AC3E}">
        <p14:creationId xmlns:p14="http://schemas.microsoft.com/office/powerpoint/2010/main" xmlns="" val="36375268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3" tIns="48327" rIns="96653" bIns="48327" rtlCol="0"/>
          <a:lstStyle>
            <a:lvl1pPr algn="l">
              <a:defRPr sz="1200"/>
            </a:lvl1pPr>
          </a:lstStyle>
          <a:p>
            <a:r>
              <a:rPr lang="en-US" smtClean="0"/>
              <a:t>New Mexico Board of Pharmacy Law Update</a:t>
            </a:r>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53" tIns="48327" rIns="96653" bIns="48327" rtlCol="0"/>
          <a:lstStyle>
            <a:lvl1pPr algn="r">
              <a:defRPr sz="1200"/>
            </a:lvl1pPr>
          </a:lstStyle>
          <a:p>
            <a:r>
              <a:rPr lang="en-US" smtClean="0"/>
              <a:t>January 27, 2019</a:t>
            </a:r>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8"/>
            <a:ext cx="5852160" cy="37804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2A122DAA-9A0C-47AD-8E7A-31193487ACA2}" type="slidenum">
              <a:rPr lang="en-US" smtClean="0"/>
              <a:pPr/>
              <a:t>‹#›</a:t>
            </a:fld>
            <a:endParaRPr lang="en-US" dirty="0"/>
          </a:p>
        </p:txBody>
      </p:sp>
    </p:spTree>
    <p:extLst>
      <p:ext uri="{BB962C8B-B14F-4D97-AF65-F5344CB8AC3E}">
        <p14:creationId xmlns:p14="http://schemas.microsoft.com/office/powerpoint/2010/main" xmlns="" val="64293619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9513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10</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056901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11</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428586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12</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423663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13</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40532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14</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42183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15</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22390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16</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67454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17</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26992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18</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90706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19</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67469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73235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20</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21379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21</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961814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22</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499595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23</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209164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24</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674791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25</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89327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26</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46947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27</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513021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28</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954190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29</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19211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1999-2014</a:t>
            </a:r>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113241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30</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498397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31</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411511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32</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166690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33</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188266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34</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43350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35</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872670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36</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152931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37</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541530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38</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392624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39</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45559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latin typeface="Century Gothic" panose="020B0502020202020204" pitchFamily="34" charset="0"/>
              </a:rPr>
              <a:t>14,000 people in 2014 alone. </a:t>
            </a:r>
          </a:p>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594420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40</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408141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41</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656006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42</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40881057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43</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863853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44</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843727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45</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031277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46</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400041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47</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956224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48</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792696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49</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89110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1657009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50</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6304560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51</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370443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52</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485348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53</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112277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54</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3863821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55</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9351381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56</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780544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57</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3552428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58</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3951509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59</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28533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Other states: OH</a:t>
            </a:r>
            <a:r>
              <a:rPr lang="en-US" dirty="0">
                <a:latin typeface="Calibri" panose="020F0502020204030204" pitchFamily="34" charset="0"/>
              </a:rPr>
              <a:t>, NH, PA, KY, MD, MA, RI, DE, ME, CT</a:t>
            </a:r>
            <a:endParaRPr lang="en-US" dirty="0" smtClean="0"/>
          </a:p>
        </p:txBody>
      </p:sp>
      <p:sp>
        <p:nvSpPr>
          <p:cNvPr id="4" name="Slide Number Placeholder 3"/>
          <p:cNvSpPr>
            <a:spLocks noGrp="1"/>
          </p:cNvSpPr>
          <p:nvPr>
            <p:ph type="sldNum" sz="quarter" idx="10"/>
          </p:nvPr>
        </p:nvSpPr>
        <p:spPr/>
        <p:txBody>
          <a:bodyPr/>
          <a:lstStyle/>
          <a:p>
            <a:fld id="{2A122DAA-9A0C-47AD-8E7A-31193487ACA2}" type="slidenum">
              <a:rPr lang="en-US" smtClean="0"/>
              <a:pPr/>
              <a:t>6</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7127053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60</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0839639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61</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9413278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62</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0548297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63</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8069231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64</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8948248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65</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8113433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66</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8455020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67</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8272568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2A122DAA-9A0C-47AD-8E7A-31193487ACA2}" type="slidenum">
              <a:rPr lang="en-US" smtClean="0"/>
              <a:pPr/>
              <a:t>68</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1748274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2A122DAA-9A0C-47AD-8E7A-31193487ACA2}" type="slidenum">
              <a:rPr lang="en-US" smtClean="0"/>
              <a:pPr/>
              <a:t>69</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17317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7</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253810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2A122DAA-9A0C-47AD-8E7A-31193487ACA2}" type="slidenum">
              <a:rPr lang="en-US" smtClean="0"/>
              <a:pPr/>
              <a:t>70</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3825299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71</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5825483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72</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6310463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73</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0614768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74</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6471664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75</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8814146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76</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2915078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8</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391079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22DAA-9A0C-47AD-8E7A-31193487ACA2}" type="slidenum">
              <a:rPr lang="en-US" smtClean="0"/>
              <a:pPr/>
              <a:t>9</a:t>
            </a:fld>
            <a:endParaRPr lang="en-US" dirty="0"/>
          </a:p>
        </p:txBody>
      </p:sp>
      <p:sp>
        <p:nvSpPr>
          <p:cNvPr id="5" name="Date Placeholder 4"/>
          <p:cNvSpPr>
            <a:spLocks noGrp="1"/>
          </p:cNvSpPr>
          <p:nvPr>
            <p:ph type="dt" idx="11"/>
          </p:nvPr>
        </p:nvSpPr>
        <p:spPr/>
        <p:txBody>
          <a:bodyPr/>
          <a:lstStyle/>
          <a:p>
            <a:r>
              <a:rPr lang="en-US" smtClean="0"/>
              <a:t>January 27, 2019</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Header Placeholder 6"/>
          <p:cNvSpPr>
            <a:spLocks noGrp="1"/>
          </p:cNvSpPr>
          <p:nvPr>
            <p:ph type="hdr" sz="quarter" idx="13"/>
          </p:nvPr>
        </p:nvSpPr>
        <p:spPr/>
        <p:txBody>
          <a:bodyPr/>
          <a:lstStyle/>
          <a:p>
            <a:r>
              <a:rPr lang="en-US" smtClean="0"/>
              <a:t>New Mexico Board of Pharmacy Law Update</a:t>
            </a:r>
            <a:endParaRPr lang="en-US" dirty="0"/>
          </a:p>
        </p:txBody>
      </p:sp>
    </p:spTree>
    <p:extLst>
      <p:ext uri="{BB962C8B-B14F-4D97-AF65-F5344CB8AC3E}">
        <p14:creationId xmlns:p14="http://schemas.microsoft.com/office/powerpoint/2010/main" xmlns="" val="183282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3470880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2667771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1561913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62274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479839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3678271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22157142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1757210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4182888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3909374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42F95-FBB3-47C5-8792-F5AD471F9D6A}" type="datetimeFigureOut">
              <a:rPr lang="en-US" smtClean="0"/>
              <a:pPr/>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4151419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7000" r="-2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42F95-FBB3-47C5-8792-F5AD471F9D6A}" type="datetimeFigureOut">
              <a:rPr lang="en-US" smtClean="0"/>
              <a:pPr/>
              <a:t>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EC85E-01B8-4C25-9269-1E844D9B263D}" type="slidenum">
              <a:rPr lang="en-US" smtClean="0"/>
              <a:pPr/>
              <a:t>‹#›</a:t>
            </a:fld>
            <a:endParaRPr lang="en-US" dirty="0"/>
          </a:p>
        </p:txBody>
      </p:sp>
    </p:spTree>
    <p:extLst>
      <p:ext uri="{BB962C8B-B14F-4D97-AF65-F5344CB8AC3E}">
        <p14:creationId xmlns:p14="http://schemas.microsoft.com/office/powerpoint/2010/main" xmlns="" val="343226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nmpmp.org/Training.aspx" TargetMode="External"/><Relationship Id="rId4" Type="http://schemas.openxmlformats.org/officeDocument/2006/relationships/hyperlink" Target="https://newmexico.pmpaware.net/logi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164.64.110.134/parts/title16/16.012.0009.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164.64.110.134/parts/title16/16.011.0002.html" TargetMode="External"/><Relationship Id="rId5" Type="http://schemas.openxmlformats.org/officeDocument/2006/relationships/hyperlink" Target="http://164.64.110.134/parts/title16/16.010.0014.html" TargetMode="External"/><Relationship Id="rId4" Type="http://schemas.openxmlformats.org/officeDocument/2006/relationships/hyperlink" Target="http://164.64.110.134/parts/title16/16.005.0057.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hyperlink" Target="http://164.64.110.134/parts/title16/16.019.0029.html" TargetMode="External"/><Relationship Id="rId3" Type="http://schemas.openxmlformats.org/officeDocument/2006/relationships/image" Target="../media/image1.jpeg"/><Relationship Id="rId7" Type="http://schemas.openxmlformats.org/officeDocument/2006/relationships/hyperlink" Target="http://164.64.110.134/parts/title16/16.019.0020.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164.64.110.134/parts/title16/16.019.0004.html" TargetMode="External"/><Relationship Id="rId5" Type="http://schemas.openxmlformats.org/officeDocument/2006/relationships/hyperlink" Target="http://164.64.110.134/parts/title16/16.017.0005.html" TargetMode="External"/><Relationship Id="rId4" Type="http://schemas.openxmlformats.org/officeDocument/2006/relationships/hyperlink" Target="http://164.64.110.134/parts/title16/16.016.0015.html" TargetMode="External"/><Relationship Id="rId9" Type="http://schemas.openxmlformats.org/officeDocument/2006/relationships/hyperlink" Target="http://164.64.110.134/parts/title16/16.021.0009.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newmexico.pmpaware.ne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nm.pmp@state.nm.u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newmexico.pmpaware.net/login" TargetMode="External"/><Relationship Id="rId5" Type="http://schemas.openxmlformats.org/officeDocument/2006/relationships/hyperlink" Target="http://www.nmpmp.org/" TargetMode="External"/><Relationship Id="rId4" Type="http://schemas.openxmlformats.org/officeDocument/2006/relationships/hyperlink" Target="http://www.rld.state.nm.us/boards/Pharmacy.aspx"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78661"/>
            <a:ext cx="12192001" cy="13175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New Mexico Board of Pharmacy</a:t>
            </a:r>
            <a:b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br>
            <a:r>
              <a:rPr lang="en-US" sz="4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Prescription Monitoring Program (PMP)</a:t>
            </a:r>
            <a:endPar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9" name="Subtitle 2"/>
          <p:cNvSpPr txBox="1">
            <a:spLocks/>
          </p:cNvSpPr>
          <p:nvPr/>
        </p:nvSpPr>
        <p:spPr>
          <a:xfrm>
            <a:off x="300665" y="1708003"/>
            <a:ext cx="6203830" cy="1881358"/>
          </a:xfrm>
          <a:prstGeom prst="rect">
            <a:avLst/>
          </a:prstGeom>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NMPhA</a:t>
            </a:r>
            <a:r>
              <a:rPr lang="en-US" sz="3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Mid-Winter Meeting</a:t>
            </a:r>
          </a:p>
          <a:p>
            <a:r>
              <a:rPr lang="en-US" sz="3200" b="1" dirty="0" smtClean="0">
                <a:solidFill>
                  <a:schemeClr val="bg1"/>
                </a:solidFill>
                <a:effectLst>
                  <a:outerShdw blurRad="38100" dist="38100" dir="2700000" algn="tl">
                    <a:srgbClr val="000000">
                      <a:alpha val="43137"/>
                    </a:srgbClr>
                  </a:outerShdw>
                </a:effectLst>
                <a:latin typeface="Century Gothic" panose="020B0502020202020204" pitchFamily="34" charset="0"/>
              </a:rPr>
              <a:t>NM BOP Law Update</a:t>
            </a:r>
            <a:endParaRPr lang="en-US" sz="32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en-US" sz="1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January 27, 2019</a:t>
            </a:r>
            <a:endParaRPr lang="en-US" sz="1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0" name="Rectangle 9"/>
          <p:cNvSpPr/>
          <p:nvPr/>
        </p:nvSpPr>
        <p:spPr>
          <a:xfrm>
            <a:off x="8042693" y="1620060"/>
            <a:ext cx="3973903" cy="1138773"/>
          </a:xfrm>
          <a:prstGeom prst="rect">
            <a:avLst/>
          </a:prstGeom>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rPr>
              <a:t>Peter Ryba, PharmD</a:t>
            </a:r>
          </a:p>
          <a:p>
            <a:pPr algn="ctr"/>
            <a:r>
              <a:rPr lang="en-US" b="1" dirty="0">
                <a:solidFill>
                  <a:schemeClr val="bg1"/>
                </a:solidFill>
                <a:effectLst>
                  <a:outerShdw blurRad="38100" dist="38100" dir="2700000" algn="tl">
                    <a:srgbClr val="000000">
                      <a:alpha val="43137"/>
                    </a:srgbClr>
                  </a:outerShdw>
                </a:effectLst>
              </a:rPr>
              <a:t>PMP Director</a:t>
            </a:r>
          </a:p>
          <a:p>
            <a:pPr algn="ctr"/>
            <a:r>
              <a:rPr lang="en-US" b="1" dirty="0">
                <a:solidFill>
                  <a:schemeClr val="bg1"/>
                </a:solidFill>
                <a:effectLst>
                  <a:outerShdw blurRad="38100" dist="38100" dir="2700000" algn="tl">
                    <a:srgbClr val="000000">
                      <a:alpha val="43137"/>
                    </a:srgbClr>
                  </a:outerShdw>
                </a:effectLst>
              </a:rPr>
              <a:t>peter.ryba@state.nm.us</a:t>
            </a:r>
          </a:p>
        </p:txBody>
      </p:sp>
    </p:spTree>
    <p:extLst>
      <p:ext uri="{BB962C8B-B14F-4D97-AF65-F5344CB8AC3E}">
        <p14:creationId xmlns:p14="http://schemas.microsoft.com/office/powerpoint/2010/main" xmlns="" val="2351875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Rectangle 11"/>
          <p:cNvSpPr/>
          <p:nvPr/>
        </p:nvSpPr>
        <p:spPr>
          <a:xfrm>
            <a:off x="5785409" y="6396335"/>
            <a:ext cx="3635932" cy="461665"/>
          </a:xfrm>
          <a:prstGeom prst="rect">
            <a:avLst/>
          </a:prstGeom>
        </p:spPr>
        <p:txBody>
          <a:bodyPr wrap="none">
            <a:spAutoFit/>
          </a:bodyPr>
          <a:lstStyle/>
          <a:p>
            <a:r>
              <a:rPr lang="en-US" sz="1200" dirty="0">
                <a:latin typeface="Century Gothic" panose="020B0502020202020204" pitchFamily="34" charset="0"/>
              </a:rPr>
              <a:t>Deaths may involve more than one drug</a:t>
            </a:r>
          </a:p>
          <a:p>
            <a:r>
              <a:rPr lang="en-US" sz="1200" dirty="0">
                <a:latin typeface="Century Gothic" panose="020B0502020202020204" pitchFamily="34" charset="0"/>
              </a:rPr>
              <a:t>Source:  NM Office of the Medical Investigator</a:t>
            </a:r>
          </a:p>
        </p:txBody>
      </p:sp>
      <p:sp>
        <p:nvSpPr>
          <p:cNvPr id="13"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Top Prescription Drugs in Overdose Death, NM, 2017</a:t>
            </a:r>
            <a:endParaRPr lang="en-US" sz="3600" i="1" dirty="0">
              <a:latin typeface="Century Gothic" panose="020B0502020202020204" pitchFamily="34" charset="0"/>
            </a:endParaRPr>
          </a:p>
        </p:txBody>
      </p:sp>
      <p:sp>
        <p:nvSpPr>
          <p:cNvPr id="15" name="TextBox 14"/>
          <p:cNvSpPr txBox="1"/>
          <p:nvPr/>
        </p:nvSpPr>
        <p:spPr>
          <a:xfrm>
            <a:off x="1917287" y="2700324"/>
            <a:ext cx="3352981" cy="2862322"/>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Roughly half </a:t>
            </a:r>
            <a:r>
              <a:rPr lang="en-US" sz="2000" dirty="0">
                <a:latin typeface="Century Gothic" panose="020B0502020202020204" pitchFamily="34" charset="0"/>
              </a:rPr>
              <a:t>of the drug overdose deaths in NM involve a prescription drug.  Some of the medications listed are </a:t>
            </a:r>
            <a:r>
              <a:rPr lang="en-US" sz="2000" u="sng" dirty="0">
                <a:latin typeface="Century Gothic" panose="020B0502020202020204" pitchFamily="34" charset="0"/>
              </a:rPr>
              <a:t>not</a:t>
            </a:r>
            <a:r>
              <a:rPr lang="en-US" sz="2000" dirty="0">
                <a:latin typeface="Century Gothic" panose="020B0502020202020204" pitchFamily="34" charset="0"/>
              </a:rPr>
              <a:t> opioids.</a:t>
            </a:r>
          </a:p>
        </p:txBody>
      </p:sp>
      <p:graphicFrame>
        <p:nvGraphicFramePr>
          <p:cNvPr id="10" name="Chart 9">
            <a:extLst>
              <a:ext uri="{FF2B5EF4-FFF2-40B4-BE49-F238E27FC236}">
                <a16:creationId xmlns:a16="http://schemas.microsoft.com/office/drawing/2014/main" xmlns="" id="{47DA7834-BC2A-4556-A6A9-9EDAF107F065}"/>
              </a:ext>
            </a:extLst>
          </p:cNvPr>
          <p:cNvGraphicFramePr>
            <a:graphicFrameLocks/>
          </p:cNvGraphicFramePr>
          <p:nvPr>
            <p:extLst>
              <p:ext uri="{D42A27DB-BD31-4B8C-83A1-F6EECF244321}">
                <p14:modId xmlns:p14="http://schemas.microsoft.com/office/powerpoint/2010/main" xmlns="" val="1105841795"/>
              </p:ext>
            </p:extLst>
          </p:nvPr>
        </p:nvGraphicFramePr>
        <p:xfrm>
          <a:off x="5333460" y="1676305"/>
          <a:ext cx="6315075" cy="52061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345105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Rectangle 9"/>
          <p:cNvSpPr/>
          <p:nvPr/>
        </p:nvSpPr>
        <p:spPr>
          <a:xfrm>
            <a:off x="83351" y="6448492"/>
            <a:ext cx="4068743" cy="276999"/>
          </a:xfrm>
          <a:prstGeom prst="rect">
            <a:avLst/>
          </a:prstGeom>
        </p:spPr>
        <p:txBody>
          <a:bodyPr wrap="none">
            <a:spAutoFit/>
          </a:bodyPr>
          <a:lstStyle/>
          <a:p>
            <a:r>
              <a:rPr lang="en-US" sz="1200" dirty="0" smtClean="0">
                <a:latin typeface="Century Gothic" panose="020B0502020202020204" pitchFamily="34" charset="0"/>
              </a:rPr>
              <a:t>Source</a:t>
            </a:r>
            <a:r>
              <a:rPr lang="en-US" sz="1200" dirty="0">
                <a:latin typeface="Century Gothic" panose="020B0502020202020204" pitchFamily="34" charset="0"/>
              </a:rPr>
              <a:t>: Bureau of Vital Records and Health </a:t>
            </a:r>
            <a:r>
              <a:rPr lang="en-US" sz="1200" dirty="0" smtClean="0">
                <a:latin typeface="Century Gothic" panose="020B0502020202020204" pitchFamily="34" charset="0"/>
              </a:rPr>
              <a:t>Statistics</a:t>
            </a:r>
          </a:p>
        </p:txBody>
      </p:sp>
      <p:sp>
        <p:nvSpPr>
          <p:cNvPr id="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Percentage of Overdose Deaths Involving Prescription Opioids, NM, 2012-2017</a:t>
            </a:r>
            <a:endParaRPr lang="en-US" sz="3600" i="1" dirty="0">
              <a:latin typeface="Century Gothic" panose="020B0502020202020204" pitchFamily="34" charset="0"/>
            </a:endParaRPr>
          </a:p>
        </p:txBody>
      </p:sp>
      <p:graphicFrame>
        <p:nvGraphicFramePr>
          <p:cNvPr id="13" name="Chart 12">
            <a:extLst>
              <a:ext uri="{FF2B5EF4-FFF2-40B4-BE49-F238E27FC236}">
                <a16:creationId xmlns:a16="http://schemas.microsoft.com/office/drawing/2014/main" xmlns="" id="{610E3A27-73B1-46AE-BF4E-68F1005A25DF}"/>
              </a:ext>
            </a:extLst>
          </p:cNvPr>
          <p:cNvGraphicFramePr>
            <a:graphicFrameLocks/>
          </p:cNvGraphicFramePr>
          <p:nvPr>
            <p:extLst>
              <p:ext uri="{D42A27DB-BD31-4B8C-83A1-F6EECF244321}">
                <p14:modId xmlns:p14="http://schemas.microsoft.com/office/powerpoint/2010/main" xmlns="" val="3331947201"/>
              </p:ext>
            </p:extLst>
          </p:nvPr>
        </p:nvGraphicFramePr>
        <p:xfrm>
          <a:off x="838200" y="2125328"/>
          <a:ext cx="10515600" cy="42902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237728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3"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Percentage of Overdose Deaths Involving Benzodiazepines, NM, 2012-2017</a:t>
            </a:r>
            <a:endParaRPr lang="en-US" sz="3600" i="1" dirty="0">
              <a:latin typeface="Century Gothic" panose="020B0502020202020204" pitchFamily="34" charset="0"/>
            </a:endParaRPr>
          </a:p>
        </p:txBody>
      </p:sp>
      <p:graphicFrame>
        <p:nvGraphicFramePr>
          <p:cNvPr id="9" name="Chart 8">
            <a:extLst>
              <a:ext uri="{FF2B5EF4-FFF2-40B4-BE49-F238E27FC236}">
                <a16:creationId xmlns:a16="http://schemas.microsoft.com/office/drawing/2014/main" xmlns="" id="{16CC5F60-189F-4634-B113-283B5866CE74}"/>
              </a:ext>
            </a:extLst>
          </p:cNvPr>
          <p:cNvGraphicFramePr>
            <a:graphicFrameLocks/>
          </p:cNvGraphicFramePr>
          <p:nvPr>
            <p:extLst>
              <p:ext uri="{D42A27DB-BD31-4B8C-83A1-F6EECF244321}">
                <p14:modId xmlns:p14="http://schemas.microsoft.com/office/powerpoint/2010/main" xmlns="" val="3124114023"/>
              </p:ext>
            </p:extLst>
          </p:nvPr>
        </p:nvGraphicFramePr>
        <p:xfrm>
          <a:off x="838200" y="2261226"/>
          <a:ext cx="10515600" cy="429197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83351" y="6448492"/>
            <a:ext cx="4068743" cy="276999"/>
          </a:xfrm>
          <a:prstGeom prst="rect">
            <a:avLst/>
          </a:prstGeom>
        </p:spPr>
        <p:txBody>
          <a:bodyPr wrap="none">
            <a:spAutoFit/>
          </a:bodyPr>
          <a:lstStyle/>
          <a:p>
            <a:r>
              <a:rPr lang="en-US" sz="1200" dirty="0" smtClean="0">
                <a:latin typeface="Century Gothic" panose="020B0502020202020204" pitchFamily="34" charset="0"/>
              </a:rPr>
              <a:t>Source</a:t>
            </a:r>
            <a:r>
              <a:rPr lang="en-US" sz="1200" dirty="0">
                <a:latin typeface="Century Gothic" panose="020B0502020202020204" pitchFamily="34" charset="0"/>
              </a:rPr>
              <a:t>: Bureau of Vital Records and Health </a:t>
            </a:r>
            <a:r>
              <a:rPr lang="en-US" sz="1200" dirty="0" smtClean="0">
                <a:latin typeface="Century Gothic" panose="020B0502020202020204" pitchFamily="34" charset="0"/>
              </a:rPr>
              <a:t>Statistics</a:t>
            </a:r>
          </a:p>
        </p:txBody>
      </p:sp>
    </p:spTree>
    <p:extLst>
      <p:ext uri="{BB962C8B-B14F-4D97-AF65-F5344CB8AC3E}">
        <p14:creationId xmlns:p14="http://schemas.microsoft.com/office/powerpoint/2010/main" xmlns="" val="2843328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3"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Percentage of Overdose Deaths Involving Methamphetamine, NM, 2012-2017</a:t>
            </a:r>
            <a:endParaRPr lang="en-US" sz="3600" i="1" dirty="0">
              <a:latin typeface="Century Gothic" panose="020B0502020202020204" pitchFamily="34" charset="0"/>
            </a:endParaRPr>
          </a:p>
        </p:txBody>
      </p:sp>
      <p:sp>
        <p:nvSpPr>
          <p:cNvPr id="10" name="Rectangle 9"/>
          <p:cNvSpPr/>
          <p:nvPr/>
        </p:nvSpPr>
        <p:spPr>
          <a:xfrm>
            <a:off x="83351" y="6448492"/>
            <a:ext cx="4068743" cy="276999"/>
          </a:xfrm>
          <a:prstGeom prst="rect">
            <a:avLst/>
          </a:prstGeom>
        </p:spPr>
        <p:txBody>
          <a:bodyPr wrap="none">
            <a:spAutoFit/>
          </a:bodyPr>
          <a:lstStyle/>
          <a:p>
            <a:r>
              <a:rPr lang="en-US" sz="1200" dirty="0" smtClean="0">
                <a:latin typeface="Century Gothic" panose="020B0502020202020204" pitchFamily="34" charset="0"/>
              </a:rPr>
              <a:t>Source</a:t>
            </a:r>
            <a:r>
              <a:rPr lang="en-US" sz="1200" dirty="0">
                <a:latin typeface="Century Gothic" panose="020B0502020202020204" pitchFamily="34" charset="0"/>
              </a:rPr>
              <a:t>: Bureau of Vital Records and Health </a:t>
            </a:r>
            <a:r>
              <a:rPr lang="en-US" sz="1200" dirty="0" smtClean="0">
                <a:latin typeface="Century Gothic" panose="020B0502020202020204" pitchFamily="34" charset="0"/>
              </a:rPr>
              <a:t>Statistics</a:t>
            </a:r>
          </a:p>
        </p:txBody>
      </p:sp>
      <p:graphicFrame>
        <p:nvGraphicFramePr>
          <p:cNvPr id="11" name="Chart 10">
            <a:extLst>
              <a:ext uri="{FF2B5EF4-FFF2-40B4-BE49-F238E27FC236}">
                <a16:creationId xmlns:a16="http://schemas.microsoft.com/office/drawing/2014/main" xmlns="" id="{4ADBADB8-B5ED-4B38-93AA-25564FB4E92D}"/>
              </a:ext>
            </a:extLst>
          </p:cNvPr>
          <p:cNvGraphicFramePr>
            <a:graphicFrameLocks/>
          </p:cNvGraphicFramePr>
          <p:nvPr>
            <p:extLst>
              <p:ext uri="{D42A27DB-BD31-4B8C-83A1-F6EECF244321}">
                <p14:modId xmlns:p14="http://schemas.microsoft.com/office/powerpoint/2010/main" xmlns="" val="45614746"/>
              </p:ext>
            </p:extLst>
          </p:nvPr>
        </p:nvGraphicFramePr>
        <p:xfrm>
          <a:off x="838200" y="1983580"/>
          <a:ext cx="10515600" cy="4633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96565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Rectangle 9"/>
          <p:cNvSpPr/>
          <p:nvPr/>
        </p:nvSpPr>
        <p:spPr>
          <a:xfrm>
            <a:off x="83351" y="6448492"/>
            <a:ext cx="4248279" cy="369332"/>
          </a:xfrm>
          <a:prstGeom prst="rect">
            <a:avLst/>
          </a:prstGeom>
        </p:spPr>
        <p:txBody>
          <a:bodyPr wrap="none">
            <a:spAutoFit/>
          </a:bodyPr>
          <a:lstStyle/>
          <a:p>
            <a:pPr>
              <a:lnSpc>
                <a:spcPct val="150000"/>
              </a:lnSpc>
            </a:pPr>
            <a:r>
              <a:rPr lang="en-US" sz="1200" dirty="0" smtClean="0">
                <a:latin typeface="Century Gothic" panose="020B0502020202020204" pitchFamily="34" charset="0"/>
              </a:rPr>
              <a:t>Source: NCHS Data Brief, Number 294, December 2017</a:t>
            </a:r>
          </a:p>
        </p:txBody>
      </p:sp>
      <p:pic>
        <p:nvPicPr>
          <p:cNvPr id="2" name="Picture 1"/>
          <p:cNvPicPr>
            <a:picLocks noChangeAspect="1"/>
          </p:cNvPicPr>
          <p:nvPr/>
        </p:nvPicPr>
        <p:blipFill rotWithShape="1">
          <a:blip r:embed="rId4" cstate="print"/>
          <a:srcRect l="1232" t="7118" r="3268" b="14259"/>
          <a:stretch/>
        </p:blipFill>
        <p:spPr>
          <a:xfrm>
            <a:off x="2558808" y="2236744"/>
            <a:ext cx="7074384" cy="4127450"/>
          </a:xfrm>
          <a:prstGeom prst="rect">
            <a:avLst/>
          </a:prstGeom>
        </p:spPr>
      </p:pic>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9"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Drug Overdose Death Rates, by Selected Age Group: United States, 1999-2016</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33263575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Rectangle 9"/>
          <p:cNvSpPr/>
          <p:nvPr/>
        </p:nvSpPr>
        <p:spPr>
          <a:xfrm>
            <a:off x="83351" y="6448492"/>
            <a:ext cx="8135560" cy="461665"/>
          </a:xfrm>
          <a:prstGeom prst="rect">
            <a:avLst/>
          </a:prstGeom>
        </p:spPr>
        <p:txBody>
          <a:bodyPr wrap="none">
            <a:spAutoFit/>
          </a:bodyPr>
          <a:lstStyle/>
          <a:p>
            <a:r>
              <a:rPr lang="en-US" sz="1200" dirty="0">
                <a:latin typeface="Century Gothic" panose="020B0502020202020204" pitchFamily="34" charset="0"/>
              </a:rPr>
              <a:t>Drug Categories are mutually exclusive</a:t>
            </a:r>
          </a:p>
          <a:p>
            <a:r>
              <a:rPr lang="en-US" sz="1200" dirty="0">
                <a:latin typeface="Century Gothic" panose="020B0502020202020204" pitchFamily="34" charset="0"/>
              </a:rPr>
              <a:t>Source:  NM DOH Bureau of Vital Records and Health Statistics death </a:t>
            </a:r>
            <a:r>
              <a:rPr lang="en-US" sz="1200" dirty="0" smtClean="0">
                <a:latin typeface="Century Gothic" panose="020B0502020202020204" pitchFamily="34" charset="0"/>
              </a:rPr>
              <a:t>data; </a:t>
            </a:r>
            <a:r>
              <a:rPr lang="en-US" sz="1200" dirty="0">
                <a:latin typeface="Century Gothic" panose="020B0502020202020204" pitchFamily="34" charset="0"/>
              </a:rPr>
              <a:t>UNM/GPS population estimates</a:t>
            </a:r>
          </a:p>
        </p:txBody>
      </p:sp>
      <p:sp>
        <p:nvSpPr>
          <p:cNvPr id="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Drug Overdose Death Rates, by Selected Age, Sex and Drug Type, NM, 2013-2017</a:t>
            </a:r>
            <a:endParaRPr lang="en-US" sz="3600" i="1" dirty="0">
              <a:latin typeface="Century Gothic" panose="020B0502020202020204" pitchFamily="34" charset="0"/>
            </a:endParaRPr>
          </a:p>
        </p:txBody>
      </p:sp>
      <p:graphicFrame>
        <p:nvGraphicFramePr>
          <p:cNvPr id="12" name="Chart 11">
            <a:extLst>
              <a:ext uri="{FF2B5EF4-FFF2-40B4-BE49-F238E27FC236}">
                <a16:creationId xmlns:a16="http://schemas.microsoft.com/office/drawing/2014/main" xmlns="" id="{DBEB720D-95B1-4268-ACF2-2F7B79582510}"/>
              </a:ext>
            </a:extLst>
          </p:cNvPr>
          <p:cNvGraphicFramePr>
            <a:graphicFrameLocks/>
          </p:cNvGraphicFramePr>
          <p:nvPr>
            <p:extLst>
              <p:ext uri="{D42A27DB-BD31-4B8C-83A1-F6EECF244321}">
                <p14:modId xmlns:p14="http://schemas.microsoft.com/office/powerpoint/2010/main" xmlns="" val="3331067019"/>
              </p:ext>
            </p:extLst>
          </p:nvPr>
        </p:nvGraphicFramePr>
        <p:xfrm>
          <a:off x="1079087" y="2436108"/>
          <a:ext cx="10274713" cy="41830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994149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Rectangle 9"/>
          <p:cNvSpPr/>
          <p:nvPr/>
        </p:nvSpPr>
        <p:spPr>
          <a:xfrm>
            <a:off x="83351" y="6448492"/>
            <a:ext cx="5721438" cy="276999"/>
          </a:xfrm>
          <a:prstGeom prst="rect">
            <a:avLst/>
          </a:prstGeom>
        </p:spPr>
        <p:txBody>
          <a:bodyPr wrap="none">
            <a:spAutoFit/>
          </a:bodyPr>
          <a:lstStyle/>
          <a:p>
            <a:r>
              <a:rPr lang="en-US" sz="1200" dirty="0" smtClean="0">
                <a:latin typeface="Century Gothic" panose="020B0502020202020204" pitchFamily="34" charset="0"/>
              </a:rPr>
              <a:t>Source</a:t>
            </a:r>
            <a:r>
              <a:rPr lang="en-US" sz="1200" dirty="0">
                <a:latin typeface="Century Gothic" panose="020B0502020202020204" pitchFamily="34" charset="0"/>
              </a:rPr>
              <a:t>:  NM DOH Bureau of Vital Records and Health Statistics death </a:t>
            </a:r>
            <a:r>
              <a:rPr lang="en-US" sz="1200" dirty="0" smtClean="0">
                <a:latin typeface="Century Gothic" panose="020B0502020202020204" pitchFamily="34" charset="0"/>
              </a:rPr>
              <a:t>data</a:t>
            </a:r>
            <a:endParaRPr lang="en-US" sz="1200" dirty="0">
              <a:latin typeface="Century Gothic" panose="020B0502020202020204" pitchFamily="34" charset="0"/>
            </a:endParaRPr>
          </a:p>
        </p:txBody>
      </p:sp>
      <p:sp>
        <p:nvSpPr>
          <p:cNvPr id="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0" y="1676305"/>
            <a:ext cx="121920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Benzodiazepine-Involved Overdose Deaths, by Selected Age and Sex, NM, 2013-2017</a:t>
            </a:r>
            <a:endParaRPr lang="en-US" sz="3600" i="1" dirty="0">
              <a:latin typeface="Century Gothic" panose="020B0502020202020204" pitchFamily="34" charset="0"/>
            </a:endParaRPr>
          </a:p>
        </p:txBody>
      </p:sp>
      <p:graphicFrame>
        <p:nvGraphicFramePr>
          <p:cNvPr id="12" name="Chart 11">
            <a:extLst>
              <a:ext uri="{FF2B5EF4-FFF2-40B4-BE49-F238E27FC236}">
                <a16:creationId xmlns:a16="http://schemas.microsoft.com/office/drawing/2014/main" xmlns="" id="{14772640-6D32-4499-8FD0-970B4CA6D85C}"/>
              </a:ext>
            </a:extLst>
          </p:cNvPr>
          <p:cNvGraphicFramePr>
            <a:graphicFrameLocks/>
          </p:cNvGraphicFramePr>
          <p:nvPr>
            <p:extLst>
              <p:ext uri="{D42A27DB-BD31-4B8C-83A1-F6EECF244321}">
                <p14:modId xmlns:p14="http://schemas.microsoft.com/office/powerpoint/2010/main" xmlns="" val="2145571095"/>
              </p:ext>
            </p:extLst>
          </p:nvPr>
        </p:nvGraphicFramePr>
        <p:xfrm>
          <a:off x="798195" y="2080260"/>
          <a:ext cx="10595610" cy="4368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936914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Rectangle 9"/>
          <p:cNvSpPr/>
          <p:nvPr/>
        </p:nvSpPr>
        <p:spPr>
          <a:xfrm>
            <a:off x="83351" y="6448492"/>
            <a:ext cx="5721438" cy="276999"/>
          </a:xfrm>
          <a:prstGeom prst="rect">
            <a:avLst/>
          </a:prstGeom>
        </p:spPr>
        <p:txBody>
          <a:bodyPr wrap="none">
            <a:spAutoFit/>
          </a:bodyPr>
          <a:lstStyle/>
          <a:p>
            <a:r>
              <a:rPr lang="en-US" sz="1200" dirty="0" smtClean="0">
                <a:latin typeface="Century Gothic" panose="020B0502020202020204" pitchFamily="34" charset="0"/>
              </a:rPr>
              <a:t>Source</a:t>
            </a:r>
            <a:r>
              <a:rPr lang="en-US" sz="1200" dirty="0">
                <a:latin typeface="Century Gothic" panose="020B0502020202020204" pitchFamily="34" charset="0"/>
              </a:rPr>
              <a:t>:  NM DOH Bureau of Vital Records and Health Statistics death </a:t>
            </a:r>
            <a:r>
              <a:rPr lang="en-US" sz="1200" dirty="0" smtClean="0">
                <a:latin typeface="Century Gothic" panose="020B0502020202020204" pitchFamily="34" charset="0"/>
              </a:rPr>
              <a:t>data</a:t>
            </a:r>
            <a:endParaRPr lang="en-US" sz="1200" dirty="0">
              <a:latin typeface="Century Gothic" panose="020B0502020202020204" pitchFamily="34" charset="0"/>
            </a:endParaRPr>
          </a:p>
        </p:txBody>
      </p:sp>
      <p:sp>
        <p:nvSpPr>
          <p:cNvPr id="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0" y="1676305"/>
            <a:ext cx="121920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Methamphetamine-Involved Overdose Deaths, by Selected Age and Sex, NM, 2013-2017</a:t>
            </a:r>
            <a:endParaRPr lang="en-US" sz="3600" i="1" dirty="0">
              <a:latin typeface="Century Gothic" panose="020B0502020202020204" pitchFamily="34" charset="0"/>
            </a:endParaRPr>
          </a:p>
        </p:txBody>
      </p:sp>
      <p:graphicFrame>
        <p:nvGraphicFramePr>
          <p:cNvPr id="13" name="Chart 12">
            <a:extLst>
              <a:ext uri="{FF2B5EF4-FFF2-40B4-BE49-F238E27FC236}">
                <a16:creationId xmlns:a16="http://schemas.microsoft.com/office/drawing/2014/main" xmlns="" id="{416E457D-BBA8-4340-8E36-62C1E188870C}"/>
              </a:ext>
            </a:extLst>
          </p:cNvPr>
          <p:cNvGraphicFramePr>
            <a:graphicFrameLocks/>
          </p:cNvGraphicFramePr>
          <p:nvPr>
            <p:extLst>
              <p:ext uri="{D42A27DB-BD31-4B8C-83A1-F6EECF244321}">
                <p14:modId xmlns:p14="http://schemas.microsoft.com/office/powerpoint/2010/main" xmlns="" val="2123218491"/>
              </p:ext>
            </p:extLst>
          </p:nvPr>
        </p:nvGraphicFramePr>
        <p:xfrm>
          <a:off x="1097280" y="2091689"/>
          <a:ext cx="9944100" cy="43568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803996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Rectangle 9"/>
          <p:cNvSpPr/>
          <p:nvPr/>
        </p:nvSpPr>
        <p:spPr>
          <a:xfrm>
            <a:off x="83351" y="6448492"/>
            <a:ext cx="5721438" cy="276999"/>
          </a:xfrm>
          <a:prstGeom prst="rect">
            <a:avLst/>
          </a:prstGeom>
        </p:spPr>
        <p:txBody>
          <a:bodyPr wrap="none">
            <a:spAutoFit/>
          </a:bodyPr>
          <a:lstStyle/>
          <a:p>
            <a:r>
              <a:rPr lang="en-US" sz="1200" dirty="0" smtClean="0">
                <a:latin typeface="Century Gothic" panose="020B0502020202020204" pitchFamily="34" charset="0"/>
              </a:rPr>
              <a:t>Source</a:t>
            </a:r>
            <a:r>
              <a:rPr lang="en-US" sz="1200" dirty="0">
                <a:latin typeface="Century Gothic" panose="020B0502020202020204" pitchFamily="34" charset="0"/>
              </a:rPr>
              <a:t>:  NM DOH Bureau of Vital Records and Health Statistics death </a:t>
            </a:r>
            <a:r>
              <a:rPr lang="en-US" sz="1200" dirty="0" smtClean="0">
                <a:latin typeface="Century Gothic" panose="020B0502020202020204" pitchFamily="34" charset="0"/>
              </a:rPr>
              <a:t>data</a:t>
            </a:r>
            <a:endParaRPr lang="en-US" sz="1200" dirty="0">
              <a:latin typeface="Century Gothic" panose="020B0502020202020204" pitchFamily="34" charset="0"/>
            </a:endParaRPr>
          </a:p>
        </p:txBody>
      </p:sp>
      <p:sp>
        <p:nvSpPr>
          <p:cNvPr id="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0" y="1676305"/>
            <a:ext cx="121920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Prescription Opioid Overdose Deaths by the Number of Substances Involved, NM, 2013-2017</a:t>
            </a:r>
            <a:endParaRPr lang="en-US" sz="3600" i="1" dirty="0">
              <a:latin typeface="Century Gothic" panose="020B0502020202020204" pitchFamily="34" charset="0"/>
            </a:endParaRPr>
          </a:p>
        </p:txBody>
      </p:sp>
      <p:sp>
        <p:nvSpPr>
          <p:cNvPr id="14" name="TextBox 13"/>
          <p:cNvSpPr txBox="1"/>
          <p:nvPr/>
        </p:nvSpPr>
        <p:spPr>
          <a:xfrm>
            <a:off x="1267579" y="2490422"/>
            <a:ext cx="3352981" cy="2862322"/>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Other substances often involved with prescription opioid overdose deaths include benzodiazepines, alcohol, heroin and methamphetamine.</a:t>
            </a:r>
            <a:endParaRPr lang="en-US" sz="2000" dirty="0">
              <a:latin typeface="Century Gothic" panose="020B0502020202020204" pitchFamily="34" charset="0"/>
            </a:endParaRPr>
          </a:p>
        </p:txBody>
      </p:sp>
      <p:graphicFrame>
        <p:nvGraphicFramePr>
          <p:cNvPr id="12" name="Chart 11">
            <a:extLst>
              <a:ext uri="{FF2B5EF4-FFF2-40B4-BE49-F238E27FC236}">
                <a16:creationId xmlns:a16="http://schemas.microsoft.com/office/drawing/2014/main" xmlns="" id="{96BF9A77-960B-4045-B6DF-FA57C9E30D7A}"/>
              </a:ext>
            </a:extLst>
          </p:cNvPr>
          <p:cNvGraphicFramePr>
            <a:graphicFrameLocks/>
          </p:cNvGraphicFramePr>
          <p:nvPr>
            <p:extLst>
              <p:ext uri="{D42A27DB-BD31-4B8C-83A1-F6EECF244321}">
                <p14:modId xmlns:p14="http://schemas.microsoft.com/office/powerpoint/2010/main" xmlns="" val="1216704136"/>
              </p:ext>
            </p:extLst>
          </p:nvPr>
        </p:nvGraphicFramePr>
        <p:xfrm>
          <a:off x="5211603" y="2124840"/>
          <a:ext cx="6584157" cy="44474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1540810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Rectangle 9"/>
          <p:cNvSpPr/>
          <p:nvPr/>
        </p:nvSpPr>
        <p:spPr>
          <a:xfrm>
            <a:off x="83351" y="6448492"/>
            <a:ext cx="5721438" cy="276999"/>
          </a:xfrm>
          <a:prstGeom prst="rect">
            <a:avLst/>
          </a:prstGeom>
        </p:spPr>
        <p:txBody>
          <a:bodyPr wrap="none">
            <a:spAutoFit/>
          </a:bodyPr>
          <a:lstStyle/>
          <a:p>
            <a:r>
              <a:rPr lang="en-US" sz="1200" dirty="0" smtClean="0">
                <a:latin typeface="Century Gothic" panose="020B0502020202020204" pitchFamily="34" charset="0"/>
              </a:rPr>
              <a:t>Source</a:t>
            </a:r>
            <a:r>
              <a:rPr lang="en-US" sz="1200" dirty="0">
                <a:latin typeface="Century Gothic" panose="020B0502020202020204" pitchFamily="34" charset="0"/>
              </a:rPr>
              <a:t>:  NM DOH Bureau of Vital Records and Health Statistics death </a:t>
            </a:r>
            <a:r>
              <a:rPr lang="en-US" sz="1200" dirty="0" smtClean="0">
                <a:latin typeface="Century Gothic" panose="020B0502020202020204" pitchFamily="34" charset="0"/>
              </a:rPr>
              <a:t>data</a:t>
            </a:r>
            <a:endParaRPr lang="en-US" sz="1200" dirty="0">
              <a:latin typeface="Century Gothic" panose="020B0502020202020204" pitchFamily="34" charset="0"/>
            </a:endParaRPr>
          </a:p>
        </p:txBody>
      </p:sp>
      <p:sp>
        <p:nvSpPr>
          <p:cNvPr id="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0" y="1676305"/>
            <a:ext cx="121920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Benzodiazepine Overdose Deaths by the Number of Substances Involved, NM, 2013-2017</a:t>
            </a:r>
            <a:endParaRPr lang="en-US" sz="3600" i="1" dirty="0">
              <a:latin typeface="Century Gothic" panose="020B0502020202020204" pitchFamily="34" charset="0"/>
            </a:endParaRPr>
          </a:p>
        </p:txBody>
      </p:sp>
      <p:sp>
        <p:nvSpPr>
          <p:cNvPr id="14" name="TextBox 13"/>
          <p:cNvSpPr txBox="1"/>
          <p:nvPr/>
        </p:nvSpPr>
        <p:spPr>
          <a:xfrm>
            <a:off x="1267579" y="2490422"/>
            <a:ext cx="3352981" cy="3323987"/>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Other substances often involved with benzodiazepine overdose deaths include prescription opioids, alcohol, heroin and methamphetamine.</a:t>
            </a:r>
            <a:endParaRPr lang="en-US" sz="2000" dirty="0">
              <a:latin typeface="Century Gothic" panose="020B0502020202020204" pitchFamily="34" charset="0"/>
            </a:endParaRPr>
          </a:p>
        </p:txBody>
      </p:sp>
      <p:graphicFrame>
        <p:nvGraphicFramePr>
          <p:cNvPr id="13" name="Chart 12">
            <a:extLst>
              <a:ext uri="{FF2B5EF4-FFF2-40B4-BE49-F238E27FC236}">
                <a16:creationId xmlns:a16="http://schemas.microsoft.com/office/drawing/2014/main" xmlns="" id="{3E763CC8-15AD-416A-B2C1-9DB63E670AA8}"/>
              </a:ext>
            </a:extLst>
          </p:cNvPr>
          <p:cNvGraphicFramePr>
            <a:graphicFrameLocks/>
          </p:cNvGraphicFramePr>
          <p:nvPr>
            <p:extLst>
              <p:ext uri="{D42A27DB-BD31-4B8C-83A1-F6EECF244321}">
                <p14:modId xmlns:p14="http://schemas.microsoft.com/office/powerpoint/2010/main" xmlns="" val="537810260"/>
              </p:ext>
            </p:extLst>
          </p:nvPr>
        </p:nvGraphicFramePr>
        <p:xfrm>
          <a:off x="4838700" y="2327628"/>
          <a:ext cx="6888480" cy="42103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390392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Agenda</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917287" y="1779540"/>
            <a:ext cx="6486071" cy="424731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Prescription Drug </a:t>
            </a:r>
            <a:r>
              <a:rPr lang="en-US" sz="2000" dirty="0">
                <a:latin typeface="Century Gothic" panose="020B0502020202020204" pitchFamily="34" charset="0"/>
              </a:rPr>
              <a:t>I</a:t>
            </a:r>
            <a:r>
              <a:rPr lang="en-US" sz="2000" dirty="0" smtClean="0">
                <a:latin typeface="Century Gothic" panose="020B0502020202020204" pitchFamily="34" charset="0"/>
              </a:rPr>
              <a:t>nformation and Statistics</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What is the PMP?</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PMP Registration Process</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PMP Regulatory Facts</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Information Gained from the PMP Patient Report</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Other Features Within PMP AWARxE</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Reports Available</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Current Projects</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Useful </a:t>
            </a:r>
            <a:r>
              <a:rPr lang="en-US" sz="2000" dirty="0" smtClean="0">
                <a:latin typeface="Century Gothic" panose="020B0502020202020204" pitchFamily="34" charset="0"/>
              </a:rPr>
              <a:t>Links</a:t>
            </a:r>
            <a:endParaRPr lang="en-US" sz="2000" dirty="0">
              <a:latin typeface="Century Gothic" panose="020B0502020202020204" pitchFamily="34" charset="0"/>
            </a:endParaRPr>
          </a:p>
        </p:txBody>
      </p:sp>
    </p:spTree>
    <p:extLst>
      <p:ext uri="{BB962C8B-B14F-4D97-AF65-F5344CB8AC3E}">
        <p14:creationId xmlns:p14="http://schemas.microsoft.com/office/powerpoint/2010/main" xmlns="" val="968200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Rectangle 9"/>
          <p:cNvSpPr/>
          <p:nvPr/>
        </p:nvSpPr>
        <p:spPr>
          <a:xfrm>
            <a:off x="83351" y="6448492"/>
            <a:ext cx="5721438" cy="276999"/>
          </a:xfrm>
          <a:prstGeom prst="rect">
            <a:avLst/>
          </a:prstGeom>
        </p:spPr>
        <p:txBody>
          <a:bodyPr wrap="none">
            <a:spAutoFit/>
          </a:bodyPr>
          <a:lstStyle/>
          <a:p>
            <a:r>
              <a:rPr lang="en-US" sz="1200" dirty="0" smtClean="0">
                <a:latin typeface="Century Gothic" panose="020B0502020202020204" pitchFamily="34" charset="0"/>
              </a:rPr>
              <a:t>Source</a:t>
            </a:r>
            <a:r>
              <a:rPr lang="en-US" sz="1200" dirty="0">
                <a:latin typeface="Century Gothic" panose="020B0502020202020204" pitchFamily="34" charset="0"/>
              </a:rPr>
              <a:t>:  NM DOH Bureau of Vital Records and Health Statistics death </a:t>
            </a:r>
            <a:r>
              <a:rPr lang="en-US" sz="1200" dirty="0" smtClean="0">
                <a:latin typeface="Century Gothic" panose="020B0502020202020204" pitchFamily="34" charset="0"/>
              </a:rPr>
              <a:t>data</a:t>
            </a:r>
            <a:endParaRPr lang="en-US" sz="1200" dirty="0">
              <a:latin typeface="Century Gothic" panose="020B0502020202020204" pitchFamily="34" charset="0"/>
            </a:endParaRPr>
          </a:p>
        </p:txBody>
      </p:sp>
      <p:sp>
        <p:nvSpPr>
          <p:cNvPr id="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0" y="1676305"/>
            <a:ext cx="121920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Methamphetamine Overdose Deaths by the Number of Substances Involved, NM, 2013-2017</a:t>
            </a:r>
            <a:endParaRPr lang="en-US" sz="3600" i="1" dirty="0">
              <a:latin typeface="Century Gothic" panose="020B0502020202020204" pitchFamily="34" charset="0"/>
            </a:endParaRPr>
          </a:p>
        </p:txBody>
      </p:sp>
      <p:sp>
        <p:nvSpPr>
          <p:cNvPr id="14" name="TextBox 13"/>
          <p:cNvSpPr txBox="1"/>
          <p:nvPr/>
        </p:nvSpPr>
        <p:spPr>
          <a:xfrm>
            <a:off x="1267579" y="2496388"/>
            <a:ext cx="3352981" cy="3265446"/>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Other substances often involved with methamphetamine overdose deaths include heroin, prescription opioids, alcohol, and benzodiazepines.</a:t>
            </a:r>
            <a:endParaRPr lang="en-US" sz="2000" dirty="0">
              <a:latin typeface="Century Gothic" panose="020B0502020202020204" pitchFamily="34" charset="0"/>
            </a:endParaRPr>
          </a:p>
        </p:txBody>
      </p:sp>
      <p:graphicFrame>
        <p:nvGraphicFramePr>
          <p:cNvPr id="12" name="Chart 11">
            <a:extLst>
              <a:ext uri="{FF2B5EF4-FFF2-40B4-BE49-F238E27FC236}">
                <a16:creationId xmlns:a16="http://schemas.microsoft.com/office/drawing/2014/main" xmlns="" id="{EE52CF1D-6FFA-4C29-BF51-2BA5C248E501}"/>
              </a:ext>
            </a:extLst>
          </p:cNvPr>
          <p:cNvGraphicFramePr>
            <a:graphicFrameLocks/>
          </p:cNvGraphicFramePr>
          <p:nvPr>
            <p:extLst>
              <p:ext uri="{D42A27DB-BD31-4B8C-83A1-F6EECF244321}">
                <p14:modId xmlns:p14="http://schemas.microsoft.com/office/powerpoint/2010/main" xmlns="" val="4097913598"/>
              </p:ext>
            </p:extLst>
          </p:nvPr>
        </p:nvGraphicFramePr>
        <p:xfrm>
          <a:off x="4483893" y="2231314"/>
          <a:ext cx="6728937" cy="42171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102831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0" name="Rectangle 9"/>
          <p:cNvSpPr/>
          <p:nvPr/>
        </p:nvSpPr>
        <p:spPr>
          <a:xfrm>
            <a:off x="83351" y="6448492"/>
            <a:ext cx="6532558" cy="461665"/>
          </a:xfrm>
          <a:prstGeom prst="rect">
            <a:avLst/>
          </a:prstGeom>
        </p:spPr>
        <p:txBody>
          <a:bodyPr wrap="none">
            <a:spAutoFit/>
          </a:bodyPr>
          <a:lstStyle/>
          <a:p>
            <a:r>
              <a:rPr lang="en-US" sz="1200" dirty="0">
                <a:latin typeface="Century Gothic" panose="020B0502020202020204" pitchFamily="34" charset="0"/>
              </a:rPr>
              <a:t>Rates are age adjusted to the US 2000 standard population</a:t>
            </a:r>
          </a:p>
          <a:p>
            <a:r>
              <a:rPr lang="en-US" sz="1200" dirty="0">
                <a:latin typeface="Century Gothic" panose="020B0502020202020204" pitchFamily="34" charset="0"/>
              </a:rPr>
              <a:t>Source:  Bureau of Vital Records and Health Statistics, UNM/GPS population estimates</a:t>
            </a:r>
          </a:p>
        </p:txBody>
      </p:sp>
      <p:sp>
        <p:nvSpPr>
          <p:cNvPr id="11" name="Title 1"/>
          <p:cNvSpPr txBox="1">
            <a:spLocks/>
          </p:cNvSpPr>
          <p:nvPr/>
        </p:nvSpPr>
        <p:spPr>
          <a:xfrm>
            <a:off x="838200" y="1042222"/>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4" name="Straight Connector 13"/>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5"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Drug Overdose Death Rate by County, NM, 2013-2017</a:t>
            </a:r>
            <a:endParaRPr lang="en-US" sz="3600" i="1" dirty="0">
              <a:latin typeface="Century Gothic" panose="020B0502020202020204" pitchFamily="34" charset="0"/>
            </a:endParaRPr>
          </a:p>
        </p:txBody>
      </p:sp>
      <p:pic>
        <p:nvPicPr>
          <p:cNvPr id="16" name="Picture 15">
            <a:extLst>
              <a:ext uri="{FF2B5EF4-FFF2-40B4-BE49-F238E27FC236}">
                <a16:creationId xmlns:a16="http://schemas.microsoft.com/office/drawing/2014/main" xmlns="" id="{00000000-0008-0000-1000-00001200000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17070" y="2076994"/>
            <a:ext cx="3645479" cy="4288220"/>
          </a:xfrm>
          <a:prstGeom prst="rect">
            <a:avLst/>
          </a:prstGeom>
        </p:spPr>
      </p:pic>
      <p:graphicFrame>
        <p:nvGraphicFramePr>
          <p:cNvPr id="17" name="Chart 16">
            <a:extLst>
              <a:ext uri="{FF2B5EF4-FFF2-40B4-BE49-F238E27FC236}">
                <a16:creationId xmlns:a16="http://schemas.microsoft.com/office/drawing/2014/main" xmlns="" id="{013661EE-D0C3-4646-94D6-B25DF4D4A420}"/>
              </a:ext>
            </a:extLst>
          </p:cNvPr>
          <p:cNvGraphicFramePr>
            <a:graphicFrameLocks/>
          </p:cNvGraphicFramePr>
          <p:nvPr>
            <p:extLst>
              <p:ext uri="{D42A27DB-BD31-4B8C-83A1-F6EECF244321}">
                <p14:modId xmlns:p14="http://schemas.microsoft.com/office/powerpoint/2010/main" xmlns="" val="3237304227"/>
              </p:ext>
            </p:extLst>
          </p:nvPr>
        </p:nvGraphicFramePr>
        <p:xfrm>
          <a:off x="4323806" y="1759978"/>
          <a:ext cx="7614193" cy="48237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95429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0" name="Rectangle 9"/>
          <p:cNvSpPr/>
          <p:nvPr/>
        </p:nvSpPr>
        <p:spPr>
          <a:xfrm>
            <a:off x="83351" y="6448492"/>
            <a:ext cx="2723823" cy="369332"/>
          </a:xfrm>
          <a:prstGeom prst="rect">
            <a:avLst/>
          </a:prstGeom>
        </p:spPr>
        <p:txBody>
          <a:bodyPr wrap="none">
            <a:spAutoFit/>
          </a:bodyPr>
          <a:lstStyle/>
          <a:p>
            <a:pPr>
              <a:lnSpc>
                <a:spcPct val="150000"/>
              </a:lnSpc>
            </a:pPr>
            <a:r>
              <a:rPr lang="en-US" sz="1200" dirty="0" smtClean="0">
                <a:latin typeface="Century Gothic" panose="020B0502020202020204" pitchFamily="34" charset="0"/>
              </a:rPr>
              <a:t>Source: NM Department of Health</a:t>
            </a:r>
          </a:p>
        </p:txBody>
      </p:sp>
      <p:sp>
        <p:nvSpPr>
          <p:cNvPr id="13"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National Comparison of Total ODD and Rate, NM, 2014-2016 </a:t>
            </a:r>
            <a:endParaRPr lang="en-US" sz="3600" i="1" dirty="0">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382826771"/>
              </p:ext>
            </p:extLst>
          </p:nvPr>
        </p:nvGraphicFramePr>
        <p:xfrm>
          <a:off x="4589216" y="2564091"/>
          <a:ext cx="7137728" cy="2787026"/>
        </p:xfrm>
        <a:graphic>
          <a:graphicData uri="http://schemas.openxmlformats.org/drawingml/2006/table">
            <a:tbl>
              <a:tblPr>
                <a:tableStyleId>{5C22544A-7EE6-4342-B048-85BDC9FD1C3A}</a:tableStyleId>
              </a:tblPr>
              <a:tblGrid>
                <a:gridCol w="842485">
                  <a:extLst>
                    <a:ext uri="{9D8B030D-6E8A-4147-A177-3AD203B41FA5}">
                      <a16:colId xmlns:a16="http://schemas.microsoft.com/office/drawing/2014/main" xmlns="" val="1137675767"/>
                    </a:ext>
                  </a:extLst>
                </a:gridCol>
                <a:gridCol w="1720076">
                  <a:extLst>
                    <a:ext uri="{9D8B030D-6E8A-4147-A177-3AD203B41FA5}">
                      <a16:colId xmlns:a16="http://schemas.microsoft.com/office/drawing/2014/main" xmlns="" val="404845114"/>
                    </a:ext>
                  </a:extLst>
                </a:gridCol>
                <a:gridCol w="2621067">
                  <a:extLst>
                    <a:ext uri="{9D8B030D-6E8A-4147-A177-3AD203B41FA5}">
                      <a16:colId xmlns:a16="http://schemas.microsoft.com/office/drawing/2014/main" xmlns="" val="415391752"/>
                    </a:ext>
                  </a:extLst>
                </a:gridCol>
                <a:gridCol w="1954100">
                  <a:extLst>
                    <a:ext uri="{9D8B030D-6E8A-4147-A177-3AD203B41FA5}">
                      <a16:colId xmlns:a16="http://schemas.microsoft.com/office/drawing/2014/main" xmlns="" val="2052873967"/>
                    </a:ext>
                  </a:extLst>
                </a:gridCol>
              </a:tblGrid>
              <a:tr h="1103434">
                <a:tc>
                  <a:txBody>
                    <a:bodyPr/>
                    <a:lstStyle/>
                    <a:p>
                      <a:pPr algn="ctr" rtl="0" fontAlgn="ctr"/>
                      <a:r>
                        <a:rPr lang="en-US" sz="2000" b="1" u="none" strike="noStrike" dirty="0">
                          <a:effectLst/>
                        </a:rPr>
                        <a:t>Year</a:t>
                      </a:r>
                      <a:endParaRPr lang="en-US" sz="2000" b="1"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b="1" u="none" strike="noStrike" dirty="0" smtClean="0">
                          <a:effectLst/>
                        </a:rPr>
                        <a:t>National </a:t>
                      </a:r>
                      <a:r>
                        <a:rPr lang="en-US" sz="2000" b="1" u="none" strike="noStrike" dirty="0">
                          <a:effectLst/>
                        </a:rPr>
                        <a:t>Rank</a:t>
                      </a:r>
                      <a:endParaRPr lang="en-US" sz="2000" b="1"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b="1" u="none" strike="noStrike" dirty="0">
                          <a:effectLst/>
                        </a:rPr>
                        <a:t>Total </a:t>
                      </a:r>
                      <a:r>
                        <a:rPr lang="en-US" sz="2000" b="1" u="none" strike="noStrike" dirty="0" smtClean="0">
                          <a:effectLst/>
                        </a:rPr>
                        <a:t>Overdose </a:t>
                      </a:r>
                      <a:r>
                        <a:rPr lang="en-US" sz="2000" b="1" u="none" strike="noStrike" dirty="0">
                          <a:effectLst/>
                        </a:rPr>
                        <a:t>Deaths</a:t>
                      </a:r>
                      <a:endParaRPr lang="en-US" sz="2000" b="1"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b="1" u="none" strike="noStrike" dirty="0">
                          <a:effectLst/>
                        </a:rPr>
                        <a:t>Death Rate </a:t>
                      </a:r>
                      <a:br>
                        <a:rPr lang="en-US" sz="2000" b="1" u="none" strike="noStrike" dirty="0">
                          <a:effectLst/>
                        </a:rPr>
                      </a:br>
                      <a:r>
                        <a:rPr lang="en-US" sz="1200" b="1" u="none" strike="noStrike" dirty="0">
                          <a:effectLst/>
                        </a:rPr>
                        <a:t>per 100,000 (age adjusted)</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82084248"/>
                  </a:ext>
                </a:extLst>
              </a:tr>
              <a:tr h="420898">
                <a:tc>
                  <a:txBody>
                    <a:bodyPr/>
                    <a:lstStyle/>
                    <a:p>
                      <a:pPr algn="ctr" rtl="0" fontAlgn="ctr"/>
                      <a:r>
                        <a:rPr lang="en-US" sz="2000" u="none" strike="noStrike" dirty="0">
                          <a:effectLst/>
                        </a:rPr>
                        <a:t>2014</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u="none" strike="noStrike" dirty="0">
                          <a:effectLst/>
                        </a:rPr>
                        <a:t>2</a:t>
                      </a:r>
                      <a:r>
                        <a:rPr lang="en-US" sz="2000" u="none" strike="noStrike" baseline="30000" dirty="0">
                          <a:effectLst/>
                        </a:rPr>
                        <a:t>nd</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u="none" strike="noStrike" dirty="0">
                          <a:effectLst/>
                        </a:rPr>
                        <a:t>540</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u="none" strike="noStrike" dirty="0">
                          <a:effectLst/>
                        </a:rPr>
                        <a:t>27.3</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6162084"/>
                  </a:ext>
                </a:extLst>
              </a:tr>
              <a:tr h="420898">
                <a:tc>
                  <a:txBody>
                    <a:bodyPr/>
                    <a:lstStyle/>
                    <a:p>
                      <a:pPr algn="ctr" rtl="0" fontAlgn="ctr"/>
                      <a:r>
                        <a:rPr lang="en-US" sz="2000" u="none" strike="noStrike" dirty="0">
                          <a:effectLst/>
                        </a:rPr>
                        <a:t>2015</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u="none" strike="noStrike" dirty="0">
                          <a:effectLst/>
                        </a:rPr>
                        <a:t>8</a:t>
                      </a:r>
                      <a:r>
                        <a:rPr lang="en-US" sz="2000" u="none" strike="noStrike" baseline="30000" dirty="0">
                          <a:effectLst/>
                        </a:rPr>
                        <a:t>th</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u="none" strike="noStrike" dirty="0">
                          <a:effectLst/>
                        </a:rPr>
                        <a:t>493</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u="none" strike="noStrike" dirty="0">
                          <a:effectLst/>
                        </a:rPr>
                        <a:t>25.3</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27028523"/>
                  </a:ext>
                </a:extLst>
              </a:tr>
              <a:tr h="420898">
                <a:tc>
                  <a:txBody>
                    <a:bodyPr/>
                    <a:lstStyle/>
                    <a:p>
                      <a:pPr algn="ctr" rtl="0" fontAlgn="ctr"/>
                      <a:r>
                        <a:rPr lang="en-US" sz="2000" u="none" strike="noStrike" dirty="0">
                          <a:effectLst/>
                        </a:rPr>
                        <a:t>2016</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u="none" strike="noStrike" dirty="0">
                          <a:effectLst/>
                        </a:rPr>
                        <a:t>12</a:t>
                      </a:r>
                      <a:r>
                        <a:rPr lang="en-US" sz="2000" u="none" strike="noStrike" baseline="30000" dirty="0">
                          <a:effectLst/>
                        </a:rPr>
                        <a:t>th</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u="none" strike="noStrike" dirty="0">
                          <a:effectLst/>
                        </a:rPr>
                        <a:t>497</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u="none" strike="noStrike" dirty="0">
                          <a:effectLst/>
                        </a:rPr>
                        <a:t>25.2</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7394575"/>
                  </a:ext>
                </a:extLst>
              </a:tr>
              <a:tr h="420898">
                <a:tc>
                  <a:txBody>
                    <a:bodyPr/>
                    <a:lstStyle/>
                    <a:p>
                      <a:pPr algn="ctr" rtl="0" fontAlgn="ctr"/>
                      <a:r>
                        <a:rPr lang="en-US" sz="2000" b="0" i="0" u="none" strike="noStrike" dirty="0" smtClean="0">
                          <a:solidFill>
                            <a:srgbClr val="000000"/>
                          </a:solidFill>
                          <a:effectLst/>
                          <a:latin typeface="Calibri" panose="020F0502020204030204" pitchFamily="34" charset="0"/>
                          <a:cs typeface="Calibri" panose="020F0502020204030204" pitchFamily="34" charset="0"/>
                        </a:rPr>
                        <a:t>2017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b="0" i="0" u="none" strike="noStrike" dirty="0" smtClean="0">
                          <a:solidFill>
                            <a:srgbClr val="000000"/>
                          </a:solidFill>
                          <a:effectLst/>
                          <a:latin typeface="Calibri" panose="020F0502020204030204" pitchFamily="34" charset="0"/>
                          <a:cs typeface="Calibri" panose="020F0502020204030204" pitchFamily="34" charset="0"/>
                        </a:rPr>
                        <a:t>17</a:t>
                      </a:r>
                      <a:r>
                        <a:rPr lang="en-US" sz="2000" b="0" i="0" u="none" strike="noStrike" baseline="30000" dirty="0" smtClean="0">
                          <a:solidFill>
                            <a:srgbClr val="000000"/>
                          </a:solidFill>
                          <a:effectLst/>
                          <a:latin typeface="Calibri" panose="020F0502020204030204" pitchFamily="34" charset="0"/>
                          <a:cs typeface="Calibri" panose="020F0502020204030204" pitchFamily="34" charset="0"/>
                        </a:rPr>
                        <a:t>th</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b="0" i="0" u="none" strike="noStrike" dirty="0" smtClean="0">
                          <a:solidFill>
                            <a:srgbClr val="000000"/>
                          </a:solidFill>
                          <a:effectLst/>
                          <a:latin typeface="Calibri" panose="020F0502020204030204" pitchFamily="34" charset="0"/>
                          <a:cs typeface="Calibri" panose="020F0502020204030204" pitchFamily="34" charset="0"/>
                        </a:rPr>
                        <a:t>493</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2000" b="0" i="0" u="none" strike="noStrike" dirty="0" smtClean="0">
                          <a:solidFill>
                            <a:srgbClr val="000000"/>
                          </a:solidFill>
                          <a:effectLst/>
                          <a:latin typeface="Calibri" panose="020F0502020204030204" pitchFamily="34" charset="0"/>
                          <a:cs typeface="Calibri" panose="020F0502020204030204" pitchFamily="34" charset="0"/>
                        </a:rPr>
                        <a:t>24.8</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7161832"/>
                  </a:ext>
                </a:extLst>
              </a:tr>
            </a:tbl>
          </a:graphicData>
        </a:graphic>
      </p:graphicFrame>
      <p:pic>
        <p:nvPicPr>
          <p:cNvPr id="11" name="Picture 10">
            <a:extLst>
              <a:ext uri="{FF2B5EF4-FFF2-40B4-BE49-F238E27FC236}">
                <a16:creationId xmlns:a16="http://schemas.microsoft.com/office/drawing/2014/main" xmlns="" id="{00000000-0008-0000-1000-00001200000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17070" y="2076994"/>
            <a:ext cx="3645479" cy="4288220"/>
          </a:xfrm>
          <a:prstGeom prst="rect">
            <a:avLst/>
          </a:prstGeom>
        </p:spPr>
      </p:pic>
    </p:spTree>
    <p:extLst>
      <p:ext uri="{BB962C8B-B14F-4D97-AF65-F5344CB8AC3E}">
        <p14:creationId xmlns:p14="http://schemas.microsoft.com/office/powerpoint/2010/main" xmlns="" val="3808372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What is the PMP?</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51587"/>
            <a:ext cx="8197645" cy="141878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The New Mexico Prescription Monitoring Program is a web-based electronic database that aids in the reporting of dispensed controlled substance prescriptions.</a:t>
            </a:r>
          </a:p>
        </p:txBody>
      </p:sp>
    </p:spTree>
    <p:extLst>
      <p:ext uri="{BB962C8B-B14F-4D97-AF65-F5344CB8AC3E}">
        <p14:creationId xmlns:p14="http://schemas.microsoft.com/office/powerpoint/2010/main" xmlns="" val="34453079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What is the PMP?</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51587"/>
            <a:ext cx="8197645" cy="3265446"/>
          </a:xfrm>
          <a:prstGeom prst="rect">
            <a:avLst/>
          </a:prstGeom>
          <a:noFill/>
        </p:spPr>
        <p:txBody>
          <a:bodyPr wrap="square" rtlCol="0">
            <a:spAutoFit/>
          </a:bodyPr>
          <a:lstStyle/>
          <a:p>
            <a:pPr algn="ctr">
              <a:lnSpc>
                <a:spcPct val="150000"/>
              </a:lnSpc>
            </a:pPr>
            <a:r>
              <a:rPr lang="en-US" sz="2000" dirty="0">
                <a:latin typeface="Century Gothic" panose="020B0502020202020204" pitchFamily="34" charset="0"/>
              </a:rPr>
              <a:t>Mission</a:t>
            </a:r>
          </a:p>
          <a:p>
            <a:pPr algn="ctr">
              <a:lnSpc>
                <a:spcPct val="150000"/>
              </a:lnSpc>
            </a:pPr>
            <a:endParaRPr lang="en-US" sz="2000" dirty="0">
              <a:latin typeface="Century Gothic" panose="020B0502020202020204" pitchFamily="34" charset="0"/>
            </a:endParaRPr>
          </a:p>
          <a:p>
            <a:pPr>
              <a:lnSpc>
                <a:spcPct val="150000"/>
              </a:lnSpc>
            </a:pPr>
            <a:r>
              <a:rPr lang="en-US" sz="2000" dirty="0">
                <a:latin typeface="Century Gothic" panose="020B0502020202020204" pitchFamily="34" charset="0"/>
              </a:rPr>
              <a:t>To provide practitioners, pharmacists, and other authorized users the ability to review a patient’s controlled substance prescription history and assist in the prevention of diversion, abuse, misuse, and drug overdose deaths associated with controlled substance prescriptions. </a:t>
            </a:r>
          </a:p>
        </p:txBody>
      </p:sp>
    </p:spTree>
    <p:extLst>
      <p:ext uri="{BB962C8B-B14F-4D97-AF65-F5344CB8AC3E}">
        <p14:creationId xmlns:p14="http://schemas.microsoft.com/office/powerpoint/2010/main" xmlns="" val="4636265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Registration Process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035276"/>
            <a:ext cx="8268932" cy="424731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Registrants include:</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Healthcare Professionals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Delegates</a:t>
            </a:r>
          </a:p>
          <a:p>
            <a:pPr marL="800100" lvl="1" indent="-342900">
              <a:lnSpc>
                <a:spcPct val="150000"/>
              </a:lnSpc>
              <a:buFont typeface="Arial" panose="020B0604020202020204" pitchFamily="34" charset="0"/>
              <a:buChar char="•"/>
            </a:pPr>
            <a:r>
              <a:rPr lang="en-US" sz="2000" dirty="0">
                <a:latin typeface="Century Gothic" panose="020B0502020202020204" pitchFamily="34" charset="0"/>
              </a:rPr>
              <a:t>Up to four (4) delegates per practitioner/pharmacist</a:t>
            </a:r>
          </a:p>
          <a:p>
            <a:pPr marL="800100" lvl="1" indent="-342900">
              <a:lnSpc>
                <a:spcPct val="150000"/>
              </a:lnSpc>
              <a:buFont typeface="Arial" panose="020B0604020202020204" pitchFamily="34" charset="0"/>
              <a:buChar char="•"/>
            </a:pPr>
            <a:r>
              <a:rPr lang="en-US" sz="2000" dirty="0">
                <a:latin typeface="Century Gothic" panose="020B0502020202020204" pitchFamily="34" charset="0"/>
              </a:rPr>
              <a:t>A delegate can have an unlimited number of practitioners/pharmacists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Law Enforcement</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Regulatory Board Agents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Medicaid Compliance Officers </a:t>
            </a:r>
          </a:p>
        </p:txBody>
      </p:sp>
    </p:spTree>
    <p:extLst>
      <p:ext uri="{BB962C8B-B14F-4D97-AF65-F5344CB8AC3E}">
        <p14:creationId xmlns:p14="http://schemas.microsoft.com/office/powerpoint/2010/main" xmlns="" val="3694535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Registration Process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035276"/>
            <a:ext cx="8268932" cy="4188775"/>
          </a:xfrm>
          <a:prstGeom prst="rect">
            <a:avLst/>
          </a:prstGeom>
          <a:noFill/>
        </p:spPr>
        <p:txBody>
          <a:bodyPr wrap="square" rtlCol="0">
            <a:spAutoFit/>
          </a:bodyPr>
          <a:lstStyle/>
          <a:p>
            <a:pPr marL="457200" indent="-457200">
              <a:lnSpc>
                <a:spcPct val="150000"/>
              </a:lnSpc>
              <a:buFont typeface="+mj-lt"/>
              <a:buAutoNum type="arabicPeriod"/>
            </a:pPr>
            <a:r>
              <a:rPr lang="en-US" sz="2000" dirty="0">
                <a:latin typeface="Century Gothic" panose="020B0502020202020204" pitchFamily="34" charset="0"/>
              </a:rPr>
              <a:t>Create an account at </a:t>
            </a:r>
            <a:r>
              <a:rPr lang="en-US" sz="2000" dirty="0">
                <a:latin typeface="Century Gothic" panose="020B0502020202020204" pitchFamily="34" charset="0"/>
                <a:hlinkClick r:id="rId4"/>
              </a:rPr>
              <a:t>https://newmexico.pmpaware.net/login</a:t>
            </a:r>
            <a:r>
              <a:rPr lang="en-US" sz="2000" dirty="0">
                <a:latin typeface="Century Gothic" panose="020B0502020202020204" pitchFamily="34" charset="0"/>
              </a:rPr>
              <a:t>.</a:t>
            </a:r>
          </a:p>
          <a:p>
            <a:pPr marL="457200" indent="-457200">
              <a:lnSpc>
                <a:spcPct val="150000"/>
              </a:lnSpc>
              <a:buFont typeface="+mj-lt"/>
              <a:buAutoNum type="arabicPeriod"/>
            </a:pPr>
            <a:r>
              <a:rPr lang="en-US" sz="2000" dirty="0">
                <a:latin typeface="Century Gothic" panose="020B0502020202020204" pitchFamily="34" charset="0"/>
              </a:rPr>
              <a:t>Verify your email by clicking on the link in the auto-generated email you received when you created an account. </a:t>
            </a:r>
          </a:p>
          <a:p>
            <a:pPr marL="457200" indent="-457200">
              <a:lnSpc>
                <a:spcPct val="150000"/>
              </a:lnSpc>
              <a:buFont typeface="+mj-lt"/>
              <a:buAutoNum type="arabicPeriod"/>
            </a:pPr>
            <a:r>
              <a:rPr lang="en-US" sz="2000" dirty="0">
                <a:latin typeface="Century Gothic" panose="020B0502020202020204" pitchFamily="34" charset="0"/>
              </a:rPr>
              <a:t>Upload or email a copy of your driver's license, state issued photo ID, or a passport. No other forms of identification will be accepted (for example work badges, Social Security Cards).</a:t>
            </a:r>
          </a:p>
          <a:p>
            <a:pPr marL="457200" indent="-457200">
              <a:lnSpc>
                <a:spcPct val="150000"/>
              </a:lnSpc>
              <a:buFont typeface="+mj-lt"/>
              <a:buAutoNum type="arabicPeriod"/>
            </a:pPr>
            <a:r>
              <a:rPr lang="en-US" sz="2000" dirty="0">
                <a:latin typeface="Century Gothic" panose="020B0502020202020204" pitchFamily="34" charset="0"/>
              </a:rPr>
              <a:t>Complete the required training at </a:t>
            </a:r>
            <a:r>
              <a:rPr lang="en-US" sz="2000" dirty="0">
                <a:latin typeface="Century Gothic" panose="020B0502020202020204" pitchFamily="34" charset="0"/>
                <a:hlinkClick r:id="rId5"/>
              </a:rPr>
              <a:t>http://nmpmp.org/Training.aspx</a:t>
            </a:r>
            <a:r>
              <a:rPr lang="en-US" sz="2000" dirty="0">
                <a:latin typeface="Century Gothic" panose="020B0502020202020204" pitchFamily="34" charset="0"/>
              </a:rPr>
              <a:t>.</a:t>
            </a:r>
          </a:p>
        </p:txBody>
      </p:sp>
    </p:spTree>
    <p:extLst>
      <p:ext uri="{BB962C8B-B14F-4D97-AF65-F5344CB8AC3E}">
        <p14:creationId xmlns:p14="http://schemas.microsoft.com/office/powerpoint/2010/main" xmlns="" val="1551621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Registration Process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138574" y="2471785"/>
            <a:ext cx="5435962" cy="37856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Available Delegate User Roles</a:t>
            </a:r>
          </a:p>
          <a:p>
            <a:pPr marL="800100" lvl="1" indent="-342900">
              <a:lnSpc>
                <a:spcPct val="150000"/>
              </a:lnSpc>
              <a:buFont typeface="Arial" panose="020B0604020202020204" pitchFamily="34" charset="0"/>
              <a:buChar char="•"/>
            </a:pPr>
            <a:r>
              <a:rPr lang="en-US" sz="2000" i="1" dirty="0" smtClean="0">
                <a:latin typeface="Century Gothic" panose="020B0502020202020204" pitchFamily="34" charset="0"/>
              </a:rPr>
              <a:t>Prescriber </a:t>
            </a:r>
            <a:r>
              <a:rPr lang="en-US" sz="2000" i="1" dirty="0">
                <a:latin typeface="Century Gothic" panose="020B0502020202020204" pitchFamily="34" charset="0"/>
              </a:rPr>
              <a:t>Delegate – Unlicensed </a:t>
            </a:r>
            <a:endParaRPr lang="en-US" sz="2000" i="1" dirty="0" smtClean="0">
              <a:latin typeface="Century Gothic" panose="020B0502020202020204" pitchFamily="34" charset="0"/>
            </a:endParaRPr>
          </a:p>
          <a:p>
            <a:pPr marL="800100" lvl="1" indent="-342900">
              <a:lnSpc>
                <a:spcPct val="150000"/>
              </a:lnSpc>
              <a:buFont typeface="Arial" panose="020B0604020202020204" pitchFamily="34" charset="0"/>
              <a:buChar char="•"/>
            </a:pPr>
            <a:r>
              <a:rPr lang="en-US" sz="2000" i="1" dirty="0" smtClean="0">
                <a:latin typeface="Century Gothic" panose="020B0502020202020204" pitchFamily="34" charset="0"/>
              </a:rPr>
              <a:t>Prescriber </a:t>
            </a:r>
            <a:r>
              <a:rPr lang="en-US" sz="2000" i="1" dirty="0">
                <a:latin typeface="Century Gothic" panose="020B0502020202020204" pitchFamily="34" charset="0"/>
              </a:rPr>
              <a:t>Delegate – </a:t>
            </a:r>
            <a:r>
              <a:rPr lang="en-US" sz="2000" i="1" dirty="0" smtClean="0">
                <a:latin typeface="Century Gothic" panose="020B0502020202020204" pitchFamily="34" charset="0"/>
              </a:rPr>
              <a:t>Licensed</a:t>
            </a:r>
          </a:p>
          <a:p>
            <a:pPr marL="800100" lvl="1" indent="-342900">
              <a:lnSpc>
                <a:spcPct val="150000"/>
              </a:lnSpc>
              <a:buFont typeface="Arial" panose="020B0604020202020204" pitchFamily="34" charset="0"/>
              <a:buChar char="•"/>
            </a:pPr>
            <a:r>
              <a:rPr lang="en-US" sz="2000" i="1" dirty="0" smtClean="0">
                <a:latin typeface="Century Gothic" panose="020B0502020202020204" pitchFamily="34" charset="0"/>
              </a:rPr>
              <a:t>Pharmacist </a:t>
            </a:r>
            <a:r>
              <a:rPr lang="en-US" sz="2000" i="1" dirty="0">
                <a:latin typeface="Century Gothic" panose="020B0502020202020204" pitchFamily="34" charset="0"/>
              </a:rPr>
              <a:t>Delegate – L</a:t>
            </a:r>
            <a:r>
              <a:rPr lang="en-US" sz="2000" i="1" dirty="0" smtClean="0">
                <a:latin typeface="Century Gothic" panose="020B0502020202020204" pitchFamily="34" charset="0"/>
              </a:rPr>
              <a:t>icensed</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Enter </a:t>
            </a:r>
            <a:r>
              <a:rPr lang="en-US" sz="2000" dirty="0">
                <a:latin typeface="Century Gothic" panose="020B0502020202020204" pitchFamily="34" charset="0"/>
              </a:rPr>
              <a:t>their supervisor’s email address. The supervisor must already have a registered account with the PMP AWARXE. </a:t>
            </a:r>
            <a:endParaRPr lang="en-US" sz="2400" dirty="0" smtClean="0">
              <a:effectLst/>
              <a:latin typeface="Century Gothic" panose="020B0502020202020204" pitchFamily="34" charset="0"/>
            </a:endParaRPr>
          </a:p>
        </p:txBody>
      </p:sp>
      <p:sp>
        <p:nvSpPr>
          <p:cNvPr id="11"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How Delegates Register for PMP AWARxE</a:t>
            </a:r>
            <a:endParaRPr lang="en-US" sz="3600" i="1" dirty="0">
              <a:latin typeface="Century Gothic" panose="020B0502020202020204" pitchFamily="34" charset="0"/>
            </a:endParaRPr>
          </a:p>
        </p:txBody>
      </p:sp>
      <p:pic>
        <p:nvPicPr>
          <p:cNvPr id="12" name="Picture 11"/>
          <p:cNvPicPr>
            <a:picLocks noChangeAspect="1"/>
          </p:cNvPicPr>
          <p:nvPr/>
        </p:nvPicPr>
        <p:blipFill>
          <a:blip r:embed="rId4" cstate="print"/>
          <a:stretch>
            <a:fillRect/>
          </a:stretch>
        </p:blipFill>
        <p:spPr>
          <a:xfrm>
            <a:off x="6787641" y="3194650"/>
            <a:ext cx="4008375" cy="1658800"/>
          </a:xfrm>
          <a:prstGeom prst="rect">
            <a:avLst/>
          </a:prstGeom>
        </p:spPr>
      </p:pic>
    </p:spTree>
    <p:extLst>
      <p:ext uri="{BB962C8B-B14F-4D97-AF65-F5344CB8AC3E}">
        <p14:creationId xmlns:p14="http://schemas.microsoft.com/office/powerpoint/2010/main" xmlns="" val="4200058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Registration Process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129430" y="2465836"/>
            <a:ext cx="5253082" cy="424731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A delegate may add and remove a supervising physician at any time. </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The delegate must enter their supervisor’s email address and click add. </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If the delegate needs to remove a supervisor, click the “x” button next to the supervisor, then click “Save Changes.”</a:t>
            </a:r>
          </a:p>
        </p:txBody>
      </p:sp>
      <p:sp>
        <p:nvSpPr>
          <p:cNvPr id="14"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How Delegates Add/Remove Supervising Physicians </a:t>
            </a:r>
            <a:r>
              <a:rPr lang="en-US" sz="1800" i="1" dirty="0">
                <a:latin typeface="Century Gothic" panose="020B0502020202020204" pitchFamily="34" charset="0"/>
              </a:rPr>
              <a:t>A</a:t>
            </a:r>
            <a:r>
              <a:rPr lang="en-US" sz="1800" i="1" dirty="0" smtClean="0">
                <a:latin typeface="Century Gothic" panose="020B0502020202020204" pitchFamily="34" charset="0"/>
              </a:rPr>
              <a:t>fter Registering</a:t>
            </a:r>
            <a:endParaRPr lang="en-US" sz="3600" i="1" dirty="0">
              <a:latin typeface="Century Gothic" panose="020B0502020202020204" pitchFamily="34" charset="0"/>
            </a:endParaRPr>
          </a:p>
        </p:txBody>
      </p:sp>
      <p:pic>
        <p:nvPicPr>
          <p:cNvPr id="15" name="Picture 14"/>
          <p:cNvPicPr>
            <a:picLocks noChangeAspect="1"/>
          </p:cNvPicPr>
          <p:nvPr/>
        </p:nvPicPr>
        <p:blipFill>
          <a:blip r:embed="rId4" cstate="print"/>
          <a:stretch>
            <a:fillRect/>
          </a:stretch>
        </p:blipFill>
        <p:spPr>
          <a:xfrm>
            <a:off x="7065404" y="3005578"/>
            <a:ext cx="3958216" cy="2638353"/>
          </a:xfrm>
          <a:prstGeom prst="rect">
            <a:avLst/>
          </a:prstGeom>
        </p:spPr>
      </p:pic>
    </p:spTree>
    <p:extLst>
      <p:ext uri="{BB962C8B-B14F-4D97-AF65-F5344CB8AC3E}">
        <p14:creationId xmlns:p14="http://schemas.microsoft.com/office/powerpoint/2010/main" xmlns="" val="2741392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Regulatory Facts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353187"/>
            <a:ext cx="9309513" cy="3785652"/>
          </a:xfrm>
          <a:prstGeom prst="rect">
            <a:avLst/>
          </a:prstGeom>
          <a:noFill/>
        </p:spPr>
        <p:txBody>
          <a:bodyPr wrap="square" rtlCol="0">
            <a:spAutoFit/>
          </a:bodyPr>
          <a:lstStyle/>
          <a:p>
            <a:r>
              <a:rPr lang="en-US" sz="2000" dirty="0" smtClean="0">
                <a:effectLst/>
                <a:latin typeface="Century Gothic" panose="020B0502020202020204" pitchFamily="34" charset="0"/>
              </a:rPr>
              <a:t>DENTISTRY (DENTISTS, DENTAL HYGIENISTS, ETC.)</a:t>
            </a:r>
          </a:p>
          <a:p>
            <a:r>
              <a:rPr lang="en-US" sz="2000" dirty="0" smtClean="0">
                <a:effectLst/>
                <a:latin typeface="Century Gothic" panose="020B0502020202020204" pitchFamily="34" charset="0"/>
                <a:hlinkClick r:id="rId4"/>
              </a:rPr>
              <a:t>16.5.57 NMAC - MANAGEMENT OF PAIN WITH CONTROLLED SUBSTANCES</a:t>
            </a:r>
            <a:endParaRPr lang="en-US" sz="2000" dirty="0" smtClean="0">
              <a:effectLst/>
              <a:latin typeface="Century Gothic" panose="020B0502020202020204" pitchFamily="34" charset="0"/>
            </a:endParaRPr>
          </a:p>
          <a:p>
            <a:endParaRPr lang="en-US" sz="2000" dirty="0" smtClean="0">
              <a:effectLst/>
              <a:latin typeface="Century Gothic" panose="020B0502020202020204" pitchFamily="34" charset="0"/>
            </a:endParaRPr>
          </a:p>
          <a:p>
            <a:r>
              <a:rPr lang="en-US" sz="2000" dirty="0" smtClean="0">
                <a:effectLst/>
                <a:latin typeface="Century Gothic" panose="020B0502020202020204" pitchFamily="34" charset="0"/>
              </a:rPr>
              <a:t>MEDICINE AND SURGERY PRACTITIONERS</a:t>
            </a:r>
          </a:p>
          <a:p>
            <a:r>
              <a:rPr lang="en-US" sz="2000" dirty="0" smtClean="0">
                <a:effectLst/>
                <a:latin typeface="Century Gothic" panose="020B0502020202020204" pitchFamily="34" charset="0"/>
                <a:hlinkClick r:id="rId5"/>
              </a:rPr>
              <a:t>16.10.14 - NMAC MANAGEMENT OF PAIN WITH CONTROLLED SUBSTANCES</a:t>
            </a:r>
            <a:endParaRPr lang="en-US" sz="2000" dirty="0" smtClean="0">
              <a:effectLst/>
              <a:latin typeface="Century Gothic" panose="020B0502020202020204" pitchFamily="34" charset="0"/>
            </a:endParaRPr>
          </a:p>
          <a:p>
            <a:endParaRPr lang="en-US" sz="2000" dirty="0" smtClean="0">
              <a:effectLst/>
              <a:latin typeface="Century Gothic" panose="020B0502020202020204" pitchFamily="34" charset="0"/>
            </a:endParaRPr>
          </a:p>
          <a:p>
            <a:r>
              <a:rPr lang="en-US" sz="2000" dirty="0" smtClean="0">
                <a:effectLst/>
                <a:latin typeface="Century Gothic" panose="020B0502020202020204" pitchFamily="34" charset="0"/>
              </a:rPr>
              <a:t>MIDWIVES</a:t>
            </a:r>
          </a:p>
          <a:p>
            <a:r>
              <a:rPr lang="en-US" sz="2000" dirty="0" smtClean="0">
                <a:effectLst/>
                <a:latin typeface="Century Gothic" panose="020B0502020202020204" pitchFamily="34" charset="0"/>
                <a:hlinkClick r:id="rId6"/>
              </a:rPr>
              <a:t>16.11.2 NMAC - CERTIFIED NURSE MIDWIVES</a:t>
            </a:r>
            <a:endParaRPr lang="en-US" sz="2000" dirty="0" smtClean="0">
              <a:effectLst/>
              <a:latin typeface="Century Gothic" panose="020B0502020202020204" pitchFamily="34" charset="0"/>
            </a:endParaRPr>
          </a:p>
          <a:p>
            <a:endParaRPr lang="en-US" sz="2000" dirty="0" smtClean="0">
              <a:effectLst/>
              <a:latin typeface="Century Gothic" panose="020B0502020202020204" pitchFamily="34" charset="0"/>
            </a:endParaRPr>
          </a:p>
          <a:p>
            <a:r>
              <a:rPr lang="en-US" sz="2000" dirty="0" smtClean="0">
                <a:effectLst/>
                <a:latin typeface="Century Gothic" panose="020B0502020202020204" pitchFamily="34" charset="0"/>
              </a:rPr>
              <a:t>NURSING AND HEALTH CARE RELATED PROVIDERS</a:t>
            </a:r>
          </a:p>
          <a:p>
            <a:r>
              <a:rPr lang="en-US" sz="2000" dirty="0" smtClean="0">
                <a:effectLst/>
                <a:latin typeface="Century Gothic" panose="020B0502020202020204" pitchFamily="34" charset="0"/>
                <a:hlinkClick r:id="rId7"/>
              </a:rPr>
              <a:t>16.12.9 NMAC - MANAGEMENT OF CHRONIC PAIN WITH CONTROLLED SUBSTANCES</a:t>
            </a:r>
            <a:endParaRPr lang="en-US" sz="2000" dirty="0" smtClean="0">
              <a:effectLst/>
              <a:latin typeface="Century Gothic" panose="020B0502020202020204" pitchFamily="34" charset="0"/>
            </a:endParaRPr>
          </a:p>
        </p:txBody>
      </p:sp>
    </p:spTree>
    <p:extLst>
      <p:ext uri="{BB962C8B-B14F-4D97-AF65-F5344CB8AC3E}">
        <p14:creationId xmlns:p14="http://schemas.microsoft.com/office/powerpoint/2010/main" xmlns="" val="1421753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4" cstate="print"/>
          <a:stretch>
            <a:fillRect/>
          </a:stretch>
        </p:blipFill>
        <p:spPr>
          <a:xfrm>
            <a:off x="1664322" y="1786628"/>
            <a:ext cx="4973271" cy="4699769"/>
          </a:xfrm>
          <a:prstGeom prst="rect">
            <a:avLst/>
          </a:prstGeom>
        </p:spPr>
      </p:pic>
      <p:pic>
        <p:nvPicPr>
          <p:cNvPr id="3" name="Picture 2"/>
          <p:cNvPicPr>
            <a:picLocks noChangeAspect="1"/>
          </p:cNvPicPr>
          <p:nvPr/>
        </p:nvPicPr>
        <p:blipFill>
          <a:blip r:embed="rId5" cstate="print"/>
          <a:stretch>
            <a:fillRect/>
          </a:stretch>
        </p:blipFill>
        <p:spPr>
          <a:xfrm>
            <a:off x="6813489" y="1787724"/>
            <a:ext cx="3595840" cy="4699769"/>
          </a:xfrm>
          <a:prstGeom prst="rect">
            <a:avLst/>
          </a:prstGeom>
        </p:spPr>
      </p:pic>
      <p:sp>
        <p:nvSpPr>
          <p:cNvPr id="10" name="Rectangle 9"/>
          <p:cNvSpPr/>
          <p:nvPr/>
        </p:nvSpPr>
        <p:spPr>
          <a:xfrm>
            <a:off x="83351" y="6448492"/>
            <a:ext cx="4974439" cy="369332"/>
          </a:xfrm>
          <a:prstGeom prst="rect">
            <a:avLst/>
          </a:prstGeom>
        </p:spPr>
        <p:txBody>
          <a:bodyPr wrap="none">
            <a:spAutoFit/>
          </a:bodyPr>
          <a:lstStyle/>
          <a:p>
            <a:pPr>
              <a:lnSpc>
                <a:spcPct val="150000"/>
              </a:lnSpc>
            </a:pPr>
            <a:r>
              <a:rPr lang="en-US" sz="1200" dirty="0" smtClean="0">
                <a:latin typeface="Century Gothic" panose="020B0502020202020204" pitchFamily="34" charset="0"/>
              </a:rPr>
              <a:t>Source: www.cdc.gov/drugoverdose/prescribing/guideline.html</a:t>
            </a:r>
          </a:p>
        </p:txBody>
      </p:sp>
    </p:spTree>
    <p:extLst>
      <p:ext uri="{BB962C8B-B14F-4D97-AF65-F5344CB8AC3E}">
        <p14:creationId xmlns:p14="http://schemas.microsoft.com/office/powerpoint/2010/main" xmlns="" val="502883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Regulatory Facts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353187"/>
            <a:ext cx="10345833" cy="4093428"/>
          </a:xfrm>
          <a:prstGeom prst="rect">
            <a:avLst/>
          </a:prstGeom>
          <a:noFill/>
        </p:spPr>
        <p:txBody>
          <a:bodyPr wrap="square" rtlCol="0">
            <a:spAutoFit/>
          </a:bodyPr>
          <a:lstStyle/>
          <a:p>
            <a:r>
              <a:rPr lang="en-US" sz="2000" dirty="0" smtClean="0">
                <a:effectLst/>
                <a:latin typeface="Century Gothic" panose="020B0502020202020204" pitchFamily="34" charset="0"/>
              </a:rPr>
              <a:t>OPTOMETRIC PRACTITIONERS</a:t>
            </a:r>
          </a:p>
          <a:p>
            <a:r>
              <a:rPr lang="en-US" sz="2000" dirty="0" smtClean="0">
                <a:effectLst/>
                <a:latin typeface="Century Gothic" panose="020B0502020202020204" pitchFamily="34" charset="0"/>
                <a:hlinkClick r:id="rId4"/>
              </a:rPr>
              <a:t>16.16.15 NMAC - MANAGEMENT OF PAIN WITH CONTROLLED SUBSTANCES</a:t>
            </a:r>
            <a:endParaRPr lang="en-US" sz="2000" dirty="0" smtClean="0">
              <a:effectLst/>
              <a:latin typeface="Century Gothic" panose="020B0502020202020204" pitchFamily="34" charset="0"/>
            </a:endParaRPr>
          </a:p>
          <a:p>
            <a:endParaRPr lang="en-US" sz="2000" dirty="0" smtClean="0">
              <a:effectLst/>
              <a:latin typeface="Century Gothic" panose="020B0502020202020204" pitchFamily="34" charset="0"/>
            </a:endParaRPr>
          </a:p>
          <a:p>
            <a:r>
              <a:rPr lang="en-US" sz="2000" dirty="0" smtClean="0">
                <a:effectLst/>
                <a:latin typeface="Century Gothic" panose="020B0502020202020204" pitchFamily="34" charset="0"/>
              </a:rPr>
              <a:t>OSTEOPATHIC MEDICINE AND SURGERY PRACTITIONERS</a:t>
            </a:r>
          </a:p>
          <a:p>
            <a:r>
              <a:rPr lang="en-US" sz="2000" dirty="0" smtClean="0">
                <a:effectLst/>
                <a:latin typeface="Century Gothic" panose="020B0502020202020204" pitchFamily="34" charset="0"/>
                <a:hlinkClick r:id="rId5"/>
              </a:rPr>
              <a:t>16.17.5 NMAC - PRESCRIBING AND DISTRIBUTION OF CONTROLLED SUBSTANCES</a:t>
            </a:r>
            <a:endParaRPr lang="en-US" sz="2000" dirty="0" smtClean="0">
              <a:effectLst/>
              <a:latin typeface="Century Gothic" panose="020B0502020202020204" pitchFamily="34" charset="0"/>
            </a:endParaRPr>
          </a:p>
          <a:p>
            <a:endParaRPr lang="en-US" sz="2000" dirty="0" smtClean="0">
              <a:effectLst/>
              <a:latin typeface="Century Gothic" panose="020B0502020202020204" pitchFamily="34" charset="0"/>
            </a:endParaRPr>
          </a:p>
          <a:p>
            <a:r>
              <a:rPr lang="en-US" sz="2000" dirty="0" smtClean="0">
                <a:effectLst/>
                <a:latin typeface="Century Gothic" panose="020B0502020202020204" pitchFamily="34" charset="0"/>
              </a:rPr>
              <a:t>PHARMACISTS</a:t>
            </a:r>
          </a:p>
          <a:p>
            <a:r>
              <a:rPr lang="en-US" sz="2000" dirty="0" smtClean="0">
                <a:effectLst/>
                <a:latin typeface="Century Gothic" panose="020B0502020202020204" pitchFamily="34" charset="0"/>
                <a:hlinkClick r:id="rId6"/>
              </a:rPr>
              <a:t>16.19.4 NMAC - PHARMACIST</a:t>
            </a:r>
            <a:endParaRPr lang="en-US" sz="2000" dirty="0" smtClean="0">
              <a:effectLst/>
              <a:latin typeface="Century Gothic" panose="020B0502020202020204" pitchFamily="34" charset="0"/>
            </a:endParaRPr>
          </a:p>
          <a:p>
            <a:r>
              <a:rPr lang="en-US" sz="2000" dirty="0" smtClean="0">
                <a:effectLst/>
                <a:latin typeface="Century Gothic" panose="020B0502020202020204" pitchFamily="34" charset="0"/>
                <a:hlinkClick r:id="rId7"/>
              </a:rPr>
              <a:t>16.19.20 NMAC - CONTROLLED SUBSTANCES</a:t>
            </a:r>
            <a:endParaRPr lang="en-US" sz="2000" dirty="0" smtClean="0">
              <a:effectLst/>
              <a:latin typeface="Century Gothic" panose="020B0502020202020204" pitchFamily="34" charset="0"/>
            </a:endParaRPr>
          </a:p>
          <a:p>
            <a:r>
              <a:rPr lang="en-US" sz="2000" dirty="0" smtClean="0">
                <a:effectLst/>
                <a:latin typeface="Century Gothic" panose="020B0502020202020204" pitchFamily="34" charset="0"/>
                <a:hlinkClick r:id="rId8"/>
              </a:rPr>
              <a:t>16.19.29 NMAC - CONTROLLED SUBSTANCE PRESCRIPTION MONITORING PROGRAM</a:t>
            </a:r>
            <a:endParaRPr lang="en-US" sz="2000" dirty="0" smtClean="0">
              <a:effectLst/>
              <a:latin typeface="Century Gothic" panose="020B0502020202020204" pitchFamily="34" charset="0"/>
            </a:endParaRPr>
          </a:p>
          <a:p>
            <a:endParaRPr lang="en-US" sz="2000" dirty="0" smtClean="0">
              <a:effectLst/>
              <a:latin typeface="Century Gothic" panose="020B0502020202020204" pitchFamily="34" charset="0"/>
            </a:endParaRPr>
          </a:p>
          <a:p>
            <a:r>
              <a:rPr lang="en-US" sz="2000" dirty="0" smtClean="0">
                <a:effectLst/>
                <a:latin typeface="Century Gothic" panose="020B0502020202020204" pitchFamily="34" charset="0"/>
              </a:rPr>
              <a:t>PODIATRISTS</a:t>
            </a:r>
          </a:p>
          <a:p>
            <a:r>
              <a:rPr lang="en-US" sz="2000" dirty="0" smtClean="0">
                <a:effectLst/>
                <a:latin typeface="Century Gothic" panose="020B0502020202020204" pitchFamily="34" charset="0"/>
                <a:hlinkClick r:id="rId9"/>
              </a:rPr>
              <a:t>16.21.9 NMAC - MANAGEMENT OF PAIN WITH CONTROLLED SUBSTANCES</a:t>
            </a:r>
            <a:endParaRPr lang="en-US" sz="2000" dirty="0">
              <a:effectLst/>
              <a:latin typeface="Century Gothic" panose="020B0502020202020204" pitchFamily="34" charset="0"/>
            </a:endParaRPr>
          </a:p>
        </p:txBody>
      </p:sp>
    </p:spTree>
    <p:extLst>
      <p:ext uri="{BB962C8B-B14F-4D97-AF65-F5344CB8AC3E}">
        <p14:creationId xmlns:p14="http://schemas.microsoft.com/office/powerpoint/2010/main" xmlns="" val="694100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a:t>
            </a:r>
            <a:r>
              <a:rPr lang="en-US" sz="2400" i="1" dirty="0">
                <a:effectLst>
                  <a:outerShdw blurRad="38100" dist="38100" dir="2700000" algn="tl">
                    <a:srgbClr val="000000">
                      <a:alpha val="43137"/>
                    </a:srgbClr>
                  </a:outerShdw>
                </a:effectLst>
                <a:latin typeface="Century Gothic" panose="020B0502020202020204" pitchFamily="34" charset="0"/>
              </a:rPr>
              <a:t>Regulatory Facts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90915"/>
            <a:ext cx="8268932" cy="37271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Only authorized account holder can access the NM PMP. </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Sharing login information is a violation of both federal and state regulations. </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Although delegates can pull PMP patient reports on behalf of a practitioner, the practitioner is ultimately responsible to review the PMP patient report.</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The practitioner shall document the review of the PMP patient report as required per their licensing board regulation.</a:t>
            </a:r>
          </a:p>
        </p:txBody>
      </p:sp>
      <p:sp>
        <p:nvSpPr>
          <p:cNvPr id="10"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All Users</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473475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Regulatory Facts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51587"/>
            <a:ext cx="8273193" cy="33239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For </a:t>
            </a:r>
            <a:r>
              <a:rPr lang="en-US" sz="2000" dirty="0" smtClean="0">
                <a:latin typeface="Century Gothic" panose="020B0502020202020204" pitchFamily="34" charset="0"/>
              </a:rPr>
              <a:t>opioid prescriptions, </a:t>
            </a:r>
            <a:r>
              <a:rPr lang="en-US" sz="2000" dirty="0">
                <a:latin typeface="Century Gothic" panose="020B0502020202020204" pitchFamily="34" charset="0"/>
              </a:rPr>
              <a:t>obtain and review the NM PMP patient report for the previous 12 months and from adjacent states if available. </a:t>
            </a:r>
            <a:endParaRPr lang="en-US" sz="2000" dirty="0" smtClean="0">
              <a:latin typeface="Century Gothic" panose="020B0502020202020204" pitchFamily="34" charset="0"/>
            </a:endParaRPr>
          </a:p>
          <a:p>
            <a:pPr marL="342900" indent="-342900">
              <a:lnSpc>
                <a:spcPct val="150000"/>
              </a:lnSpc>
              <a:buFont typeface="Arial" panose="020B0604020202020204" pitchFamily="34" charset="0"/>
              <a:buChar char="•"/>
            </a:pPr>
            <a:r>
              <a:rPr lang="en-US" sz="2000" dirty="0">
                <a:latin typeface="Century Gothic" panose="020B0502020202020204" pitchFamily="34" charset="0"/>
              </a:rPr>
              <a:t>For a renewal or continuous use of </a:t>
            </a:r>
            <a:r>
              <a:rPr lang="en-US" sz="2000" dirty="0" smtClean="0">
                <a:latin typeface="Century Gothic" panose="020B0502020202020204" pitchFamily="34" charset="0"/>
              </a:rPr>
              <a:t>an opioid, </a:t>
            </a:r>
            <a:r>
              <a:rPr lang="en-US" sz="2000" dirty="0">
                <a:latin typeface="Century Gothic" panose="020B0502020202020204" pitchFamily="34" charset="0"/>
              </a:rPr>
              <a:t>obtain and review a NM PMP patient report (and from adjacent states if applicable) no less than once every three </a:t>
            </a:r>
            <a:r>
              <a:rPr lang="en-US" sz="2000" dirty="0" smtClean="0">
                <a:latin typeface="Century Gothic" panose="020B0502020202020204" pitchFamily="34" charset="0"/>
              </a:rPr>
              <a:t>(3) months</a:t>
            </a:r>
            <a:r>
              <a:rPr lang="en-US" sz="2000" dirty="0">
                <a:latin typeface="Century Gothic" panose="020B0502020202020204" pitchFamily="34" charset="0"/>
              </a:rPr>
              <a:t>.</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Document your </a:t>
            </a:r>
            <a:r>
              <a:rPr lang="en-US" sz="2000" dirty="0" smtClean="0">
                <a:latin typeface="Century Gothic" panose="020B0502020202020204" pitchFamily="34" charset="0"/>
              </a:rPr>
              <a:t>review!</a:t>
            </a:r>
            <a:endParaRPr lang="en-US" sz="2000" dirty="0">
              <a:latin typeface="Century Gothic" panose="020B0502020202020204" pitchFamily="34" charset="0"/>
            </a:endParaRPr>
          </a:p>
        </p:txBody>
      </p:sp>
      <p:sp>
        <p:nvSpPr>
          <p:cNvPr id="10"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Pharmacists</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1754035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Regulatory Facts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51587"/>
            <a:ext cx="8273193" cy="2862322"/>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Pharmacists </a:t>
            </a:r>
            <a:r>
              <a:rPr lang="en-US" sz="2000" dirty="0">
                <a:latin typeface="Century Gothic" panose="020B0502020202020204" pitchFamily="34" charset="0"/>
              </a:rPr>
              <a:t>do </a:t>
            </a:r>
            <a:r>
              <a:rPr lang="en-US" sz="2000" u="sng" dirty="0">
                <a:latin typeface="Century Gothic" panose="020B0502020202020204" pitchFamily="34" charset="0"/>
              </a:rPr>
              <a:t>not</a:t>
            </a:r>
            <a:r>
              <a:rPr lang="en-US" sz="2000" dirty="0">
                <a:latin typeface="Century Gothic" panose="020B0502020202020204" pitchFamily="34" charset="0"/>
              </a:rPr>
              <a:t> have to consult the PMP report before </a:t>
            </a:r>
            <a:r>
              <a:rPr lang="en-US" sz="2000" dirty="0" smtClean="0">
                <a:latin typeface="Century Gothic" panose="020B0502020202020204" pitchFamily="34" charset="0"/>
              </a:rPr>
              <a:t>dispensing </a:t>
            </a:r>
            <a:r>
              <a:rPr lang="en-US" sz="2000" dirty="0">
                <a:latin typeface="Century Gothic" panose="020B0502020202020204" pitchFamily="34" charset="0"/>
              </a:rPr>
              <a:t>a </a:t>
            </a:r>
            <a:r>
              <a:rPr lang="en-US" sz="2000" dirty="0" smtClean="0">
                <a:latin typeface="Century Gothic" panose="020B0502020202020204" pitchFamily="34" charset="0"/>
              </a:rPr>
              <a:t>prescription for:</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an </a:t>
            </a:r>
            <a:r>
              <a:rPr lang="en-US" sz="2000" dirty="0">
                <a:latin typeface="Century Gothic" panose="020B0502020202020204" pitchFamily="34" charset="0"/>
              </a:rPr>
              <a:t>opioid written for a patient in a long term care facility (LTCF</a:t>
            </a:r>
            <a:r>
              <a:rPr lang="en-US" sz="2000" dirty="0" smtClean="0">
                <a:latin typeface="Century Gothic" panose="020B0502020202020204" pitchFamily="34" charset="0"/>
              </a:rPr>
              <a:t>); or </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for </a:t>
            </a:r>
            <a:r>
              <a:rPr lang="en-US" sz="2000" dirty="0">
                <a:latin typeface="Century Gothic" panose="020B0502020202020204" pitchFamily="34" charset="0"/>
              </a:rPr>
              <a:t>a patient with a medical diagnosis documenting a terminal </a:t>
            </a:r>
            <a:r>
              <a:rPr lang="en-US" sz="2000" dirty="0" smtClean="0">
                <a:latin typeface="Century Gothic" panose="020B0502020202020204" pitchFamily="34" charset="0"/>
              </a:rPr>
              <a:t>illness.</a:t>
            </a:r>
            <a:r>
              <a:rPr lang="en-US" sz="2000" dirty="0"/>
              <a:t>			</a:t>
            </a:r>
            <a:endParaRPr lang="en-US" sz="2000" dirty="0" smtClean="0">
              <a:latin typeface="Century Gothic" panose="020B0502020202020204" pitchFamily="34" charset="0"/>
            </a:endParaRPr>
          </a:p>
        </p:txBody>
      </p:sp>
      <p:sp>
        <p:nvSpPr>
          <p:cNvPr id="10"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Pharmacists</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123117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Regulatory Facts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89687"/>
            <a:ext cx="8842153" cy="452431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For the initial controlled substance </a:t>
            </a:r>
            <a:r>
              <a:rPr lang="en-US" sz="2000" dirty="0" smtClean="0">
                <a:latin typeface="Century Gothic" panose="020B0502020202020204" pitchFamily="34" charset="0"/>
              </a:rPr>
              <a:t>II-IV </a:t>
            </a:r>
            <a:r>
              <a:rPr lang="en-US" sz="2000" dirty="0">
                <a:latin typeface="Century Gothic" panose="020B0502020202020204" pitchFamily="34" charset="0"/>
              </a:rPr>
              <a:t>prescription and if the day supply is greater than four (4) days, or if there is a gap in prescribing the controlled substance for 30 days or more, obtain and review the NM PMP patient report for the previous 12 months and from adjacent states if available. </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For </a:t>
            </a:r>
            <a:r>
              <a:rPr lang="en-US" sz="2000" dirty="0">
                <a:latin typeface="Century Gothic" panose="020B0502020202020204" pitchFamily="34" charset="0"/>
              </a:rPr>
              <a:t>a renewal or continuous use of </a:t>
            </a:r>
            <a:r>
              <a:rPr lang="en-US" sz="2000" dirty="0" smtClean="0">
                <a:latin typeface="Century Gothic" panose="020B0502020202020204" pitchFamily="34" charset="0"/>
              </a:rPr>
              <a:t>a controlled substance, </a:t>
            </a:r>
            <a:r>
              <a:rPr lang="en-US" sz="2000" dirty="0">
                <a:latin typeface="Century Gothic" panose="020B0502020202020204" pitchFamily="34" charset="0"/>
              </a:rPr>
              <a:t>obtain and review a NM PMP patient report (and from adjacent states if applicable) no less </a:t>
            </a:r>
            <a:r>
              <a:rPr lang="en-US" sz="2000" dirty="0" smtClean="0">
                <a:latin typeface="Century Gothic" panose="020B0502020202020204" pitchFamily="34" charset="0"/>
              </a:rPr>
              <a:t>than:</a:t>
            </a:r>
          </a:p>
          <a:p>
            <a:pPr marL="742950" lvl="1" indent="-285750">
              <a:lnSpc>
                <a:spcPct val="150000"/>
              </a:lnSpc>
              <a:buFont typeface="Arial" panose="020B0604020202020204" pitchFamily="34" charset="0"/>
              <a:buChar char="•"/>
            </a:pPr>
            <a:r>
              <a:rPr lang="en-US" sz="1600" dirty="0" smtClean="0">
                <a:latin typeface="Century Gothic" panose="020B0502020202020204" pitchFamily="34" charset="0"/>
              </a:rPr>
              <a:t>once </a:t>
            </a:r>
            <a:r>
              <a:rPr lang="en-US" sz="1600" dirty="0">
                <a:latin typeface="Century Gothic" panose="020B0502020202020204" pitchFamily="34" charset="0"/>
              </a:rPr>
              <a:t>every </a:t>
            </a:r>
            <a:r>
              <a:rPr lang="en-US" sz="1600" dirty="0" smtClean="0">
                <a:latin typeface="Century Gothic" panose="020B0502020202020204" pitchFamily="34" charset="0"/>
              </a:rPr>
              <a:t>three (3) months for opioids, benzodiazepines, and carisoprodol; </a:t>
            </a:r>
          </a:p>
          <a:p>
            <a:pPr marL="742950" lvl="1" indent="-285750">
              <a:lnSpc>
                <a:spcPct val="150000"/>
              </a:lnSpc>
              <a:buFont typeface="Arial" panose="020B0604020202020204" pitchFamily="34" charset="0"/>
              <a:buChar char="•"/>
            </a:pPr>
            <a:r>
              <a:rPr lang="en-US" sz="1600" dirty="0" smtClean="0">
                <a:latin typeface="Century Gothic" panose="020B0502020202020204" pitchFamily="34" charset="0"/>
              </a:rPr>
              <a:t>and  every six (6) months for controlled substances II-IV.</a:t>
            </a:r>
            <a:endParaRPr lang="en-US" sz="1600" dirty="0">
              <a:latin typeface="Century Gothic" panose="020B0502020202020204" pitchFamily="34" charset="0"/>
            </a:endParaRPr>
          </a:p>
        </p:txBody>
      </p:sp>
      <p:sp>
        <p:nvSpPr>
          <p:cNvPr id="10"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Pharmacist Clinicians</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22641390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Regulatory Facts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51587"/>
            <a:ext cx="8273193" cy="2400657"/>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PhCs </a:t>
            </a:r>
            <a:r>
              <a:rPr lang="en-US" sz="2000" dirty="0">
                <a:latin typeface="Century Gothic" panose="020B0502020202020204" pitchFamily="34" charset="0"/>
              </a:rPr>
              <a:t>do </a:t>
            </a:r>
            <a:r>
              <a:rPr lang="en-US" sz="2000" u="sng" dirty="0">
                <a:latin typeface="Century Gothic" panose="020B0502020202020204" pitchFamily="34" charset="0"/>
              </a:rPr>
              <a:t>not</a:t>
            </a:r>
            <a:r>
              <a:rPr lang="en-US" sz="2000" dirty="0">
                <a:latin typeface="Century Gothic" panose="020B0502020202020204" pitchFamily="34" charset="0"/>
              </a:rPr>
              <a:t> have to consult the PMP report before prescribing, ordering, or dispensing a controlled substance </a:t>
            </a:r>
            <a:r>
              <a:rPr lang="en-US" sz="2000" dirty="0" smtClean="0">
                <a:latin typeface="Century Gothic" panose="020B0502020202020204" pitchFamily="34" charset="0"/>
              </a:rPr>
              <a:t>II, III, or IV</a:t>
            </a:r>
            <a:r>
              <a:rPr lang="en-US" sz="2000" dirty="0">
                <a:latin typeface="Century Gothic" panose="020B0502020202020204" pitchFamily="34" charset="0"/>
              </a:rPr>
              <a:t>:</a:t>
            </a:r>
          </a:p>
          <a:p>
            <a:pPr marL="285750" indent="-285750">
              <a:lnSpc>
                <a:spcPct val="150000"/>
              </a:lnSpc>
              <a:buFont typeface="Arial" panose="020B0604020202020204" pitchFamily="34" charset="0"/>
              <a:buChar char="•"/>
            </a:pPr>
            <a:r>
              <a:rPr lang="en-US" sz="2000" dirty="0">
                <a:latin typeface="Century Gothic" panose="020B0502020202020204" pitchFamily="34" charset="0"/>
              </a:rPr>
              <a:t>If the dispensed quantity is for a period of 4 days or less, or</a:t>
            </a:r>
          </a:p>
          <a:p>
            <a:pPr marL="285750" indent="-285750">
              <a:lnSpc>
                <a:spcPct val="150000"/>
              </a:lnSpc>
              <a:buFont typeface="Arial" panose="020B0604020202020204" pitchFamily="34" charset="0"/>
              <a:buChar char="•"/>
            </a:pPr>
            <a:r>
              <a:rPr lang="en-US" sz="2000" dirty="0">
                <a:latin typeface="Century Gothic" panose="020B0502020202020204" pitchFamily="34" charset="0"/>
              </a:rPr>
              <a:t>To a patient in a nursing facility, or</a:t>
            </a:r>
          </a:p>
          <a:p>
            <a:pPr marL="285750" indent="-285750">
              <a:lnSpc>
                <a:spcPct val="150000"/>
              </a:lnSpc>
              <a:buFont typeface="Arial" panose="020B0604020202020204" pitchFamily="34" charset="0"/>
              <a:buChar char="•"/>
            </a:pPr>
            <a:r>
              <a:rPr lang="en-US" sz="2000" dirty="0">
                <a:latin typeface="Century Gothic" panose="020B0502020202020204" pitchFamily="34" charset="0"/>
              </a:rPr>
              <a:t>To a patient in hospice care.</a:t>
            </a:r>
          </a:p>
        </p:txBody>
      </p:sp>
      <p:sp>
        <p:nvSpPr>
          <p:cNvPr id="10"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Pharmacist Clinicians</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1016165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Regulatory Facts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89687"/>
            <a:ext cx="8197645"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Century Gothic" panose="020B0502020202020204" pitchFamily="34" charset="0"/>
              </a:rPr>
              <a:t>All dispensers </a:t>
            </a:r>
            <a:r>
              <a:rPr lang="en-US" sz="2000" dirty="0" smtClean="0">
                <a:latin typeface="Century Gothic" panose="020B0502020202020204" pitchFamily="34" charset="0"/>
              </a:rPr>
              <a:t>(e.g. pharmacies, </a:t>
            </a:r>
            <a:r>
              <a:rPr lang="en-US" sz="2000" dirty="0">
                <a:latin typeface="Century Gothic" panose="020B0502020202020204" pitchFamily="34" charset="0"/>
              </a:rPr>
              <a:t>dispensing practitioners) must report within one business day if more than 12 doses within a 72 hour period was dispensed.</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If </a:t>
            </a:r>
            <a:r>
              <a:rPr lang="en-US" sz="2000" dirty="0">
                <a:latin typeface="Century Gothic" panose="020B0502020202020204" pitchFamily="34" charset="0"/>
              </a:rPr>
              <a:t>a dispenser did not dispense any controlled substances, a “zero report” must be submitted within one business day</a:t>
            </a:r>
            <a:r>
              <a:rPr lang="en-US" sz="2000" dirty="0" smtClean="0">
                <a:latin typeface="Century Gothic" panose="020B0502020202020204" pitchFamily="34" charset="0"/>
              </a:rPr>
              <a:t>.</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If a dispenser becomes aware of an data entry error, the correction must be submitted to the PMP within five (5) business days.</a:t>
            </a:r>
            <a:endParaRPr lang="en-US" sz="2000" dirty="0">
              <a:latin typeface="Century Gothic" panose="020B0502020202020204" pitchFamily="34" charset="0"/>
            </a:endParaRPr>
          </a:p>
        </p:txBody>
      </p:sp>
      <p:sp>
        <p:nvSpPr>
          <p:cNvPr id="10"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Dispensers</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3384824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Title 1"/>
          <p:cNvSpPr>
            <a:spLocks noGrp="1"/>
          </p:cNvSpPr>
          <p:nvPr>
            <p:ph type="title"/>
          </p:nvPr>
        </p:nvSpPr>
        <p:spPr>
          <a:xfrm>
            <a:off x="838200" y="1042222"/>
            <a:ext cx="10515600" cy="560439"/>
          </a:xfrm>
          <a:ln>
            <a:noFill/>
          </a:ln>
        </p:spPr>
        <p:txBody>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How to Request a PMP Patient Report</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1" name="Straight Connector 10"/>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517903" y="2952041"/>
            <a:ext cx="5128729" cy="1015663"/>
          </a:xfrm>
          <a:prstGeom prst="rect">
            <a:avLst/>
          </a:prstGeom>
          <a:noFill/>
        </p:spPr>
        <p:txBody>
          <a:bodyPr wrap="square" rtlCol="0">
            <a:spAutoFit/>
          </a:bodyPr>
          <a:lstStyle/>
          <a:p>
            <a:pPr algn="ctr">
              <a:lnSpc>
                <a:spcPct val="150000"/>
              </a:lnSpc>
            </a:pPr>
            <a:r>
              <a:rPr lang="en-US" sz="2000" dirty="0" smtClean="0">
                <a:latin typeface="Century Gothic" panose="020B0502020202020204" pitchFamily="34" charset="0"/>
              </a:rPr>
              <a:t>Access the PMP website at </a:t>
            </a:r>
            <a:r>
              <a:rPr lang="en-US" sz="2000" dirty="0" smtClean="0">
                <a:latin typeface="Century Gothic" panose="020B0502020202020204" pitchFamily="34" charset="0"/>
                <a:hlinkClick r:id="rId4"/>
              </a:rPr>
              <a:t>https://newmexico.pmpaware.net</a:t>
            </a:r>
            <a:r>
              <a:rPr lang="en-US" sz="2000" dirty="0" smtClean="0">
                <a:latin typeface="Century Gothic" panose="020B0502020202020204" pitchFamily="34" charset="0"/>
              </a:rPr>
              <a:t> </a:t>
            </a:r>
            <a:endParaRPr lang="en-US" sz="2000" dirty="0" smtClean="0">
              <a:effectLst/>
              <a:latin typeface="Century Gothic" panose="020B0502020202020204" pitchFamily="34" charset="0"/>
            </a:endParaRP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xmlns="" val="0"/>
              </a:ext>
            </a:extLst>
          </a:blip>
          <a:srcRect l="32911" t="14759" r="31596" b="31962"/>
          <a:stretch/>
        </p:blipFill>
        <p:spPr>
          <a:xfrm>
            <a:off x="7058223" y="2374035"/>
            <a:ext cx="3056709" cy="3187337"/>
          </a:xfrm>
          <a:prstGeom prst="rect">
            <a:avLst/>
          </a:prstGeom>
        </p:spPr>
      </p:pic>
    </p:spTree>
    <p:extLst>
      <p:ext uri="{BB962C8B-B14F-4D97-AF65-F5344CB8AC3E}">
        <p14:creationId xmlns:p14="http://schemas.microsoft.com/office/powerpoint/2010/main" xmlns="" val="19569055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How to Request a PMP Patient Report</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367840" y="2327387"/>
            <a:ext cx="5465222" cy="3093154"/>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Once logged in, </a:t>
            </a:r>
            <a:r>
              <a:rPr lang="en-US" sz="2000" i="1" dirty="0" smtClean="0">
                <a:latin typeface="Century Gothic" panose="020B0502020202020204" pitchFamily="34" charset="0"/>
              </a:rPr>
              <a:t>My Dashboard</a:t>
            </a:r>
            <a:r>
              <a:rPr lang="en-US" sz="2000" dirty="0" smtClean="0">
                <a:latin typeface="Century Gothic" panose="020B0502020202020204" pitchFamily="34" charset="0"/>
              </a:rPr>
              <a:t> is your home page:</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Recent Requests – This lists the most recent PMP patient requests your and your assigned delegates (if applicable) queried.</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Delegates – This lists your delegates if you are a supervising practitioner (if applicable).</a:t>
            </a:r>
          </a:p>
        </p:txBody>
      </p:sp>
      <p:grpSp>
        <p:nvGrpSpPr>
          <p:cNvPr id="11" name="Group 10"/>
          <p:cNvGrpSpPr/>
          <p:nvPr/>
        </p:nvGrpSpPr>
        <p:grpSpPr>
          <a:xfrm>
            <a:off x="7124386" y="2327387"/>
            <a:ext cx="3579958" cy="3608165"/>
            <a:chOff x="7175128" y="2808273"/>
            <a:chExt cx="3579958" cy="3608165"/>
          </a:xfrm>
        </p:grpSpPr>
        <p:pic>
          <p:nvPicPr>
            <p:cNvPr id="12" name="Picture 11"/>
            <p:cNvPicPr>
              <a:picLocks noChangeAspect="1"/>
            </p:cNvPicPr>
            <p:nvPr/>
          </p:nvPicPr>
          <p:blipFill rotWithShape="1">
            <a:blip r:embed="rId4" cstate="print"/>
            <a:srcRect t="23902" r="32633"/>
            <a:stretch/>
          </p:blipFill>
          <p:spPr>
            <a:xfrm>
              <a:off x="7175128" y="2975956"/>
              <a:ext cx="3579958" cy="3440482"/>
            </a:xfrm>
            <a:prstGeom prst="rect">
              <a:avLst/>
            </a:prstGeom>
          </p:spPr>
        </p:pic>
        <p:pic>
          <p:nvPicPr>
            <p:cNvPr id="13" name="Picture 12"/>
            <p:cNvPicPr>
              <a:picLocks noChangeAspect="1"/>
            </p:cNvPicPr>
            <p:nvPr/>
          </p:nvPicPr>
          <p:blipFill rotWithShape="1">
            <a:blip r:embed="rId4" cstate="print"/>
            <a:srcRect r="32633" b="95035"/>
            <a:stretch/>
          </p:blipFill>
          <p:spPr>
            <a:xfrm>
              <a:off x="7175128" y="2808273"/>
              <a:ext cx="3579958" cy="224455"/>
            </a:xfrm>
            <a:prstGeom prst="rect">
              <a:avLst/>
            </a:prstGeom>
          </p:spPr>
        </p:pic>
      </p:grpSp>
    </p:spTree>
    <p:extLst>
      <p:ext uri="{BB962C8B-B14F-4D97-AF65-F5344CB8AC3E}">
        <p14:creationId xmlns:p14="http://schemas.microsoft.com/office/powerpoint/2010/main" xmlns="" val="2029551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How to Request a PMP Patient Report</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986909" y="2057694"/>
            <a:ext cx="10515599" cy="553998"/>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Click </a:t>
            </a:r>
            <a:r>
              <a:rPr lang="en-US" sz="2000" i="1" dirty="0" smtClean="0">
                <a:latin typeface="Century Gothic" panose="020B0502020202020204" pitchFamily="34" charset="0"/>
              </a:rPr>
              <a:t>Menu</a:t>
            </a:r>
            <a:r>
              <a:rPr lang="en-US" sz="2000" dirty="0" smtClean="0">
                <a:latin typeface="Century Gothic" panose="020B0502020202020204" pitchFamily="34" charset="0"/>
              </a:rPr>
              <a:t>, then click </a:t>
            </a:r>
            <a:r>
              <a:rPr lang="en-US" sz="2000" i="1" dirty="0" smtClean="0">
                <a:latin typeface="Century Gothic" panose="020B0502020202020204" pitchFamily="34" charset="0"/>
              </a:rPr>
              <a:t>Patient Request</a:t>
            </a:r>
            <a:r>
              <a:rPr lang="en-US" sz="2000" dirty="0" smtClean="0">
                <a:latin typeface="Century Gothic" panose="020B0502020202020204" pitchFamily="34" charset="0"/>
              </a:rPr>
              <a:t> to start a PMP patient request.</a:t>
            </a:r>
            <a:endParaRPr lang="en-US" sz="2000" dirty="0" smtClean="0">
              <a:effectLst/>
              <a:latin typeface="Century Gothic" panose="020B0502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6909" y="2890957"/>
            <a:ext cx="10058400" cy="3607031"/>
          </a:xfrm>
          <a:prstGeom prst="rect">
            <a:avLst/>
          </a:prstGeom>
        </p:spPr>
      </p:pic>
    </p:spTree>
    <p:extLst>
      <p:ext uri="{BB962C8B-B14F-4D97-AF65-F5344CB8AC3E}">
        <p14:creationId xmlns:p14="http://schemas.microsoft.com/office/powerpoint/2010/main" xmlns="" val="2064103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917287" y="2251587"/>
            <a:ext cx="4493673" cy="2862322"/>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The National Epidemic</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The United States is in the midst of an epidemic of prescription opioid overdose deaths, which killed more than 63,600 people in 2016 alone. </a:t>
            </a:r>
          </a:p>
        </p:txBody>
      </p:sp>
      <p:sp>
        <p:nvSpPr>
          <p:cNvPr id="2" name="Rectangle 1"/>
          <p:cNvSpPr/>
          <p:nvPr/>
        </p:nvSpPr>
        <p:spPr>
          <a:xfrm>
            <a:off x="83351" y="6448492"/>
            <a:ext cx="12187952" cy="646331"/>
          </a:xfrm>
          <a:prstGeom prst="rect">
            <a:avLst/>
          </a:prstGeom>
        </p:spPr>
        <p:txBody>
          <a:bodyPr wrap="none">
            <a:spAutoFit/>
          </a:bodyPr>
          <a:lstStyle/>
          <a:p>
            <a:pPr>
              <a:lnSpc>
                <a:spcPct val="150000"/>
              </a:lnSpc>
            </a:pPr>
            <a:r>
              <a:rPr lang="en-US" sz="1200" dirty="0" smtClean="0">
                <a:latin typeface="Century Gothic" panose="020B0502020202020204" pitchFamily="34" charset="0"/>
              </a:rPr>
              <a:t>Source: NCHS Data Brief, Number 294, December 2017 			www.cdc.gov/drugoverdose/prescribing/guideline.html		</a:t>
            </a:r>
          </a:p>
          <a:p>
            <a:pPr>
              <a:lnSpc>
                <a:spcPct val="150000"/>
              </a:lnSpc>
            </a:pPr>
            <a:endParaRPr lang="en-US" sz="1200" dirty="0" smtClean="0">
              <a:latin typeface="Century Gothic" panose="020B0502020202020204" pitchFamily="34" charset="0"/>
            </a:endParaRPr>
          </a:p>
        </p:txBody>
      </p:sp>
      <p:pic>
        <p:nvPicPr>
          <p:cNvPr id="3" name="Picture 2"/>
          <p:cNvPicPr>
            <a:picLocks noChangeAspect="1"/>
          </p:cNvPicPr>
          <p:nvPr/>
        </p:nvPicPr>
        <p:blipFill>
          <a:blip r:embed="rId4" cstate="print"/>
          <a:stretch>
            <a:fillRect/>
          </a:stretch>
        </p:blipFill>
        <p:spPr>
          <a:xfrm>
            <a:off x="7399265" y="1802368"/>
            <a:ext cx="2715667" cy="4397256"/>
          </a:xfrm>
          <a:prstGeom prst="rect">
            <a:avLst/>
          </a:prstGeom>
        </p:spPr>
      </p:pic>
    </p:spTree>
    <p:extLst>
      <p:ext uri="{BB962C8B-B14F-4D97-AF65-F5344CB8AC3E}">
        <p14:creationId xmlns:p14="http://schemas.microsoft.com/office/powerpoint/2010/main" xmlns="" val="25304283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How to Request a PMP Patient Report</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236617" y="2148005"/>
            <a:ext cx="5773783" cy="3785652"/>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If you are a delegate, select the correct </a:t>
            </a:r>
            <a:r>
              <a:rPr lang="en-US" sz="2000" i="1" dirty="0" smtClean="0">
                <a:latin typeface="Century Gothic" panose="020B0502020202020204" pitchFamily="34" charset="0"/>
              </a:rPr>
              <a:t>supervisor</a:t>
            </a:r>
            <a:r>
              <a:rPr lang="en-US" sz="2000" dirty="0" smtClean="0">
                <a:latin typeface="Century Gothic" panose="020B0502020202020204" pitchFamily="34" charset="0"/>
              </a:rPr>
              <a:t>.  If you do not select the correct </a:t>
            </a:r>
            <a:r>
              <a:rPr lang="en-US" sz="2000" i="1" dirty="0" smtClean="0">
                <a:latin typeface="Century Gothic" panose="020B0502020202020204" pitchFamily="34" charset="0"/>
              </a:rPr>
              <a:t>supervisor</a:t>
            </a:r>
            <a:r>
              <a:rPr lang="en-US" sz="2000" dirty="0" smtClean="0">
                <a:latin typeface="Century Gothic" panose="020B0502020202020204" pitchFamily="34" charset="0"/>
              </a:rPr>
              <a:t>, that practitioner may appear on an outlier report and their respective licensing board may choose to investigate that practitioner if it is determined that PMP utilization did not meet their board’s requirement.</a:t>
            </a:r>
            <a:endParaRPr lang="en-US" sz="2000" dirty="0" smtClean="0">
              <a:effectLst/>
              <a:latin typeface="Century Gothic" panose="020B0502020202020204" pitchFamily="34" charset="0"/>
            </a:endParaRPr>
          </a:p>
        </p:txBody>
      </p:sp>
      <p:pic>
        <p:nvPicPr>
          <p:cNvPr id="10" name="Picture 9"/>
          <p:cNvPicPr>
            <a:picLocks noChangeAspect="1"/>
          </p:cNvPicPr>
          <p:nvPr/>
        </p:nvPicPr>
        <p:blipFill rotWithShape="1">
          <a:blip r:embed="rId4" cstate="print"/>
          <a:srcRect l="2867" t="53820" r="63581" b="6585"/>
          <a:stretch/>
        </p:blipFill>
        <p:spPr>
          <a:xfrm>
            <a:off x="7289074" y="3257005"/>
            <a:ext cx="3291840" cy="1105989"/>
          </a:xfrm>
          <a:prstGeom prst="rect">
            <a:avLst/>
          </a:prstGeom>
        </p:spPr>
      </p:pic>
    </p:spTree>
    <p:extLst>
      <p:ext uri="{BB962C8B-B14F-4D97-AF65-F5344CB8AC3E}">
        <p14:creationId xmlns:p14="http://schemas.microsoft.com/office/powerpoint/2010/main" xmlns="" val="21414407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How to Request a PMP Patient Report</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070719" y="1759979"/>
            <a:ext cx="5860433" cy="4708981"/>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Enter the patient’s: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First name</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Last name</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Date of birth</a:t>
            </a:r>
          </a:p>
          <a:p>
            <a:pPr marL="342900" indent="-342900">
              <a:lnSpc>
                <a:spcPct val="150000"/>
              </a:lnSpc>
              <a:buFont typeface="Arial" panose="020B0604020202020204" pitchFamily="34" charset="0"/>
              <a:buChar char="•"/>
            </a:pPr>
            <a:endParaRPr lang="en-US" sz="2000" dirty="0">
              <a:latin typeface="Century Gothic" panose="020B0502020202020204" pitchFamily="34" charset="0"/>
            </a:endParaRPr>
          </a:p>
          <a:p>
            <a:pPr>
              <a:lnSpc>
                <a:spcPct val="150000"/>
              </a:lnSpc>
            </a:pPr>
            <a:r>
              <a:rPr lang="en-US" sz="2000" dirty="0">
                <a:latin typeface="Century Gothic" panose="020B0502020202020204" pitchFamily="34" charset="0"/>
              </a:rPr>
              <a:t>Partial spelling is recommended to determine if there are multiple patient profiles that are not linked/consolidated.  If using partial spelling, the first three (3) characters of the first </a:t>
            </a:r>
            <a:r>
              <a:rPr lang="en-US" sz="2000" u="sng" dirty="0">
                <a:latin typeface="Century Gothic" panose="020B0502020202020204" pitchFamily="34" charset="0"/>
              </a:rPr>
              <a:t>and</a:t>
            </a:r>
            <a:r>
              <a:rPr lang="en-US" sz="2000" dirty="0">
                <a:latin typeface="Century Gothic" panose="020B0502020202020204" pitchFamily="34" charset="0"/>
              </a:rPr>
              <a:t> last name are required at a minimum.</a:t>
            </a: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98001" y="1759979"/>
            <a:ext cx="4055799" cy="4889656"/>
          </a:xfrm>
          <a:prstGeom prst="rect">
            <a:avLst/>
          </a:prstGeom>
        </p:spPr>
      </p:pic>
    </p:spTree>
    <p:extLst>
      <p:ext uri="{BB962C8B-B14F-4D97-AF65-F5344CB8AC3E}">
        <p14:creationId xmlns:p14="http://schemas.microsoft.com/office/powerpoint/2010/main" xmlns="" val="947506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How to Request a PMP Patient Report</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51957" y="2056454"/>
            <a:ext cx="4937760" cy="4247317"/>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If multiple states are being requested, you will need to search by a patient’s full first name and full last name.  </a:t>
            </a:r>
          </a:p>
          <a:p>
            <a:pPr>
              <a:lnSpc>
                <a:spcPct val="150000"/>
              </a:lnSpc>
            </a:pPr>
            <a:endParaRPr lang="en-US" sz="2000" dirty="0">
              <a:latin typeface="Century Gothic" panose="020B0502020202020204" pitchFamily="34" charset="0"/>
            </a:endParaRPr>
          </a:p>
          <a:p>
            <a:pPr>
              <a:lnSpc>
                <a:spcPct val="150000"/>
              </a:lnSpc>
            </a:pPr>
            <a:r>
              <a:rPr lang="en-US" sz="2000" dirty="0" smtClean="0">
                <a:latin typeface="Century Gothic" panose="020B0502020202020204" pitchFamily="34" charset="0"/>
              </a:rPr>
              <a:t>Keep in mind any additional profiles that were provided during a partial name search.  You may have to search multiple times if the patient has multiple profiles.</a:t>
            </a:r>
            <a:endParaRPr lang="en-US" sz="2000" dirty="0" smtClean="0">
              <a:effectLst/>
              <a:latin typeface="Century Gothic" panose="020B0502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30539" y="1887366"/>
            <a:ext cx="5954371" cy="4585495"/>
          </a:xfrm>
          <a:prstGeom prst="rect">
            <a:avLst/>
          </a:prstGeom>
        </p:spPr>
      </p:pic>
    </p:spTree>
    <p:extLst>
      <p:ext uri="{BB962C8B-B14F-4D97-AF65-F5344CB8AC3E}">
        <p14:creationId xmlns:p14="http://schemas.microsoft.com/office/powerpoint/2010/main" xmlns="" val="3185460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Rectangle 9"/>
          <p:cNvSpPr/>
          <p:nvPr/>
        </p:nvSpPr>
        <p:spPr>
          <a:xfrm>
            <a:off x="83351" y="6448492"/>
            <a:ext cx="4980851" cy="369332"/>
          </a:xfrm>
          <a:prstGeom prst="rect">
            <a:avLst/>
          </a:prstGeom>
        </p:spPr>
        <p:txBody>
          <a:bodyPr wrap="none">
            <a:spAutoFit/>
          </a:bodyPr>
          <a:lstStyle/>
          <a:p>
            <a:pPr>
              <a:lnSpc>
                <a:spcPct val="150000"/>
              </a:lnSpc>
            </a:pPr>
            <a:r>
              <a:rPr lang="en-US" sz="1200" dirty="0" smtClean="0">
                <a:latin typeface="Century Gothic" panose="020B0502020202020204" pitchFamily="34" charset="0"/>
              </a:rPr>
              <a:t>Source: https://nabp.pharmacy/initiatives/pmp-interconnect/</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xmlns="" val="0"/>
              </a:ext>
            </a:extLst>
          </a:blip>
          <a:srcRect l="1813" t="2535" r="1957" b="2730"/>
          <a:stretch/>
        </p:blipFill>
        <p:spPr>
          <a:xfrm>
            <a:off x="6096000" y="1970147"/>
            <a:ext cx="5716702" cy="4410887"/>
          </a:xfrm>
          <a:prstGeom prst="rect">
            <a:avLst/>
          </a:prstGeom>
        </p:spPr>
      </p:pic>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How to Request a PMP Patient Report</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35567" y="1970147"/>
            <a:ext cx="5860433" cy="418877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The PMP InterConnect (PMPi) facilitates the transfer of PMP data across state lines.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PMPi allows participating states across the United States to be linked, providing a more effective means of combating drug diversion and drug abuse nationwide.</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Currently, 45 states and jurisdictions have agreed to securely share PMP data through PMPi</a:t>
            </a:r>
            <a:r>
              <a:rPr lang="en-US" sz="2000" dirty="0" smtClean="0">
                <a:latin typeface="Century Gothic" panose="020B0502020202020204" pitchFamily="34" charset="0"/>
              </a:rPr>
              <a:t>.</a:t>
            </a:r>
            <a:endParaRPr lang="en-US" sz="2000" dirty="0">
              <a:latin typeface="Century Gothic" panose="020B0502020202020204" pitchFamily="34" charset="0"/>
            </a:endParaRPr>
          </a:p>
        </p:txBody>
      </p:sp>
    </p:spTree>
    <p:extLst>
      <p:ext uri="{BB962C8B-B14F-4D97-AF65-F5344CB8AC3E}">
        <p14:creationId xmlns:p14="http://schemas.microsoft.com/office/powerpoint/2010/main" xmlns="" val="937951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Sample PMP Patient Report</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4" cstate="print"/>
          <a:srcRect b="48222"/>
          <a:stretch/>
        </p:blipFill>
        <p:spPr>
          <a:xfrm>
            <a:off x="2183062" y="1759979"/>
            <a:ext cx="7825876" cy="5010236"/>
          </a:xfrm>
          <a:prstGeom prst="rect">
            <a:avLst/>
          </a:prstGeom>
        </p:spPr>
      </p:pic>
    </p:spTree>
    <p:extLst>
      <p:ext uri="{BB962C8B-B14F-4D97-AF65-F5344CB8AC3E}">
        <p14:creationId xmlns:p14="http://schemas.microsoft.com/office/powerpoint/2010/main" xmlns="" val="679018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Sample PMP Patient Report</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4" cstate="print"/>
          <a:srcRect t="54162"/>
          <a:stretch/>
        </p:blipFill>
        <p:spPr>
          <a:xfrm>
            <a:off x="2183062" y="2151017"/>
            <a:ext cx="7825876" cy="4435396"/>
          </a:xfrm>
          <a:prstGeom prst="rect">
            <a:avLst/>
          </a:prstGeom>
        </p:spPr>
      </p:pic>
    </p:spTree>
    <p:extLst>
      <p:ext uri="{BB962C8B-B14F-4D97-AF65-F5344CB8AC3E}">
        <p14:creationId xmlns:p14="http://schemas.microsoft.com/office/powerpoint/2010/main" xmlns="" val="1190757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Information Gained from PMP Reports</a:t>
            </a: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68956"/>
            <a:ext cx="8268932" cy="37271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Multiple providers and/or pharmacies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Prescriptions obtained from nonlocal providers and/or pharmacies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High doses of opioids </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Opioids in combination with other sedating substances (e.g. benzodiazepines)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Early refill requests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Cash payments when insurance is available</a:t>
            </a:r>
          </a:p>
        </p:txBody>
      </p:sp>
      <p:sp>
        <p:nvSpPr>
          <p:cNvPr id="11"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3613809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5" name="Title 1"/>
          <p:cNvSpPr txBox="1">
            <a:spLocks/>
          </p:cNvSpPr>
          <p:nvPr/>
        </p:nvSpPr>
        <p:spPr>
          <a:xfrm>
            <a:off x="838200" y="1042222"/>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Information Gained from PMP Reports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6" name="Straight Connector 15"/>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7"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Multiple Providers, Nonlocal Providers</a:t>
            </a:r>
            <a:endParaRPr lang="en-US" sz="3600" i="1" dirty="0">
              <a:latin typeface="Century Gothic" panose="020B0502020202020204"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3984" y="2236744"/>
            <a:ext cx="6444031" cy="4602879"/>
          </a:xfrm>
          <a:prstGeom prst="rect">
            <a:avLst/>
          </a:prstGeom>
        </p:spPr>
      </p:pic>
    </p:spTree>
    <p:extLst>
      <p:ext uri="{BB962C8B-B14F-4D97-AF65-F5344CB8AC3E}">
        <p14:creationId xmlns:p14="http://schemas.microsoft.com/office/powerpoint/2010/main" xmlns="" val="3858015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cxnSp>
        <p:nvCxnSpPr>
          <p:cNvPr id="12" name="Straight Connector 11"/>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4" name="Rectangle 13"/>
          <p:cNvSpPr/>
          <p:nvPr/>
        </p:nvSpPr>
        <p:spPr>
          <a:xfrm>
            <a:off x="5111540" y="6448492"/>
            <a:ext cx="2723823" cy="369332"/>
          </a:xfrm>
          <a:prstGeom prst="rect">
            <a:avLst/>
          </a:prstGeom>
        </p:spPr>
        <p:txBody>
          <a:bodyPr wrap="none">
            <a:spAutoFit/>
          </a:bodyPr>
          <a:lstStyle/>
          <a:p>
            <a:pPr>
              <a:lnSpc>
                <a:spcPct val="150000"/>
              </a:lnSpc>
            </a:pPr>
            <a:r>
              <a:rPr lang="en-US" sz="1200" dirty="0" smtClean="0">
                <a:latin typeface="Century Gothic" panose="020B0502020202020204" pitchFamily="34" charset="0"/>
              </a:rPr>
              <a:t>Source: NM Department of Health</a:t>
            </a:r>
          </a:p>
        </p:txBody>
      </p:sp>
      <p:sp>
        <p:nvSpPr>
          <p:cNvPr id="15" name="Title 1"/>
          <p:cNvSpPr txBox="1">
            <a:spLocks/>
          </p:cNvSpPr>
          <p:nvPr/>
        </p:nvSpPr>
        <p:spPr>
          <a:xfrm>
            <a:off x="838200" y="1042222"/>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dirty="0">
                <a:effectLst>
                  <a:outerShdw blurRad="38100" dist="38100" dir="2700000" algn="tl">
                    <a:srgbClr val="000000">
                      <a:alpha val="43137"/>
                    </a:srgbClr>
                  </a:outerShdw>
                </a:effectLst>
                <a:latin typeface="Century Gothic" panose="020B0502020202020204" pitchFamily="34" charset="0"/>
              </a:rPr>
              <a:t>Information Gained from PMP Reports</a:t>
            </a:r>
            <a:endParaRPr lang="en-US" i="1" dirty="0">
              <a:effectLst>
                <a:outerShdw blurRad="38100" dist="38100" dir="2700000" algn="tl">
                  <a:srgbClr val="000000">
                    <a:alpha val="43137"/>
                  </a:srgbClr>
                </a:outerShdw>
              </a:effectLst>
              <a:latin typeface="Century Gothic" panose="020B0502020202020204" pitchFamily="34" charset="0"/>
            </a:endParaRPr>
          </a:p>
        </p:txBody>
      </p:sp>
      <p:sp>
        <p:nvSpPr>
          <p:cNvPr id="16" name="Title 1"/>
          <p:cNvSpPr txBox="1">
            <a:spLocks/>
          </p:cNvSpPr>
          <p:nvPr/>
        </p:nvSpPr>
        <p:spPr>
          <a:xfrm>
            <a:off x="0" y="1676305"/>
            <a:ext cx="121920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Relative Risk of Prescription Opioid Overdose Death by Days of Overlap from Different Prescribers</a:t>
            </a:r>
            <a:endParaRPr lang="en-US" sz="3600" i="1" dirty="0">
              <a:latin typeface="Century Gothic" panose="020B0502020202020204" pitchFamily="34" charset="0"/>
            </a:endParaRPr>
          </a:p>
        </p:txBody>
      </p:sp>
      <p:graphicFrame>
        <p:nvGraphicFramePr>
          <p:cNvPr id="17" name="Content Placeholder 8"/>
          <p:cNvGraphicFramePr>
            <a:graphicFrameLocks noGrp="1"/>
          </p:cNvGraphicFramePr>
          <p:nvPr>
            <p:ph idx="1"/>
            <p:extLst>
              <p:ext uri="{D42A27DB-BD31-4B8C-83A1-F6EECF244321}">
                <p14:modId xmlns:p14="http://schemas.microsoft.com/office/powerpoint/2010/main" xmlns="" val="184763631"/>
              </p:ext>
            </p:extLst>
          </p:nvPr>
        </p:nvGraphicFramePr>
        <p:xfrm>
          <a:off x="5111540" y="2236744"/>
          <a:ext cx="6242260" cy="439641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838200" y="2311292"/>
            <a:ext cx="4148138" cy="4200509"/>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The risk for a patient to die from an opioid overdose </a:t>
            </a:r>
            <a:r>
              <a:rPr lang="en-US" sz="2000" b="1" dirty="0">
                <a:latin typeface="Century Gothic" panose="020B0502020202020204" pitchFamily="34" charset="0"/>
              </a:rPr>
              <a:t>increases </a:t>
            </a:r>
            <a:r>
              <a:rPr lang="en-US" sz="2000" dirty="0">
                <a:latin typeface="Century Gothic" panose="020B0502020202020204" pitchFamily="34" charset="0"/>
              </a:rPr>
              <a:t>when a patient receives prescriptions from </a:t>
            </a:r>
            <a:r>
              <a:rPr lang="en-US" sz="2000" b="1" dirty="0">
                <a:latin typeface="Century Gothic" panose="020B0502020202020204" pitchFamily="34" charset="0"/>
              </a:rPr>
              <a:t>multiple practitioners</a:t>
            </a:r>
            <a:r>
              <a:rPr lang="en-US" sz="2000" dirty="0">
                <a:latin typeface="Century Gothic" panose="020B0502020202020204" pitchFamily="34" charset="0"/>
              </a:rPr>
              <a:t>.  Examples include:</a:t>
            </a:r>
          </a:p>
          <a:p>
            <a:pPr marL="342900" indent="-342900">
              <a:lnSpc>
                <a:spcPct val="150000"/>
              </a:lnSpc>
              <a:buFont typeface="Arial" panose="020B0604020202020204" pitchFamily="34" charset="0"/>
              <a:buChar char="•"/>
            </a:pPr>
            <a:r>
              <a:rPr lang="en-US" sz="1600" dirty="0">
                <a:latin typeface="Century Gothic" panose="020B0502020202020204" pitchFamily="34" charset="0"/>
              </a:rPr>
              <a:t>Multiple opioids are prescribed</a:t>
            </a:r>
          </a:p>
          <a:p>
            <a:pPr marL="342900" indent="-342900">
              <a:lnSpc>
                <a:spcPct val="150000"/>
              </a:lnSpc>
              <a:buFont typeface="Arial" panose="020B0604020202020204" pitchFamily="34" charset="0"/>
              <a:buChar char="•"/>
            </a:pPr>
            <a:r>
              <a:rPr lang="en-US" sz="1600" dirty="0">
                <a:latin typeface="Century Gothic" panose="020B0502020202020204" pitchFamily="34" charset="0"/>
              </a:rPr>
              <a:t>Care is not coordinated or communicated with other providers</a:t>
            </a:r>
          </a:p>
          <a:p>
            <a:pPr marL="342900" indent="-342900">
              <a:lnSpc>
                <a:spcPct val="150000"/>
              </a:lnSpc>
              <a:buFont typeface="Arial" panose="020B0604020202020204" pitchFamily="34" charset="0"/>
              <a:buChar char="•"/>
            </a:pPr>
            <a:r>
              <a:rPr lang="en-US" sz="1600" dirty="0">
                <a:latin typeface="Century Gothic" panose="020B0502020202020204" pitchFamily="34" charset="0"/>
              </a:rPr>
              <a:t>Dangerous combinations of medications are prescribed</a:t>
            </a:r>
          </a:p>
        </p:txBody>
      </p:sp>
    </p:spTree>
    <p:extLst>
      <p:ext uri="{BB962C8B-B14F-4D97-AF65-F5344CB8AC3E}">
        <p14:creationId xmlns:p14="http://schemas.microsoft.com/office/powerpoint/2010/main" xmlns="" val="3056576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4" name="Title 1"/>
          <p:cNvSpPr>
            <a:spLocks noGrp="1"/>
          </p:cNvSpPr>
          <p:nvPr>
            <p:ph type="title"/>
          </p:nvPr>
        </p:nvSpPr>
        <p:spPr>
          <a:xfrm>
            <a:off x="838200" y="1042222"/>
            <a:ext cx="10515600" cy="560439"/>
          </a:xfrm>
          <a:ln>
            <a:noFill/>
          </a:ln>
        </p:spPr>
        <p:txBody>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Information Gained from PMP Reports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5" name="Straight Connector 14"/>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6"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Early Refill Requests</a:t>
            </a:r>
            <a:endParaRPr lang="en-US" sz="3600" i="1" dirty="0">
              <a:latin typeface="Century Gothic" panose="020B050202020202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3984" y="2236744"/>
            <a:ext cx="6444031" cy="4572396"/>
          </a:xfrm>
          <a:prstGeom prst="rect">
            <a:avLst/>
          </a:prstGeom>
        </p:spPr>
      </p:pic>
    </p:spTree>
    <p:extLst>
      <p:ext uri="{BB962C8B-B14F-4D97-AF65-F5344CB8AC3E}">
        <p14:creationId xmlns:p14="http://schemas.microsoft.com/office/powerpoint/2010/main" xmlns="" val="8450186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917287" y="2006490"/>
            <a:ext cx="8520675" cy="424731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The State of New Mexico compared to the United States average </a:t>
            </a:r>
          </a:p>
          <a:p>
            <a:pPr marL="285750" indent="-285750">
              <a:lnSpc>
                <a:spcPct val="150000"/>
              </a:lnSpc>
              <a:buFont typeface="Arial" panose="020B0604020202020204" pitchFamily="34" charset="0"/>
              <a:buChar char="•"/>
            </a:pPr>
            <a:r>
              <a:rPr lang="en-US" sz="2000" dirty="0">
                <a:latin typeface="Century Gothic" panose="020B0502020202020204" pitchFamily="34" charset="0"/>
              </a:rPr>
              <a:t>In 2014, New Mexico had the </a:t>
            </a:r>
            <a:r>
              <a:rPr lang="en-US" sz="2000" b="1" dirty="0">
                <a:latin typeface="Century Gothic" panose="020B0502020202020204" pitchFamily="34" charset="0"/>
              </a:rPr>
              <a:t>second</a:t>
            </a:r>
            <a:r>
              <a:rPr lang="en-US" sz="2000" dirty="0">
                <a:latin typeface="Century Gothic" panose="020B0502020202020204" pitchFamily="34" charset="0"/>
              </a:rPr>
              <a:t> highest drug overdose death rate (27.3 deaths per 100,000 age-adjusted population).</a:t>
            </a:r>
          </a:p>
          <a:p>
            <a:pPr marL="285750" indent="-285750">
              <a:lnSpc>
                <a:spcPct val="150000"/>
              </a:lnSpc>
              <a:buFont typeface="Arial" panose="020B0604020202020204" pitchFamily="34" charset="0"/>
              <a:buChar char="•"/>
            </a:pPr>
            <a:r>
              <a:rPr lang="en-US" sz="2000" dirty="0">
                <a:latin typeface="Century Gothic" panose="020B0502020202020204" pitchFamily="34" charset="0"/>
              </a:rPr>
              <a:t>In 2015, New Mexico had the </a:t>
            </a:r>
            <a:r>
              <a:rPr lang="en-US" sz="2000" b="1" dirty="0">
                <a:latin typeface="Century Gothic" panose="020B0502020202020204" pitchFamily="34" charset="0"/>
              </a:rPr>
              <a:t>eighth </a:t>
            </a:r>
            <a:r>
              <a:rPr lang="en-US" sz="2000" dirty="0">
                <a:latin typeface="Century Gothic" panose="020B0502020202020204" pitchFamily="34" charset="0"/>
              </a:rPr>
              <a:t>highest drug overdose death rate (25.3 deaths per 100,000 age-adjusted population).</a:t>
            </a:r>
          </a:p>
          <a:p>
            <a:pPr marL="285750" indent="-285750">
              <a:lnSpc>
                <a:spcPct val="150000"/>
              </a:lnSpc>
              <a:buFont typeface="Arial" panose="020B0604020202020204" pitchFamily="34" charset="0"/>
              <a:buChar char="•"/>
            </a:pPr>
            <a:r>
              <a:rPr lang="en-US" sz="2000" dirty="0">
                <a:latin typeface="Century Gothic" panose="020B0502020202020204" pitchFamily="34" charset="0"/>
              </a:rPr>
              <a:t>In 2016, New Mexico had the </a:t>
            </a:r>
            <a:r>
              <a:rPr lang="en-US" sz="2000" b="1" dirty="0">
                <a:latin typeface="Century Gothic" panose="020B0502020202020204" pitchFamily="34" charset="0"/>
              </a:rPr>
              <a:t>twelfth</a:t>
            </a:r>
            <a:r>
              <a:rPr lang="en-US" sz="2000" dirty="0">
                <a:latin typeface="Century Gothic" panose="020B0502020202020204" pitchFamily="34" charset="0"/>
              </a:rPr>
              <a:t> highest</a:t>
            </a:r>
            <a:r>
              <a:rPr lang="en-US" sz="2000" b="1" dirty="0">
                <a:latin typeface="Century Gothic" panose="020B0502020202020204" pitchFamily="34" charset="0"/>
              </a:rPr>
              <a:t> </a:t>
            </a:r>
            <a:r>
              <a:rPr lang="en-US" sz="2000" dirty="0">
                <a:latin typeface="Century Gothic" panose="020B0502020202020204" pitchFamily="34" charset="0"/>
              </a:rPr>
              <a:t>drug overdose death rate (25.2 deaths per 100,000 age-adjusted population</a:t>
            </a:r>
            <a:r>
              <a:rPr lang="en-US" sz="2000" dirty="0" smtClean="0">
                <a:latin typeface="Century Gothic" panose="020B0502020202020204" pitchFamily="34" charset="0"/>
              </a:rPr>
              <a:t>).</a:t>
            </a:r>
          </a:p>
          <a:p>
            <a:pPr marL="285750" indent="-285750">
              <a:lnSpc>
                <a:spcPct val="150000"/>
              </a:lnSpc>
              <a:buFont typeface="Arial" panose="020B0604020202020204" pitchFamily="34" charset="0"/>
              <a:buChar char="•"/>
            </a:pPr>
            <a:r>
              <a:rPr lang="en-US" sz="2000" dirty="0" smtClean="0">
                <a:latin typeface="Century Gothic" panose="020B0502020202020204" pitchFamily="34" charset="0"/>
              </a:rPr>
              <a:t>In 2017, New Mexico had the </a:t>
            </a:r>
            <a:r>
              <a:rPr lang="en-US" sz="2000" b="1" dirty="0" smtClean="0">
                <a:latin typeface="Century Gothic" panose="020B0502020202020204" pitchFamily="34" charset="0"/>
              </a:rPr>
              <a:t>seventeenth</a:t>
            </a:r>
            <a:r>
              <a:rPr lang="en-US" sz="2000" dirty="0" smtClean="0">
                <a:latin typeface="Century Gothic" panose="020B0502020202020204" pitchFamily="34" charset="0"/>
              </a:rPr>
              <a:t> highest drug overdose death rate (24.8 deaths per 100,000 age-adjusted population).</a:t>
            </a:r>
            <a:endParaRPr lang="en-US" sz="2000" dirty="0">
              <a:latin typeface="Century Gothic" panose="020B0502020202020204" pitchFamily="34" charset="0"/>
            </a:endParaRPr>
          </a:p>
        </p:txBody>
      </p:sp>
      <p:sp>
        <p:nvSpPr>
          <p:cNvPr id="2" name="Rectangle 1"/>
          <p:cNvSpPr/>
          <p:nvPr/>
        </p:nvSpPr>
        <p:spPr>
          <a:xfrm>
            <a:off x="83351" y="6448492"/>
            <a:ext cx="4974439" cy="369332"/>
          </a:xfrm>
          <a:prstGeom prst="rect">
            <a:avLst/>
          </a:prstGeom>
        </p:spPr>
        <p:txBody>
          <a:bodyPr wrap="none">
            <a:spAutoFit/>
          </a:bodyPr>
          <a:lstStyle/>
          <a:p>
            <a:pPr>
              <a:lnSpc>
                <a:spcPct val="150000"/>
              </a:lnSpc>
            </a:pPr>
            <a:r>
              <a:rPr lang="en-US" sz="1200" dirty="0" smtClean="0">
                <a:latin typeface="Century Gothic" panose="020B0502020202020204" pitchFamily="34" charset="0"/>
              </a:rPr>
              <a:t>Source: www.cdc.gov/drugoverdose/prescribing/guideline.html</a:t>
            </a:r>
          </a:p>
        </p:txBody>
      </p:sp>
    </p:spTree>
    <p:extLst>
      <p:ext uri="{BB962C8B-B14F-4D97-AF65-F5344CB8AC3E}">
        <p14:creationId xmlns:p14="http://schemas.microsoft.com/office/powerpoint/2010/main" xmlns="" val="1752133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6" name="Title 1"/>
          <p:cNvSpPr>
            <a:spLocks noGrp="1"/>
          </p:cNvSpPr>
          <p:nvPr>
            <p:ph type="title"/>
          </p:nvPr>
        </p:nvSpPr>
        <p:spPr>
          <a:xfrm>
            <a:off x="838200" y="1042222"/>
            <a:ext cx="10515600" cy="560439"/>
          </a:xfrm>
          <a:ln>
            <a:noFill/>
          </a:ln>
        </p:spPr>
        <p:txBody>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Information Gained from PMP Reports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7" name="Straight Connector 16"/>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8"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High Dose </a:t>
            </a:r>
            <a:endParaRPr lang="en-US" sz="3600" i="1" dirty="0">
              <a:latin typeface="Century Gothic" panose="020B0502020202020204"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3984" y="2236744"/>
            <a:ext cx="6444031" cy="4572396"/>
          </a:xfrm>
          <a:prstGeom prst="rect">
            <a:avLst/>
          </a:prstGeom>
        </p:spPr>
      </p:pic>
    </p:spTree>
    <p:extLst>
      <p:ext uri="{BB962C8B-B14F-4D97-AF65-F5344CB8AC3E}">
        <p14:creationId xmlns:p14="http://schemas.microsoft.com/office/powerpoint/2010/main" xmlns="" val="3012776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cxnSp>
        <p:nvCxnSpPr>
          <p:cNvPr id="11" name="Straight Connector 10"/>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4" name="Rectangle 13"/>
          <p:cNvSpPr/>
          <p:nvPr/>
        </p:nvSpPr>
        <p:spPr>
          <a:xfrm>
            <a:off x="5821680" y="6488668"/>
            <a:ext cx="2723823" cy="369332"/>
          </a:xfrm>
          <a:prstGeom prst="rect">
            <a:avLst/>
          </a:prstGeom>
        </p:spPr>
        <p:txBody>
          <a:bodyPr wrap="none">
            <a:spAutoFit/>
          </a:bodyPr>
          <a:lstStyle/>
          <a:p>
            <a:pPr>
              <a:lnSpc>
                <a:spcPct val="150000"/>
              </a:lnSpc>
            </a:pPr>
            <a:r>
              <a:rPr lang="en-US" sz="1200" dirty="0" smtClean="0">
                <a:latin typeface="Century Gothic" panose="020B0502020202020204" pitchFamily="34" charset="0"/>
              </a:rPr>
              <a:t>Source: NM Department of Health</a:t>
            </a:r>
          </a:p>
        </p:txBody>
      </p:sp>
      <p:graphicFrame>
        <p:nvGraphicFramePr>
          <p:cNvPr id="15" name="Content Placeholder 6"/>
          <p:cNvGraphicFramePr>
            <a:graphicFrameLocks noGrp="1"/>
          </p:cNvGraphicFramePr>
          <p:nvPr>
            <p:ph idx="1"/>
            <p:extLst>
              <p:ext uri="{D42A27DB-BD31-4B8C-83A1-F6EECF244321}">
                <p14:modId xmlns:p14="http://schemas.microsoft.com/office/powerpoint/2010/main" xmlns="" val="2859085906"/>
              </p:ext>
            </p:extLst>
          </p:nvPr>
        </p:nvGraphicFramePr>
        <p:xfrm>
          <a:off x="5821680" y="2310388"/>
          <a:ext cx="5105400" cy="4383058"/>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 1"/>
          <p:cNvSpPr txBox="1">
            <a:spLocks/>
          </p:cNvSpPr>
          <p:nvPr/>
        </p:nvSpPr>
        <p:spPr>
          <a:xfrm>
            <a:off x="838200" y="1042222"/>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dirty="0">
                <a:effectLst>
                  <a:outerShdw blurRad="38100" dist="38100" dir="2700000" algn="tl">
                    <a:srgbClr val="000000">
                      <a:alpha val="43137"/>
                    </a:srgbClr>
                  </a:outerShdw>
                </a:effectLst>
                <a:latin typeface="Century Gothic" panose="020B0502020202020204" pitchFamily="34" charset="0"/>
              </a:rPr>
              <a:t>Information Gained from PMP Reports</a:t>
            </a:r>
            <a:endParaRPr lang="en-US" i="1" dirty="0">
              <a:effectLst>
                <a:outerShdw blurRad="38100" dist="38100" dir="2700000" algn="tl">
                  <a:srgbClr val="000000">
                    <a:alpha val="43137"/>
                  </a:srgbClr>
                </a:outerShdw>
              </a:effectLst>
              <a:latin typeface="Century Gothic" panose="020B0502020202020204" pitchFamily="34" charset="0"/>
            </a:endParaRPr>
          </a:p>
        </p:txBody>
      </p:sp>
      <p:sp>
        <p:nvSpPr>
          <p:cNvPr id="17"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Relative Risk of Prescription Overdose Death by Opioid Dose Level, 2007-2011</a:t>
            </a:r>
            <a:endParaRPr lang="en-US" sz="3600" i="1" dirty="0">
              <a:latin typeface="Century Gothic" panose="020B0502020202020204" pitchFamily="34" charset="0"/>
            </a:endParaRPr>
          </a:p>
        </p:txBody>
      </p:sp>
      <p:sp>
        <p:nvSpPr>
          <p:cNvPr id="18" name="TextBox 17"/>
          <p:cNvSpPr txBox="1"/>
          <p:nvPr/>
        </p:nvSpPr>
        <p:spPr>
          <a:xfrm>
            <a:off x="1167146" y="2463583"/>
            <a:ext cx="4758166" cy="3577903"/>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The risk for a patient to die from an opioid overdose </a:t>
            </a:r>
            <a:r>
              <a:rPr lang="en-US" sz="2000" b="1" dirty="0">
                <a:latin typeface="Century Gothic" panose="020B0502020202020204" pitchFamily="34" charset="0"/>
              </a:rPr>
              <a:t>increases</a:t>
            </a:r>
            <a:r>
              <a:rPr lang="en-US" sz="2000" dirty="0">
                <a:latin typeface="Century Gothic" panose="020B0502020202020204" pitchFamily="34" charset="0"/>
              </a:rPr>
              <a:t> significantly as their </a:t>
            </a:r>
            <a:r>
              <a:rPr lang="en-US" sz="2000" b="1" dirty="0">
                <a:latin typeface="Century Gothic" panose="020B0502020202020204" pitchFamily="34" charset="0"/>
              </a:rPr>
              <a:t>dose increases</a:t>
            </a:r>
            <a:r>
              <a:rPr lang="en-US" sz="2000" dirty="0">
                <a:latin typeface="Century Gothic" panose="020B0502020202020204" pitchFamily="34" charset="0"/>
              </a:rPr>
              <a:t>.  </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3x greater risk at 80-120 MME/d*</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6x greater risk at 120-200 MME/d*</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17x greater risk at 200+ MME/d* </a:t>
            </a:r>
          </a:p>
          <a:p>
            <a:pPr>
              <a:lnSpc>
                <a:spcPct val="150000"/>
              </a:lnSpc>
            </a:pPr>
            <a:endParaRPr lang="en-US" sz="2000" dirty="0">
              <a:latin typeface="Century Gothic" panose="020B0502020202020204" pitchFamily="34" charset="0"/>
            </a:endParaRPr>
          </a:p>
          <a:p>
            <a:pPr>
              <a:lnSpc>
                <a:spcPct val="150000"/>
              </a:lnSpc>
            </a:pPr>
            <a:r>
              <a:rPr lang="en-US" sz="1100" dirty="0">
                <a:latin typeface="Century Gothic" panose="020B0502020202020204" pitchFamily="34" charset="0"/>
              </a:rPr>
              <a:t>*morphine milligram equivalent per day</a:t>
            </a:r>
            <a:endParaRPr lang="en-US" sz="2000" dirty="0">
              <a:latin typeface="Century Gothic" panose="020B0502020202020204" pitchFamily="34" charset="0"/>
            </a:endParaRPr>
          </a:p>
        </p:txBody>
      </p:sp>
    </p:spTree>
    <p:extLst>
      <p:ext uri="{BB962C8B-B14F-4D97-AF65-F5344CB8AC3E}">
        <p14:creationId xmlns:p14="http://schemas.microsoft.com/office/powerpoint/2010/main" xmlns="" val="864687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3" name="Title 1"/>
          <p:cNvSpPr>
            <a:spLocks noGrp="1"/>
          </p:cNvSpPr>
          <p:nvPr>
            <p:ph type="title"/>
          </p:nvPr>
        </p:nvSpPr>
        <p:spPr>
          <a:xfrm>
            <a:off x="838200" y="1042222"/>
            <a:ext cx="10515600" cy="560439"/>
          </a:xfrm>
          <a:ln>
            <a:noFill/>
          </a:ln>
        </p:spPr>
        <p:txBody>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Information Gained from PMP Reports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4" name="Straight Connector 13"/>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5"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Opioid Combinations with Other Substances</a:t>
            </a:r>
            <a:endParaRPr lang="en-US" sz="3600" i="1" dirty="0">
              <a:latin typeface="Century Gothic" panose="020B050202020202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97142" y="2236744"/>
            <a:ext cx="6437934" cy="4572396"/>
          </a:xfrm>
          <a:prstGeom prst="rect">
            <a:avLst/>
          </a:prstGeom>
        </p:spPr>
      </p:pic>
    </p:spTree>
    <p:extLst>
      <p:ext uri="{BB962C8B-B14F-4D97-AF65-F5344CB8AC3E}">
        <p14:creationId xmlns:p14="http://schemas.microsoft.com/office/powerpoint/2010/main" xmlns="" val="3558358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cxnSp>
        <p:nvCxnSpPr>
          <p:cNvPr id="11" name="Straight Connector 10"/>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Rectangle 11"/>
          <p:cNvSpPr/>
          <p:nvPr/>
        </p:nvSpPr>
        <p:spPr>
          <a:xfrm>
            <a:off x="5806831" y="6488668"/>
            <a:ext cx="2723823" cy="369332"/>
          </a:xfrm>
          <a:prstGeom prst="rect">
            <a:avLst/>
          </a:prstGeom>
        </p:spPr>
        <p:txBody>
          <a:bodyPr wrap="none">
            <a:spAutoFit/>
          </a:bodyPr>
          <a:lstStyle/>
          <a:p>
            <a:pPr>
              <a:lnSpc>
                <a:spcPct val="150000"/>
              </a:lnSpc>
            </a:pPr>
            <a:r>
              <a:rPr lang="en-US" sz="1200" dirty="0" smtClean="0">
                <a:latin typeface="Century Gothic" panose="020B0502020202020204" pitchFamily="34" charset="0"/>
              </a:rPr>
              <a:t>Source: NM Department of Health</a:t>
            </a:r>
          </a:p>
        </p:txBody>
      </p:sp>
      <p:sp>
        <p:nvSpPr>
          <p:cNvPr id="15" name="Title 1"/>
          <p:cNvSpPr txBox="1">
            <a:spLocks/>
          </p:cNvSpPr>
          <p:nvPr/>
        </p:nvSpPr>
        <p:spPr>
          <a:xfrm>
            <a:off x="838200" y="1042222"/>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dirty="0">
                <a:effectLst>
                  <a:outerShdw blurRad="38100" dist="38100" dir="2700000" algn="tl">
                    <a:srgbClr val="000000">
                      <a:alpha val="43137"/>
                    </a:srgbClr>
                  </a:outerShdw>
                </a:effectLst>
                <a:latin typeface="Century Gothic" panose="020B0502020202020204" pitchFamily="34" charset="0"/>
              </a:rPr>
              <a:t>Information Gained from PMP Reports</a:t>
            </a:r>
            <a:endParaRPr lang="en-US" i="1" dirty="0">
              <a:effectLst>
                <a:outerShdw blurRad="38100" dist="38100" dir="2700000" algn="tl">
                  <a:srgbClr val="000000">
                    <a:alpha val="43137"/>
                  </a:srgbClr>
                </a:outerShdw>
              </a:effectLst>
              <a:latin typeface="Century Gothic" panose="020B0502020202020204" pitchFamily="34" charset="0"/>
            </a:endParaRPr>
          </a:p>
        </p:txBody>
      </p:sp>
      <p:sp>
        <p:nvSpPr>
          <p:cNvPr id="16"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Relative Risk of Overdose Death with Opioid/Sedative-Hypnotic Overlap, NM, 2007-2011</a:t>
            </a:r>
            <a:endParaRPr lang="en-US" sz="3600" i="1" dirty="0">
              <a:latin typeface="Century Gothic" panose="020B0502020202020204" pitchFamily="34" charset="0"/>
            </a:endParaRPr>
          </a:p>
        </p:txBody>
      </p:sp>
      <p:graphicFrame>
        <p:nvGraphicFramePr>
          <p:cNvPr id="17" name="Content Placeholder 6"/>
          <p:cNvGraphicFramePr>
            <a:graphicFrameLocks noGrp="1"/>
          </p:cNvGraphicFramePr>
          <p:nvPr>
            <p:ph idx="1"/>
            <p:extLst>
              <p:ext uri="{D42A27DB-BD31-4B8C-83A1-F6EECF244321}">
                <p14:modId xmlns:p14="http://schemas.microsoft.com/office/powerpoint/2010/main" xmlns="" val="2031109664"/>
              </p:ext>
            </p:extLst>
          </p:nvPr>
        </p:nvGraphicFramePr>
        <p:xfrm>
          <a:off x="5806831" y="2236744"/>
          <a:ext cx="6132620" cy="439641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1323900" y="2800176"/>
            <a:ext cx="3997232" cy="240065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The risk for a patient to die from an overdose from an </a:t>
            </a:r>
            <a:r>
              <a:rPr lang="en-US" sz="2000" b="1" dirty="0">
                <a:latin typeface="Century Gothic" panose="020B0502020202020204" pitchFamily="34" charset="0"/>
              </a:rPr>
              <a:t>opioid in combination with a sedative increases</a:t>
            </a:r>
            <a:r>
              <a:rPr lang="en-US" sz="2000" dirty="0">
                <a:latin typeface="Century Gothic" panose="020B0502020202020204" pitchFamily="34" charset="0"/>
              </a:rPr>
              <a:t> significantly with more overlap.  </a:t>
            </a:r>
          </a:p>
        </p:txBody>
      </p:sp>
    </p:spTree>
    <p:extLst>
      <p:ext uri="{BB962C8B-B14F-4D97-AF65-F5344CB8AC3E}">
        <p14:creationId xmlns:p14="http://schemas.microsoft.com/office/powerpoint/2010/main" xmlns="" val="3955042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4" name="Title 1"/>
          <p:cNvSpPr>
            <a:spLocks noGrp="1"/>
          </p:cNvSpPr>
          <p:nvPr>
            <p:ph type="title"/>
          </p:nvPr>
        </p:nvSpPr>
        <p:spPr>
          <a:xfrm>
            <a:off x="838200" y="1042222"/>
            <a:ext cx="10515600" cy="560439"/>
          </a:xfrm>
          <a:ln>
            <a:noFill/>
          </a:ln>
        </p:spPr>
        <p:txBody>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Information Gained from PMP Reports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5" name="Straight Connector 14"/>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6"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a:latin typeface="Century Gothic" panose="020B0502020202020204" pitchFamily="34" charset="0"/>
              </a:rPr>
              <a:t>Cash Payments when Insurance is Available</a:t>
            </a:r>
            <a:endParaRPr lang="en-US" sz="3600" i="1" dirty="0">
              <a:latin typeface="Century Gothic" panose="020B0502020202020204"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77033" y="2236744"/>
            <a:ext cx="6437934" cy="4584589"/>
          </a:xfrm>
          <a:prstGeom prst="rect">
            <a:avLst/>
          </a:prstGeom>
        </p:spPr>
      </p:pic>
    </p:spTree>
    <p:extLst>
      <p:ext uri="{BB962C8B-B14F-4D97-AF65-F5344CB8AC3E}">
        <p14:creationId xmlns:p14="http://schemas.microsoft.com/office/powerpoint/2010/main" xmlns="" val="4227734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75960" y="2598504"/>
            <a:ext cx="5876544" cy="3671084"/>
          </a:xfrm>
          <a:prstGeom prst="rect">
            <a:avLst/>
          </a:prstGeom>
        </p:spPr>
      </p:pic>
      <p:sp>
        <p:nvSpPr>
          <p:cNvPr id="8" name="Title 1"/>
          <p:cNvSpPr>
            <a:spLocks noGrp="1"/>
          </p:cNvSpPr>
          <p:nvPr>
            <p:ph type="title"/>
          </p:nvPr>
        </p:nvSpPr>
        <p:spPr>
          <a:xfrm>
            <a:off x="838200" y="1042222"/>
            <a:ext cx="10515600" cy="560439"/>
          </a:xfrm>
          <a:ln>
            <a:noFill/>
          </a:ln>
        </p:spPr>
        <p:txBody>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Information Gained from PMP Reports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0"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“Suspected Prescriber/Pharmacy Shopper” Alert</a:t>
            </a:r>
            <a:endParaRPr lang="en-US" sz="3600" i="1" dirty="0">
              <a:latin typeface="Century Gothic" panose="020B0502020202020204" pitchFamily="34" charset="0"/>
            </a:endParaRPr>
          </a:p>
        </p:txBody>
      </p:sp>
      <p:sp>
        <p:nvSpPr>
          <p:cNvPr id="11" name="TextBox 10"/>
          <p:cNvSpPr txBox="1"/>
          <p:nvPr/>
        </p:nvSpPr>
        <p:spPr>
          <a:xfrm>
            <a:off x="610668" y="2310388"/>
            <a:ext cx="5165292" cy="4247317"/>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Some patients will have a “Suspected Prescriber/Pharmacy Shopper Alert”</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Do not stop here!</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Continue reading and analyzing the PMP patient report.</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Provide appropriate care (e.g. contact providers and/or dispensing pharmacy, referral to SAMHSA treatment centers, contracts, etc.)</a:t>
            </a:r>
          </a:p>
        </p:txBody>
      </p:sp>
    </p:spTree>
    <p:extLst>
      <p:ext uri="{BB962C8B-B14F-4D97-AF65-F5344CB8AC3E}">
        <p14:creationId xmlns:p14="http://schemas.microsoft.com/office/powerpoint/2010/main" xmlns="" val="503407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pic>
        <p:nvPicPr>
          <p:cNvPr id="2" name="Picture 1"/>
          <p:cNvPicPr>
            <a:picLocks noChangeAspect="1"/>
          </p:cNvPicPr>
          <p:nvPr/>
        </p:nvPicPr>
        <p:blipFill>
          <a:blip r:embed="rId4" cstate="print"/>
          <a:stretch>
            <a:fillRect/>
          </a:stretch>
        </p:blipFill>
        <p:spPr>
          <a:xfrm>
            <a:off x="1209675" y="2526897"/>
            <a:ext cx="9772650" cy="3514725"/>
          </a:xfrm>
          <a:prstGeom prst="rect">
            <a:avLst/>
          </a:prstGeom>
        </p:spPr>
      </p:pic>
      <p:sp>
        <p:nvSpPr>
          <p:cNvPr id="3" name="Rounded Rectangle 2"/>
          <p:cNvSpPr/>
          <p:nvPr/>
        </p:nvSpPr>
        <p:spPr>
          <a:xfrm>
            <a:off x="3246501" y="3518154"/>
            <a:ext cx="1106424" cy="256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9921109" y="2630325"/>
            <a:ext cx="804672" cy="237744"/>
          </a:xfrm>
          <a:prstGeom prst="rect">
            <a:avLst/>
          </a:prstGeom>
          <a:solidFill>
            <a:srgbClr val="4E2F60"/>
          </a:solidFill>
          <a:ln>
            <a:solidFill>
              <a:srgbClr val="4E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09675" y="1886968"/>
            <a:ext cx="10515599" cy="495457"/>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Click </a:t>
            </a:r>
            <a:r>
              <a:rPr lang="en-US" sz="2000" i="1" dirty="0" smtClean="0">
                <a:latin typeface="Century Gothic" panose="020B0502020202020204" pitchFamily="34" charset="0"/>
              </a:rPr>
              <a:t>Menu</a:t>
            </a:r>
            <a:r>
              <a:rPr lang="en-US" sz="2000" dirty="0" smtClean="0">
                <a:latin typeface="Century Gothic" panose="020B0502020202020204" pitchFamily="34" charset="0"/>
              </a:rPr>
              <a:t>, then click </a:t>
            </a:r>
            <a:r>
              <a:rPr lang="en-US" sz="2000" i="1" dirty="0" smtClean="0">
                <a:latin typeface="Century Gothic" panose="020B0502020202020204" pitchFamily="34" charset="0"/>
              </a:rPr>
              <a:t>Rx Management to correct PMP submission data</a:t>
            </a:r>
            <a:r>
              <a:rPr lang="en-US" sz="2000" dirty="0" smtClean="0">
                <a:latin typeface="Century Gothic" panose="020B0502020202020204" pitchFamily="34" charset="0"/>
              </a:rPr>
              <a:t>.</a:t>
            </a:r>
            <a:endParaRPr lang="en-US" sz="2000" dirty="0" smtClean="0">
              <a:effectLst/>
              <a:latin typeface="Century Gothic" panose="020B0502020202020204" pitchFamily="34" charset="0"/>
            </a:endParaRPr>
          </a:p>
        </p:txBody>
      </p:sp>
      <p:sp>
        <p:nvSpPr>
          <p:cNvPr id="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Data Correction</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47310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grpSp>
        <p:nvGrpSpPr>
          <p:cNvPr id="7" name="Group 6"/>
          <p:cNvGrpSpPr/>
          <p:nvPr/>
        </p:nvGrpSpPr>
        <p:grpSpPr>
          <a:xfrm>
            <a:off x="6471095" y="2057400"/>
            <a:ext cx="4695825" cy="4444079"/>
            <a:chOff x="2203992" y="995076"/>
            <a:chExt cx="5962495" cy="5849303"/>
          </a:xfrm>
        </p:grpSpPr>
        <p:pic>
          <p:nvPicPr>
            <p:cNvPr id="2" name="Picture 1"/>
            <p:cNvPicPr>
              <a:picLocks noChangeAspect="1"/>
            </p:cNvPicPr>
            <p:nvPr/>
          </p:nvPicPr>
          <p:blipFill rotWithShape="1">
            <a:blip r:embed="rId4" cstate="print"/>
            <a:srcRect r="23401"/>
            <a:stretch/>
          </p:blipFill>
          <p:spPr>
            <a:xfrm>
              <a:off x="2203992" y="995076"/>
              <a:ext cx="5962495" cy="5849303"/>
            </a:xfrm>
            <a:prstGeom prst="rect">
              <a:avLst/>
            </a:prstGeom>
          </p:spPr>
        </p:pic>
        <p:sp>
          <p:nvSpPr>
            <p:cNvPr id="3" name="Rounded Rectangle 2"/>
            <p:cNvSpPr/>
            <p:nvPr/>
          </p:nvSpPr>
          <p:spPr>
            <a:xfrm>
              <a:off x="6007608" y="3987372"/>
              <a:ext cx="1956816" cy="10692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203992" y="4002024"/>
              <a:ext cx="1791936" cy="6065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p:cNvSpPr/>
          <p:nvPr/>
        </p:nvSpPr>
        <p:spPr>
          <a:xfrm>
            <a:off x="838200" y="2057400"/>
            <a:ext cx="5632895" cy="378565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i="1" dirty="0">
                <a:latin typeface="Century Gothic" panose="020B0502020202020204" pitchFamily="34" charset="0"/>
              </a:rPr>
              <a:t>Rx Maintenance </a:t>
            </a:r>
            <a:r>
              <a:rPr lang="en-US" sz="2000" dirty="0">
                <a:latin typeface="Century Gothic" panose="020B0502020202020204" pitchFamily="34" charset="0"/>
              </a:rPr>
              <a:t>allows the user to correct inaccurate information on a prescription, for example, incorrect patient or prescriber information. </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Recommend finding the prescription by Rx Number, but it is not necessary.  </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The default date range is 1 month, but this can be adjusted.</a:t>
            </a:r>
          </a:p>
        </p:txBody>
      </p:sp>
      <p:sp>
        <p:nvSpPr>
          <p:cNvPr id="10"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Data Correction</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1" name="Straight Connector 10"/>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7085965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9" name="Rectangle 8"/>
          <p:cNvSpPr/>
          <p:nvPr/>
        </p:nvSpPr>
        <p:spPr>
          <a:xfrm>
            <a:off x="1724961" y="1845032"/>
            <a:ext cx="8389971" cy="1477328"/>
          </a:xfrm>
          <a:prstGeom prst="rect">
            <a:avLst/>
          </a:prstGeom>
        </p:spPr>
        <p:txBody>
          <a:bodyPr wrap="square">
            <a:spAutoFit/>
          </a:bodyPr>
          <a:lstStyle/>
          <a:p>
            <a:pPr>
              <a:lnSpc>
                <a:spcPct val="150000"/>
              </a:lnSpc>
            </a:pPr>
            <a:r>
              <a:rPr lang="en-US" sz="2000" dirty="0" smtClean="0">
                <a:latin typeface="Century Gothic" panose="020B0502020202020204" pitchFamily="34" charset="0"/>
              </a:rPr>
              <a:t>Click </a:t>
            </a:r>
            <a:r>
              <a:rPr lang="en-US" sz="2000" i="1" dirty="0">
                <a:latin typeface="Century Gothic" panose="020B0502020202020204" pitchFamily="34" charset="0"/>
              </a:rPr>
              <a:t>S</a:t>
            </a:r>
            <a:r>
              <a:rPr lang="en-US" sz="2000" i="1" dirty="0" smtClean="0">
                <a:latin typeface="Century Gothic" panose="020B0502020202020204" pitchFamily="34" charset="0"/>
              </a:rPr>
              <a:t>earch</a:t>
            </a:r>
            <a:r>
              <a:rPr lang="en-US" sz="2000" dirty="0" smtClean="0">
                <a:latin typeface="Century Gothic" panose="020B0502020202020204" pitchFamily="34" charset="0"/>
              </a:rPr>
              <a:t>, then click the appropriate prescription.  This will allow the pharmacist to make the necessary adjustments or void the prescription.  </a:t>
            </a:r>
            <a:endParaRPr lang="en-US" sz="2000" dirty="0">
              <a:latin typeface="Century Gothic" panose="020B0502020202020204" pitchFamily="34" charset="0"/>
            </a:endParaRPr>
          </a:p>
        </p:txBody>
      </p:sp>
      <p:sp>
        <p:nvSpPr>
          <p:cNvPr id="10"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Data Correction</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1" name="Straight Connector 10"/>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grpSp>
        <p:nvGrpSpPr>
          <p:cNvPr id="14" name="Group 13"/>
          <p:cNvGrpSpPr/>
          <p:nvPr/>
        </p:nvGrpSpPr>
        <p:grpSpPr>
          <a:xfrm>
            <a:off x="1724962" y="3322360"/>
            <a:ext cx="8742076" cy="3393867"/>
            <a:chOff x="1718866" y="1741210"/>
            <a:chExt cx="8742076" cy="3393867"/>
          </a:xfrm>
        </p:grpSpPr>
        <p:pic>
          <p:nvPicPr>
            <p:cNvPr id="15" name="Picture 14"/>
            <p:cNvPicPr>
              <a:picLocks noChangeAspect="1"/>
            </p:cNvPicPr>
            <p:nvPr/>
          </p:nvPicPr>
          <p:blipFill>
            <a:blip r:embed="rId4" cstate="print"/>
            <a:stretch>
              <a:fillRect/>
            </a:stretch>
          </p:blipFill>
          <p:spPr>
            <a:xfrm>
              <a:off x="1718866" y="1741210"/>
              <a:ext cx="8742076" cy="3393867"/>
            </a:xfrm>
            <a:prstGeom prst="rect">
              <a:avLst/>
            </a:prstGeom>
          </p:spPr>
        </p:pic>
        <p:sp>
          <p:nvSpPr>
            <p:cNvPr id="16" name="Rounded Rectangle 15"/>
            <p:cNvSpPr/>
            <p:nvPr/>
          </p:nvSpPr>
          <p:spPr>
            <a:xfrm>
              <a:off x="1792224" y="4754880"/>
              <a:ext cx="8595360" cy="3017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2049082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stretch>
            <a:fillRect/>
          </a:stretch>
        </p:blipFill>
        <p:spPr>
          <a:xfrm>
            <a:off x="3112249" y="4344946"/>
            <a:ext cx="5955301" cy="2316600"/>
          </a:xfrm>
          <a:prstGeom prst="rect">
            <a:avLst/>
          </a:prstGeom>
        </p:spPr>
      </p:pic>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8" name="Rounded Rectangle 7"/>
          <p:cNvSpPr/>
          <p:nvPr/>
        </p:nvSpPr>
        <p:spPr>
          <a:xfrm>
            <a:off x="3557016" y="5276088"/>
            <a:ext cx="3659048" cy="3383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182671" y="1845032"/>
            <a:ext cx="9826657" cy="495457"/>
          </a:xfrm>
          <a:prstGeom prst="rect">
            <a:avLst/>
          </a:prstGeom>
        </p:spPr>
        <p:txBody>
          <a:bodyPr wrap="square">
            <a:spAutoFit/>
          </a:bodyPr>
          <a:lstStyle/>
          <a:p>
            <a:pPr>
              <a:lnSpc>
                <a:spcPct val="150000"/>
              </a:lnSpc>
            </a:pPr>
            <a:r>
              <a:rPr lang="en-US" sz="2000" dirty="0" smtClean="0">
                <a:latin typeface="Century Gothic" panose="020B0502020202020204" pitchFamily="34" charset="0"/>
              </a:rPr>
              <a:t>The pharmacist makes all necessary adjustments, then click </a:t>
            </a:r>
            <a:r>
              <a:rPr lang="en-US" sz="2000" i="1" dirty="0" smtClean="0">
                <a:latin typeface="Century Gothic" panose="020B0502020202020204" pitchFamily="34" charset="0"/>
              </a:rPr>
              <a:t>Submit</a:t>
            </a:r>
            <a:r>
              <a:rPr lang="en-US" sz="2000" dirty="0" smtClean="0">
                <a:latin typeface="Century Gothic" panose="020B0502020202020204" pitchFamily="34" charset="0"/>
              </a:rPr>
              <a:t>.</a:t>
            </a:r>
            <a:endParaRPr lang="en-US" sz="2000" dirty="0">
              <a:latin typeface="Century Gothic" panose="020B0502020202020204" pitchFamily="34" charset="0"/>
            </a:endParaRPr>
          </a:p>
        </p:txBody>
      </p:sp>
      <p:sp>
        <p:nvSpPr>
          <p:cNvPr id="13"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Data Correction</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4" name="Straight Connector 13"/>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pic>
        <p:nvPicPr>
          <p:cNvPr id="15" name="Picture 14"/>
          <p:cNvPicPr>
            <a:picLocks noChangeAspect="1"/>
          </p:cNvPicPr>
          <p:nvPr/>
        </p:nvPicPr>
        <p:blipFill>
          <a:blip r:embed="rId5" cstate="print"/>
          <a:stretch>
            <a:fillRect/>
          </a:stretch>
        </p:blipFill>
        <p:spPr>
          <a:xfrm>
            <a:off x="4889946" y="2570443"/>
            <a:ext cx="2252325" cy="409933"/>
          </a:xfrm>
          <a:prstGeom prst="rect">
            <a:avLst/>
          </a:prstGeom>
        </p:spPr>
      </p:pic>
      <p:sp>
        <p:nvSpPr>
          <p:cNvPr id="16" name="Rectangle 15"/>
          <p:cNvSpPr/>
          <p:nvPr/>
        </p:nvSpPr>
        <p:spPr>
          <a:xfrm>
            <a:off x="1176570" y="3261157"/>
            <a:ext cx="9826657" cy="957121"/>
          </a:xfrm>
          <a:prstGeom prst="rect">
            <a:avLst/>
          </a:prstGeom>
        </p:spPr>
        <p:txBody>
          <a:bodyPr wrap="square">
            <a:spAutoFit/>
          </a:bodyPr>
          <a:lstStyle/>
          <a:p>
            <a:pPr>
              <a:lnSpc>
                <a:spcPct val="150000"/>
              </a:lnSpc>
            </a:pPr>
            <a:r>
              <a:rPr lang="en-US" sz="2000" dirty="0" smtClean="0">
                <a:latin typeface="Century Gothic" panose="020B0502020202020204" pitchFamily="34" charset="0"/>
              </a:rPr>
              <a:t>If a prescription needs to be removed from the PMP, click </a:t>
            </a:r>
            <a:r>
              <a:rPr lang="en-US" sz="2000" i="1" dirty="0" smtClean="0">
                <a:latin typeface="Century Gothic" panose="020B0502020202020204" pitchFamily="34" charset="0"/>
              </a:rPr>
              <a:t>Void</a:t>
            </a:r>
            <a:r>
              <a:rPr lang="en-US" sz="2000" dirty="0" smtClean="0">
                <a:latin typeface="Century Gothic" panose="020B0502020202020204" pitchFamily="34" charset="0"/>
              </a:rPr>
              <a:t>.  Voiding cannot be undone and a reason is required.</a:t>
            </a:r>
            <a:endParaRPr lang="en-US" sz="2000" dirty="0">
              <a:latin typeface="Century Gothic" panose="020B0502020202020204" pitchFamily="34" charset="0"/>
            </a:endParaRPr>
          </a:p>
        </p:txBody>
      </p:sp>
    </p:spTree>
    <p:extLst>
      <p:ext uri="{BB962C8B-B14F-4D97-AF65-F5344CB8AC3E}">
        <p14:creationId xmlns:p14="http://schemas.microsoft.com/office/powerpoint/2010/main" xmlns="" val="3831427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xmlns="" val="3119983653"/>
              </p:ext>
            </p:extLst>
          </p:nvPr>
        </p:nvGraphicFramePr>
        <p:xfrm>
          <a:off x="0" y="1651821"/>
          <a:ext cx="12044363" cy="520617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0" name="Rectangle 9"/>
          <p:cNvSpPr/>
          <p:nvPr/>
        </p:nvSpPr>
        <p:spPr>
          <a:xfrm>
            <a:off x="83351" y="6448492"/>
            <a:ext cx="5264583" cy="461665"/>
          </a:xfrm>
          <a:prstGeom prst="rect">
            <a:avLst/>
          </a:prstGeom>
        </p:spPr>
        <p:txBody>
          <a:bodyPr wrap="none">
            <a:spAutoFit/>
          </a:bodyPr>
          <a:lstStyle/>
          <a:p>
            <a:r>
              <a:rPr lang="en-US" sz="1200" dirty="0">
                <a:latin typeface="Century Gothic" panose="020B0502020202020204" pitchFamily="34" charset="0"/>
              </a:rPr>
              <a:t>Rates are age adjusted to the US 2000 standard population</a:t>
            </a:r>
          </a:p>
          <a:p>
            <a:r>
              <a:rPr lang="en-US" sz="1200" dirty="0">
                <a:latin typeface="Century Gothic" panose="020B0502020202020204" pitchFamily="34" charset="0"/>
              </a:rPr>
              <a:t>Source:  National Center for Health Statistics, CDC via CDC Wonder </a:t>
            </a:r>
          </a:p>
        </p:txBody>
      </p:sp>
      <p:sp>
        <p:nvSpPr>
          <p:cNvPr id="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2" name="Straight Connector 11"/>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4"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Drug Overdose Death Rates for the 17 States with the Highest Rates in 2017, 2010-2017</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32556927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MyRx</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1788672"/>
            <a:ext cx="8560213" cy="47089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MyRx gives users that have a DEA number associated with their account the ability to run a self-report to see what prescriptions have been filled under their prescribing credentials. </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This is a tool for prescribers to help identify potential fraudulent use of their name and DEA number, which could help curb forgeries and diversion.</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If a prescription is listed in error, the prescriber should contact the dispensing pharmacy first to determine if the prescription was processed correctly.  Any confirmed fraudulent activity shall be reported to the NM Board of Pharmacy.</a:t>
            </a:r>
          </a:p>
        </p:txBody>
      </p:sp>
    </p:spTree>
    <p:extLst>
      <p:ext uri="{BB962C8B-B14F-4D97-AF65-F5344CB8AC3E}">
        <p14:creationId xmlns:p14="http://schemas.microsoft.com/office/powerpoint/2010/main" xmlns="" val="3138459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6800" y="2381653"/>
            <a:ext cx="10058400" cy="3607031"/>
          </a:xfrm>
          <a:prstGeom prst="rect">
            <a:avLst/>
          </a:prstGeom>
        </p:spPr>
      </p:pic>
      <p:sp>
        <p:nvSpPr>
          <p:cNvPr id="8" name="TextBox 7"/>
          <p:cNvSpPr txBox="1"/>
          <p:nvPr/>
        </p:nvSpPr>
        <p:spPr>
          <a:xfrm>
            <a:off x="1066800" y="1759979"/>
            <a:ext cx="10515599" cy="495457"/>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Click </a:t>
            </a:r>
            <a:r>
              <a:rPr lang="en-US" sz="2000" i="1" dirty="0" smtClean="0">
                <a:latin typeface="Century Gothic" panose="020B0502020202020204" pitchFamily="34" charset="0"/>
              </a:rPr>
              <a:t>Menu</a:t>
            </a:r>
            <a:r>
              <a:rPr lang="en-US" sz="2000" dirty="0" smtClean="0">
                <a:latin typeface="Century Gothic" panose="020B0502020202020204" pitchFamily="34" charset="0"/>
              </a:rPr>
              <a:t>, then click </a:t>
            </a:r>
            <a:r>
              <a:rPr lang="en-US" sz="2000" i="1" dirty="0" smtClean="0">
                <a:latin typeface="Century Gothic" panose="020B0502020202020204" pitchFamily="34" charset="0"/>
              </a:rPr>
              <a:t>MyRx </a:t>
            </a:r>
            <a:r>
              <a:rPr lang="en-US" sz="2000" dirty="0" smtClean="0">
                <a:latin typeface="Century Gothic" panose="020B0502020202020204" pitchFamily="34" charset="0"/>
              </a:rPr>
              <a:t>to view your dispensing history.</a:t>
            </a:r>
            <a:endParaRPr lang="en-US" sz="2000" dirty="0" smtClean="0">
              <a:effectLst/>
              <a:latin typeface="Century Gothic" panose="020B0502020202020204" pitchFamily="34" charset="0"/>
            </a:endParaRPr>
          </a:p>
        </p:txBody>
      </p:sp>
      <p:sp>
        <p:nvSpPr>
          <p:cNvPr id="9"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MyRx</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0" name="Straight Connector 9"/>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869855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t="723"/>
          <a:stretch/>
        </p:blipFill>
        <p:spPr>
          <a:xfrm>
            <a:off x="5449824" y="2500004"/>
            <a:ext cx="6038506" cy="3420766"/>
          </a:xfrm>
          <a:prstGeom prst="rect">
            <a:avLst/>
          </a:prstGeom>
        </p:spPr>
      </p:pic>
      <p:sp>
        <p:nvSpPr>
          <p:cNvPr id="8" name="TextBox 7"/>
          <p:cNvSpPr txBox="1"/>
          <p:nvPr/>
        </p:nvSpPr>
        <p:spPr>
          <a:xfrm>
            <a:off x="1048513" y="2317561"/>
            <a:ext cx="4026408" cy="3785652"/>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Enter a date range, then click </a:t>
            </a:r>
            <a:r>
              <a:rPr lang="en-US" sz="2000" i="1" dirty="0" smtClean="0">
                <a:latin typeface="Century Gothic" panose="020B0502020202020204" pitchFamily="34" charset="0"/>
              </a:rPr>
              <a:t>Search.</a:t>
            </a:r>
          </a:p>
          <a:p>
            <a:pPr>
              <a:lnSpc>
                <a:spcPct val="150000"/>
              </a:lnSpc>
            </a:pPr>
            <a:endParaRPr lang="en-US" sz="2000" i="1" dirty="0" smtClean="0">
              <a:latin typeface="Century Gothic" panose="020B0502020202020204" pitchFamily="34" charset="0"/>
            </a:endParaRPr>
          </a:p>
          <a:p>
            <a:pPr>
              <a:lnSpc>
                <a:spcPct val="150000"/>
              </a:lnSpc>
            </a:pPr>
            <a:r>
              <a:rPr lang="en-US" sz="2000" dirty="0" smtClean="0">
                <a:effectLst/>
                <a:latin typeface="Century Gothic" panose="020B0502020202020204" pitchFamily="34" charset="0"/>
              </a:rPr>
              <a:t>If you have multiple DEA numbers, these will need to be added to your PMP account.  Otherwise, you will </a:t>
            </a:r>
            <a:r>
              <a:rPr lang="en-US" sz="2000" u="sng" dirty="0" smtClean="0">
                <a:effectLst/>
                <a:latin typeface="Century Gothic" panose="020B0502020202020204" pitchFamily="34" charset="0"/>
              </a:rPr>
              <a:t>not</a:t>
            </a:r>
            <a:r>
              <a:rPr lang="en-US" sz="2000" dirty="0" smtClean="0">
                <a:effectLst/>
                <a:latin typeface="Century Gothic" panose="020B0502020202020204" pitchFamily="34" charset="0"/>
              </a:rPr>
              <a:t> get a full report.</a:t>
            </a:r>
          </a:p>
        </p:txBody>
      </p:sp>
      <p:sp>
        <p:nvSpPr>
          <p:cNvPr id="9"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MyRx</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0" name="Straight Connector 9"/>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192241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Fraudulent Activity</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090597"/>
            <a:ext cx="8560213" cy="3785652"/>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Verify fraudulent activity first.  Examples include:</a:t>
            </a:r>
          </a:p>
          <a:p>
            <a:pPr marL="800100" lvl="1" indent="-342900">
              <a:lnSpc>
                <a:spcPct val="150000"/>
              </a:lnSpc>
              <a:buFont typeface="Arial" panose="020B0604020202020204" pitchFamily="34" charset="0"/>
              <a:buChar char="•"/>
            </a:pPr>
            <a:r>
              <a:rPr lang="en-US" sz="2000" dirty="0" smtClean="0">
                <a:latin typeface="Century Gothic" panose="020B0502020202020204" pitchFamily="34" charset="0"/>
              </a:rPr>
              <a:t>Suspicious activity on PMP needs to be confirmed with the dispensing pharmacy</a:t>
            </a:r>
          </a:p>
          <a:p>
            <a:pPr marL="800100" lvl="1" indent="-342900">
              <a:lnSpc>
                <a:spcPct val="150000"/>
              </a:lnSpc>
              <a:buFont typeface="Arial" panose="020B0604020202020204" pitchFamily="34" charset="0"/>
              <a:buChar char="•"/>
            </a:pPr>
            <a:r>
              <a:rPr lang="en-US" sz="2000" dirty="0" smtClean="0">
                <a:latin typeface="Century Gothic" panose="020B0502020202020204" pitchFamily="34" charset="0"/>
              </a:rPr>
              <a:t>Stolen prescription pads</a:t>
            </a:r>
          </a:p>
          <a:p>
            <a:pPr>
              <a:lnSpc>
                <a:spcPct val="150000"/>
              </a:lnSpc>
            </a:pPr>
            <a:endParaRPr lang="en-US" sz="2000" dirty="0" smtClean="0">
              <a:latin typeface="Century Gothic" panose="020B0502020202020204" pitchFamily="34" charset="0"/>
            </a:endParaRPr>
          </a:p>
          <a:p>
            <a:pPr>
              <a:lnSpc>
                <a:spcPct val="150000"/>
              </a:lnSpc>
            </a:pPr>
            <a:r>
              <a:rPr lang="en-US" sz="2000" dirty="0" smtClean="0">
                <a:latin typeface="Century Gothic" panose="020B0502020202020204" pitchFamily="34" charset="0"/>
              </a:rPr>
              <a:t>If confirmed, contact the NM Board of Pharmacy.</a:t>
            </a:r>
            <a:endParaRPr lang="en-US" sz="2000" dirty="0">
              <a:latin typeface="Century Gothic" panose="020B0502020202020204" pitchFamily="34" charset="0"/>
            </a:endParaRPr>
          </a:p>
          <a:p>
            <a:pPr marL="800100" lvl="1" indent="-342900">
              <a:lnSpc>
                <a:spcPct val="150000"/>
              </a:lnSpc>
              <a:buFont typeface="Arial" panose="020B0604020202020204" pitchFamily="34" charset="0"/>
              <a:buChar char="•"/>
            </a:pPr>
            <a:r>
              <a:rPr lang="en-US" sz="2000" dirty="0" smtClean="0">
                <a:latin typeface="Century Gothic" panose="020B0502020202020204" pitchFamily="34" charset="0"/>
              </a:rPr>
              <a:t>Inspector On Call (Diversion Pager)	505-469-5641</a:t>
            </a:r>
          </a:p>
          <a:p>
            <a:pPr marL="800100" lvl="1" indent="-342900">
              <a:lnSpc>
                <a:spcPct val="150000"/>
              </a:lnSpc>
              <a:buFont typeface="Arial" panose="020B0604020202020204" pitchFamily="34" charset="0"/>
              <a:buChar char="•"/>
            </a:pPr>
            <a:r>
              <a:rPr lang="en-US" sz="2000" dirty="0" smtClean="0">
                <a:latin typeface="Century Gothic" panose="020B0502020202020204" pitchFamily="34" charset="0"/>
              </a:rPr>
              <a:t>Albuquerque Office			505-222-9830</a:t>
            </a:r>
          </a:p>
        </p:txBody>
      </p:sp>
    </p:spTree>
    <p:extLst>
      <p:ext uri="{BB962C8B-B14F-4D97-AF65-F5344CB8AC3E}">
        <p14:creationId xmlns:p14="http://schemas.microsoft.com/office/powerpoint/2010/main" xmlns="" val="109881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Reports Available</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89276"/>
            <a:ext cx="8268932" cy="10156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Quarterly Reports to Licensing Boards</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Prescriber Feedback Report</a:t>
            </a:r>
          </a:p>
        </p:txBody>
      </p:sp>
    </p:spTree>
    <p:extLst>
      <p:ext uri="{BB962C8B-B14F-4D97-AF65-F5344CB8AC3E}">
        <p14:creationId xmlns:p14="http://schemas.microsoft.com/office/powerpoint/2010/main" xmlns="" val="1054720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8" name="Title 1"/>
          <p:cNvSpPr>
            <a:spLocks noGrp="1"/>
          </p:cNvSpPr>
          <p:nvPr>
            <p:ph type="title"/>
          </p:nvPr>
        </p:nvSpPr>
        <p:spPr>
          <a:xfrm>
            <a:off x="838200" y="1042222"/>
            <a:ext cx="10515600" cy="560439"/>
          </a:xfrm>
          <a:ln>
            <a:noFill/>
          </a:ln>
        </p:spPr>
        <p:txBody>
          <a:bodyPr>
            <a:normAutofit/>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Reports Available</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1" name="Straight Connector 10"/>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17288" y="2284350"/>
            <a:ext cx="8033048" cy="3416320"/>
          </a:xfrm>
          <a:prstGeom prst="rect">
            <a:avLst/>
          </a:prstGeom>
        </p:spPr>
        <p:txBody>
          <a:bodyPr wrap="square">
            <a:spAutoFit/>
          </a:bodyPr>
          <a:lstStyle/>
          <a:p>
            <a:pPr>
              <a:lnSpc>
                <a:spcPct val="150000"/>
              </a:lnSpc>
            </a:pPr>
            <a:r>
              <a:rPr lang="en-US" dirty="0" smtClean="0">
                <a:latin typeface="Century Gothic" panose="020B0502020202020204" pitchFamily="34" charset="0"/>
              </a:rPr>
              <a:t>Data elements included on the Quarterly Report</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Total </a:t>
            </a:r>
            <a:r>
              <a:rPr lang="en-US" dirty="0">
                <a:latin typeface="Century Gothic" panose="020B0502020202020204" pitchFamily="34" charset="0"/>
              </a:rPr>
              <a:t>number of patients</a:t>
            </a:r>
          </a:p>
          <a:p>
            <a:pPr marL="342900" indent="-342900">
              <a:lnSpc>
                <a:spcPct val="150000"/>
              </a:lnSpc>
              <a:buFont typeface="Arial" panose="020B0604020202020204" pitchFamily="34" charset="0"/>
              <a:buChar char="•"/>
            </a:pPr>
            <a:r>
              <a:rPr lang="en-US" dirty="0">
                <a:latin typeface="Century Gothic" panose="020B0502020202020204" pitchFamily="34" charset="0"/>
              </a:rPr>
              <a:t>Total number of opioid patients</a:t>
            </a:r>
          </a:p>
          <a:p>
            <a:pPr marL="342900" indent="-342900">
              <a:lnSpc>
                <a:spcPct val="150000"/>
              </a:lnSpc>
              <a:buFont typeface="Arial" panose="020B0604020202020204" pitchFamily="34" charset="0"/>
              <a:buChar char="•"/>
            </a:pPr>
            <a:r>
              <a:rPr lang="en-US" dirty="0">
                <a:latin typeface="Century Gothic" panose="020B0502020202020204" pitchFamily="34" charset="0"/>
              </a:rPr>
              <a:t>Total opioid Morphine Milligram Equivalents (MME) filled</a:t>
            </a:r>
          </a:p>
          <a:p>
            <a:pPr marL="342900" indent="-342900">
              <a:lnSpc>
                <a:spcPct val="150000"/>
              </a:lnSpc>
              <a:buFont typeface="Arial" panose="020B0604020202020204" pitchFamily="34" charset="0"/>
              <a:buChar char="•"/>
            </a:pPr>
            <a:r>
              <a:rPr lang="en-US" dirty="0">
                <a:latin typeface="Century Gothic" panose="020B0502020202020204" pitchFamily="34" charset="0"/>
              </a:rPr>
              <a:t>Total number of benzodiazepine (BZD) patients</a:t>
            </a:r>
          </a:p>
          <a:p>
            <a:pPr marL="342900" indent="-342900">
              <a:lnSpc>
                <a:spcPct val="150000"/>
              </a:lnSpc>
              <a:buFont typeface="Arial" panose="020B0604020202020204" pitchFamily="34" charset="0"/>
              <a:buChar char="•"/>
            </a:pPr>
            <a:r>
              <a:rPr lang="en-US" dirty="0">
                <a:latin typeface="Century Gothic" panose="020B0502020202020204" pitchFamily="34" charset="0"/>
              </a:rPr>
              <a:t>Total BZD Diazepam Milligram Equivalents (DME) filled</a:t>
            </a:r>
          </a:p>
          <a:p>
            <a:pPr marL="342900" indent="-342900">
              <a:lnSpc>
                <a:spcPct val="150000"/>
              </a:lnSpc>
              <a:buFont typeface="Arial" panose="020B0604020202020204" pitchFamily="34" charset="0"/>
              <a:buChar char="•"/>
            </a:pPr>
            <a:r>
              <a:rPr lang="en-US" dirty="0">
                <a:latin typeface="Century Gothic" panose="020B0502020202020204" pitchFamily="34" charset="0"/>
              </a:rPr>
              <a:t>Percent of opioid patients with ≥90 MME/day</a:t>
            </a:r>
          </a:p>
          <a:p>
            <a:pPr marL="342900" indent="-342900">
              <a:lnSpc>
                <a:spcPct val="150000"/>
              </a:lnSpc>
              <a:buFont typeface="Arial" panose="020B0604020202020204" pitchFamily="34" charset="0"/>
              <a:buChar char="•"/>
            </a:pPr>
            <a:r>
              <a:rPr lang="en-US" dirty="0">
                <a:latin typeface="Century Gothic" panose="020B0502020202020204" pitchFamily="34" charset="0"/>
              </a:rPr>
              <a:t>Percent of opioid patients with ≥90 days of opioids in 6 </a:t>
            </a:r>
            <a:r>
              <a:rPr lang="en-US" dirty="0" smtClean="0">
                <a:latin typeface="Century Gothic" panose="020B0502020202020204" pitchFamily="34" charset="0"/>
              </a:rPr>
              <a:t>months</a:t>
            </a:r>
            <a:endParaRPr lang="en-US" dirty="0">
              <a:latin typeface="Century Gothic" panose="020B0502020202020204" pitchFamily="34" charset="0"/>
            </a:endParaRPr>
          </a:p>
        </p:txBody>
      </p:sp>
      <p:sp>
        <p:nvSpPr>
          <p:cNvPr id="13"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Quarterly Reports to Licensing Boards</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3828309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8" name="Title 1"/>
          <p:cNvSpPr>
            <a:spLocks noGrp="1"/>
          </p:cNvSpPr>
          <p:nvPr>
            <p:ph type="title"/>
          </p:nvPr>
        </p:nvSpPr>
        <p:spPr>
          <a:xfrm>
            <a:off x="838200" y="1042222"/>
            <a:ext cx="10515600" cy="560439"/>
          </a:xfrm>
          <a:ln>
            <a:noFill/>
          </a:ln>
        </p:spPr>
        <p:txBody>
          <a:bodyPr>
            <a:normAutofit/>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Reports Available</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1" name="Straight Connector 10"/>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17288" y="2284350"/>
            <a:ext cx="8033048" cy="2585323"/>
          </a:xfrm>
          <a:prstGeom prst="rect">
            <a:avLst/>
          </a:prstGeom>
        </p:spPr>
        <p:txBody>
          <a:bodyPr wrap="square">
            <a:spAutoFit/>
          </a:bodyPr>
          <a:lstStyle/>
          <a:p>
            <a:pPr>
              <a:lnSpc>
                <a:spcPct val="150000"/>
              </a:lnSpc>
            </a:pPr>
            <a:r>
              <a:rPr lang="en-US" dirty="0">
                <a:latin typeface="Century Gothic" panose="020B0502020202020204" pitchFamily="34" charset="0"/>
              </a:rPr>
              <a:t>Data elements included on the Quarterly Report</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Percent of BZD patients with prescriptions ≥30 DME/day</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Percent of BZD patients with ≥90 days of BZDs in 6 months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Percent of opioid patients with concurrent BZDs ≥30 days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Number of “holy trinity” patients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Controlled substance prescriptions per prescribing day, 3 months</a:t>
            </a:r>
            <a:endParaRPr lang="en-US" dirty="0">
              <a:latin typeface="Century Gothic" panose="020B0502020202020204" pitchFamily="34" charset="0"/>
            </a:endParaRPr>
          </a:p>
        </p:txBody>
      </p:sp>
      <p:sp>
        <p:nvSpPr>
          <p:cNvPr id="13"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Quarterly Reports to Licensing Boards</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789608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8" name="Title 1"/>
          <p:cNvSpPr>
            <a:spLocks noGrp="1"/>
          </p:cNvSpPr>
          <p:nvPr>
            <p:ph type="title"/>
          </p:nvPr>
        </p:nvSpPr>
        <p:spPr>
          <a:xfrm>
            <a:off x="838200" y="1042222"/>
            <a:ext cx="10515600" cy="560439"/>
          </a:xfrm>
          <a:ln>
            <a:noFill/>
          </a:ln>
        </p:spPr>
        <p:txBody>
          <a:bodyPr>
            <a:normAutofit/>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Reports Available</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1" name="Straight Connector 10"/>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17288" y="2284350"/>
            <a:ext cx="8033048" cy="3000821"/>
          </a:xfrm>
          <a:prstGeom prst="rect">
            <a:avLst/>
          </a:prstGeom>
        </p:spPr>
        <p:txBody>
          <a:bodyPr wrap="square">
            <a:spAutoFit/>
          </a:bodyPr>
          <a:lstStyle/>
          <a:p>
            <a:pPr>
              <a:lnSpc>
                <a:spcPct val="150000"/>
              </a:lnSpc>
            </a:pPr>
            <a:r>
              <a:rPr lang="en-US" dirty="0">
                <a:latin typeface="Century Gothic" panose="020B0502020202020204" pitchFamily="34" charset="0"/>
              </a:rPr>
              <a:t>Data elements included on the Quarterly Report</a:t>
            </a:r>
          </a:p>
          <a:p>
            <a:pPr marL="342900" indent="-342900">
              <a:lnSpc>
                <a:spcPct val="150000"/>
              </a:lnSpc>
              <a:buFont typeface="Arial" panose="020B0604020202020204" pitchFamily="34" charset="0"/>
              <a:buChar char="•"/>
            </a:pPr>
            <a:r>
              <a:rPr lang="en-US" dirty="0">
                <a:latin typeface="Century Gothic" panose="020B0502020202020204" pitchFamily="34" charset="0"/>
              </a:rPr>
              <a:t>Percent of estimated required reports requested</a:t>
            </a:r>
          </a:p>
          <a:p>
            <a:pPr marL="342900" indent="-342900">
              <a:lnSpc>
                <a:spcPct val="150000"/>
              </a:lnSpc>
              <a:buFont typeface="Arial" panose="020B0604020202020204" pitchFamily="34" charset="0"/>
              <a:buChar char="•"/>
            </a:pPr>
            <a:r>
              <a:rPr lang="en-US" dirty="0">
                <a:latin typeface="Century Gothic" panose="020B0502020202020204" pitchFamily="34" charset="0"/>
              </a:rPr>
              <a:t>PMP reports required under Board rules (estimated)</a:t>
            </a:r>
          </a:p>
          <a:p>
            <a:pPr marL="342900" indent="-342900">
              <a:lnSpc>
                <a:spcPct val="150000"/>
              </a:lnSpc>
              <a:buFont typeface="Arial" panose="020B0604020202020204" pitchFamily="34" charset="0"/>
              <a:buChar char="•"/>
            </a:pPr>
            <a:r>
              <a:rPr lang="en-US" dirty="0">
                <a:latin typeface="Century Gothic" panose="020B0502020202020204" pitchFamily="34" charset="0"/>
              </a:rPr>
              <a:t>PMP reports requested on patients</a:t>
            </a:r>
          </a:p>
          <a:p>
            <a:pPr marL="342900" indent="-342900">
              <a:lnSpc>
                <a:spcPct val="150000"/>
              </a:lnSpc>
              <a:buFont typeface="Arial" panose="020B0604020202020204" pitchFamily="34" charset="0"/>
              <a:buChar char="•"/>
            </a:pPr>
            <a:r>
              <a:rPr lang="en-US" dirty="0">
                <a:latin typeface="Century Gothic" panose="020B0502020202020204" pitchFamily="34" charset="0"/>
              </a:rPr>
              <a:t>Percent of patients with a total of 5 or more practitioners or pharmacies in 6 </a:t>
            </a:r>
            <a:r>
              <a:rPr lang="en-US" dirty="0" smtClean="0">
                <a:latin typeface="Century Gothic" panose="020B0502020202020204" pitchFamily="34" charset="0"/>
              </a:rPr>
              <a:t>months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Does the practitioner have an active PMP account</a:t>
            </a:r>
            <a:r>
              <a:rPr lang="en-US" dirty="0">
                <a:latin typeface="Century Gothic" panose="020B0502020202020204" pitchFamily="34" charset="0"/>
              </a:rPr>
              <a:t>?</a:t>
            </a:r>
            <a:endParaRPr lang="en-US" dirty="0" smtClean="0">
              <a:latin typeface="Century Gothic" panose="020B0502020202020204" pitchFamily="34" charset="0"/>
            </a:endParaRPr>
          </a:p>
        </p:txBody>
      </p:sp>
      <p:sp>
        <p:nvSpPr>
          <p:cNvPr id="13"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Quarterly Reports to Licensing Boards</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3539553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Title 1"/>
          <p:cNvSpPr>
            <a:spLocks noGrp="1"/>
          </p:cNvSpPr>
          <p:nvPr>
            <p:ph type="title"/>
          </p:nvPr>
        </p:nvSpPr>
        <p:spPr>
          <a:xfrm>
            <a:off x="838200" y="1042222"/>
            <a:ext cx="10515600" cy="560439"/>
          </a:xfrm>
          <a:ln>
            <a:noFill/>
          </a:ln>
        </p:spPr>
        <p:txBody>
          <a:bodyPr>
            <a:normAutofit/>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Reports Available</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1" name="Straight Connector 10"/>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17288" y="2284350"/>
            <a:ext cx="9188862"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Century Gothic" panose="020B0502020202020204" pitchFamily="34" charset="0"/>
              </a:rPr>
              <a:t>Reports reflect top 1% of prescribers with 20 or more patients receiving controlled substances within 6 month </a:t>
            </a:r>
            <a:r>
              <a:rPr lang="en-US" dirty="0" smtClean="0">
                <a:latin typeface="Century Gothic" panose="020B0502020202020204" pitchFamily="34" charset="0"/>
              </a:rPr>
              <a:t>period</a:t>
            </a:r>
          </a:p>
          <a:p>
            <a:pPr marL="285750" indent="-285750">
              <a:lnSpc>
                <a:spcPct val="150000"/>
              </a:lnSpc>
              <a:buFont typeface="Arial" panose="020B0604020202020204" pitchFamily="34" charset="0"/>
              <a:buChar char="•"/>
            </a:pPr>
            <a:r>
              <a:rPr lang="en-US" dirty="0" smtClean="0">
                <a:latin typeface="Century Gothic" panose="020B0502020202020204" pitchFamily="34" charset="0"/>
              </a:rPr>
              <a:t>Individual practitioners receive their own PFR</a:t>
            </a:r>
          </a:p>
          <a:p>
            <a:pPr marL="742950" lvl="1" indent="-285750">
              <a:lnSpc>
                <a:spcPct val="150000"/>
              </a:lnSpc>
              <a:buFont typeface="Arial" panose="020B0604020202020204" pitchFamily="34" charset="0"/>
              <a:buChar char="•"/>
            </a:pPr>
            <a:r>
              <a:rPr lang="en-US" dirty="0" smtClean="0">
                <a:latin typeface="Century Gothic" panose="020B0502020202020204" pitchFamily="34" charset="0"/>
              </a:rPr>
              <a:t>MDs (63%)</a:t>
            </a:r>
          </a:p>
          <a:p>
            <a:pPr marL="742950" lvl="1" indent="-285750">
              <a:lnSpc>
                <a:spcPct val="150000"/>
              </a:lnSpc>
              <a:buFont typeface="Arial" panose="020B0604020202020204" pitchFamily="34" charset="0"/>
              <a:buChar char="•"/>
            </a:pPr>
            <a:r>
              <a:rPr lang="en-US" dirty="0">
                <a:latin typeface="Century Gothic" panose="020B0502020202020204" pitchFamily="34" charset="0"/>
              </a:rPr>
              <a:t>N</a:t>
            </a:r>
            <a:r>
              <a:rPr lang="en-US" dirty="0" smtClean="0">
                <a:latin typeface="Century Gothic" panose="020B0502020202020204" pitchFamily="34" charset="0"/>
              </a:rPr>
              <a:t>urse practitioners or other advanced practice nurses (23%)</a:t>
            </a:r>
          </a:p>
          <a:p>
            <a:pPr marL="742950" lvl="1" indent="-285750">
              <a:lnSpc>
                <a:spcPct val="150000"/>
              </a:lnSpc>
              <a:buFont typeface="Arial" panose="020B0604020202020204" pitchFamily="34" charset="0"/>
              <a:buChar char="•"/>
            </a:pPr>
            <a:r>
              <a:rPr lang="en-US" dirty="0" smtClean="0">
                <a:latin typeface="Century Gothic" panose="020B0502020202020204" pitchFamily="34" charset="0"/>
              </a:rPr>
              <a:t>Osteopathic physicians or physician assistants (5%)</a:t>
            </a:r>
          </a:p>
          <a:p>
            <a:pPr marL="742950" lvl="1" indent="-285750">
              <a:lnSpc>
                <a:spcPct val="150000"/>
              </a:lnSpc>
              <a:buFont typeface="Arial" panose="020B0604020202020204" pitchFamily="34" charset="0"/>
              <a:buChar char="•"/>
            </a:pPr>
            <a:r>
              <a:rPr lang="en-US" dirty="0" smtClean="0">
                <a:latin typeface="Century Gothic" panose="020B0502020202020204" pitchFamily="34" charset="0"/>
              </a:rPr>
              <a:t>Dentists (5%)</a:t>
            </a:r>
          </a:p>
          <a:p>
            <a:pPr marL="742950" lvl="1" indent="-285750">
              <a:lnSpc>
                <a:spcPct val="150000"/>
              </a:lnSpc>
              <a:buFont typeface="Arial" panose="020B0604020202020204" pitchFamily="34" charset="0"/>
              <a:buChar char="•"/>
            </a:pPr>
            <a:r>
              <a:rPr lang="en-US" dirty="0" smtClean="0">
                <a:latin typeface="Century Gothic" panose="020B0502020202020204" pitchFamily="34" charset="0"/>
              </a:rPr>
              <a:t>Podiatrists, psychologists, pharmacist clinicians, or nurse midwives (all &lt;2%)</a:t>
            </a:r>
          </a:p>
        </p:txBody>
      </p:sp>
      <p:sp>
        <p:nvSpPr>
          <p:cNvPr id="13"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Prescriber Feedback Report (PFR)</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1572877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Title 1"/>
          <p:cNvSpPr>
            <a:spLocks noGrp="1"/>
          </p:cNvSpPr>
          <p:nvPr>
            <p:ph type="title"/>
          </p:nvPr>
        </p:nvSpPr>
        <p:spPr>
          <a:xfrm>
            <a:off x="838200" y="1042222"/>
            <a:ext cx="10515600" cy="560439"/>
          </a:xfrm>
          <a:ln>
            <a:noFill/>
          </a:ln>
        </p:spPr>
        <p:txBody>
          <a:bodyPr>
            <a:normAutofit/>
          </a:bodyPr>
          <a:lstStyle/>
          <a:p>
            <a:pPr algn="ctr"/>
            <a:r>
              <a:rPr lang="en-US" sz="2400" i="1" dirty="0">
                <a:effectLst>
                  <a:outerShdw blurRad="38100" dist="38100" dir="2700000" algn="tl">
                    <a:srgbClr val="000000">
                      <a:alpha val="43137"/>
                    </a:srgbClr>
                  </a:outerShdw>
                </a:effectLst>
                <a:latin typeface="Century Gothic" panose="020B0502020202020204" pitchFamily="34" charset="0"/>
              </a:rPr>
              <a:t>Reports Available</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1" name="Straight Connector 10"/>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17288" y="2284350"/>
            <a:ext cx="9188862" cy="4662815"/>
          </a:xfrm>
          <a:prstGeom prst="rect">
            <a:avLst/>
          </a:prstGeom>
        </p:spPr>
        <p:txBody>
          <a:bodyPr wrap="square">
            <a:spAutoFit/>
          </a:bodyPr>
          <a:lstStyle/>
          <a:p>
            <a:pPr>
              <a:lnSpc>
                <a:spcPct val="150000"/>
              </a:lnSpc>
            </a:pPr>
            <a:r>
              <a:rPr lang="en-US" dirty="0">
                <a:latin typeface="Century Gothic" panose="020B0502020202020204" pitchFamily="34" charset="0"/>
              </a:rPr>
              <a:t>Data elements included on PFR</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Number of opioid and benzodiazepine (BZD) patients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PMP utilization rates for opioids and BZD</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High opioid doses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Long </a:t>
            </a:r>
            <a:r>
              <a:rPr lang="en-US" dirty="0">
                <a:latin typeface="Century Gothic" panose="020B0502020202020204" pitchFamily="34" charset="0"/>
              </a:rPr>
              <a:t>term opioid patients</a:t>
            </a:r>
          </a:p>
          <a:p>
            <a:pPr marL="342900" indent="-342900">
              <a:lnSpc>
                <a:spcPct val="150000"/>
              </a:lnSpc>
              <a:buFont typeface="Arial" panose="020B0604020202020204" pitchFamily="34" charset="0"/>
              <a:buChar char="•"/>
            </a:pPr>
            <a:r>
              <a:rPr lang="en-US" dirty="0">
                <a:latin typeface="Century Gothic" panose="020B0502020202020204" pitchFamily="34" charset="0"/>
              </a:rPr>
              <a:t>High </a:t>
            </a:r>
            <a:r>
              <a:rPr lang="en-US" dirty="0" smtClean="0">
                <a:latin typeface="Century Gothic" panose="020B0502020202020204" pitchFamily="34" charset="0"/>
              </a:rPr>
              <a:t>BZD </a:t>
            </a:r>
            <a:r>
              <a:rPr lang="en-US" dirty="0">
                <a:latin typeface="Century Gothic" panose="020B0502020202020204" pitchFamily="34" charset="0"/>
              </a:rPr>
              <a:t>doses</a:t>
            </a:r>
          </a:p>
          <a:p>
            <a:pPr marL="342900" indent="-342900">
              <a:lnSpc>
                <a:spcPct val="150000"/>
              </a:lnSpc>
              <a:buFont typeface="Arial" panose="020B0604020202020204" pitchFamily="34" charset="0"/>
              <a:buChar char="•"/>
            </a:pPr>
            <a:r>
              <a:rPr lang="en-US" dirty="0">
                <a:latin typeface="Century Gothic" panose="020B0502020202020204" pitchFamily="34" charset="0"/>
              </a:rPr>
              <a:t>Long term BZD patients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Number of prescriptions dispensed for opioids </a:t>
            </a:r>
            <a:r>
              <a:rPr lang="en-US" dirty="0">
                <a:latin typeface="Century Gothic" panose="020B0502020202020204" pitchFamily="34" charset="0"/>
              </a:rPr>
              <a:t>and BZDs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Concurrent opioid and BZD treated patients</a:t>
            </a:r>
            <a:endParaRPr lang="en-US" dirty="0">
              <a:latin typeface="Century Gothic" panose="020B0502020202020204" pitchFamily="34" charset="0"/>
            </a:endParaRPr>
          </a:p>
          <a:p>
            <a:pPr marL="342900" indent="-342900">
              <a:lnSpc>
                <a:spcPct val="150000"/>
              </a:lnSpc>
              <a:buFont typeface="Arial" panose="020B0604020202020204" pitchFamily="34" charset="0"/>
              <a:buChar char="•"/>
            </a:pPr>
            <a:r>
              <a:rPr lang="en-US" dirty="0">
                <a:latin typeface="Century Gothic" panose="020B0502020202020204" pitchFamily="34" charset="0"/>
              </a:rPr>
              <a:t>Multiple provider </a:t>
            </a:r>
            <a:r>
              <a:rPr lang="en-US" dirty="0" smtClean="0">
                <a:latin typeface="Century Gothic" panose="020B0502020202020204" pitchFamily="34" charset="0"/>
              </a:rPr>
              <a:t>episodes</a:t>
            </a:r>
          </a:p>
          <a:p>
            <a:pPr marL="342900" indent="-342900">
              <a:lnSpc>
                <a:spcPct val="150000"/>
              </a:lnSpc>
              <a:buFont typeface="Arial" panose="020B0604020202020204" pitchFamily="34" charset="0"/>
              <a:buChar char="•"/>
            </a:pPr>
            <a:r>
              <a:rPr lang="en-US" dirty="0" smtClean="0">
                <a:latin typeface="Century Gothic" panose="020B0502020202020204" pitchFamily="34" charset="0"/>
              </a:rPr>
              <a:t>Reference to like practitioners in New Mexico</a:t>
            </a:r>
            <a:endParaRPr lang="en-US" dirty="0">
              <a:latin typeface="Century Gothic" panose="020B0502020202020204" pitchFamily="34" charset="0"/>
            </a:endParaRPr>
          </a:p>
        </p:txBody>
      </p:sp>
      <p:sp>
        <p:nvSpPr>
          <p:cNvPr id="13"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Prescriber Feedback Report (PFR)</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2745334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047404" y="2500148"/>
            <a:ext cx="4048299" cy="2862322"/>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Although New Mexico has been progressing, NM is still statistically higher compared to the United States drug overdose death rate average </a:t>
            </a:r>
          </a:p>
          <a:p>
            <a:pPr>
              <a:lnSpc>
                <a:spcPct val="150000"/>
              </a:lnSpc>
            </a:pPr>
            <a:r>
              <a:rPr lang="en-US" sz="2000" dirty="0" smtClean="0">
                <a:latin typeface="Century Gothic" panose="020B0502020202020204" pitchFamily="34" charset="0"/>
              </a:rPr>
              <a:t>(21.7 </a:t>
            </a:r>
            <a:r>
              <a:rPr lang="en-US" sz="2000" dirty="0">
                <a:latin typeface="Century Gothic" panose="020B0502020202020204" pitchFamily="34" charset="0"/>
              </a:rPr>
              <a:t>deaths per 100,000).</a:t>
            </a:r>
          </a:p>
        </p:txBody>
      </p:sp>
      <p:sp>
        <p:nvSpPr>
          <p:cNvPr id="13" name="Rectangle 12"/>
          <p:cNvSpPr/>
          <p:nvPr/>
        </p:nvSpPr>
        <p:spPr>
          <a:xfrm>
            <a:off x="5095703" y="6092826"/>
            <a:ext cx="4709944" cy="334259"/>
          </a:xfrm>
          <a:prstGeom prst="rect">
            <a:avLst/>
          </a:prstGeom>
        </p:spPr>
        <p:txBody>
          <a:bodyPr wrap="none">
            <a:spAutoFit/>
          </a:bodyPr>
          <a:lstStyle/>
          <a:p>
            <a:pPr lvl="1">
              <a:lnSpc>
                <a:spcPct val="150000"/>
              </a:lnSpc>
            </a:pPr>
            <a:r>
              <a:rPr lang="en-US" sz="1200" dirty="0" smtClean="0">
                <a:latin typeface="Century Gothic" panose="020B0502020202020204" pitchFamily="34" charset="0"/>
              </a:rPr>
              <a:t>Source: NCHS Data Brief, Number 294, December 2017</a:t>
            </a:r>
          </a:p>
        </p:txBody>
      </p:sp>
      <p:pic>
        <p:nvPicPr>
          <p:cNvPr id="14" name="Picture 13"/>
          <p:cNvPicPr>
            <a:picLocks noChangeAspect="1"/>
          </p:cNvPicPr>
          <p:nvPr/>
        </p:nvPicPr>
        <p:blipFill rotWithShape="1">
          <a:blip r:embed="rId4" cstate="print"/>
          <a:srcRect l="7429" t="6157" r="3890" b="11609"/>
          <a:stretch/>
        </p:blipFill>
        <p:spPr>
          <a:xfrm>
            <a:off x="5144679" y="1856578"/>
            <a:ext cx="6209121" cy="4149461"/>
          </a:xfrm>
          <a:prstGeom prst="rect">
            <a:avLst/>
          </a:prstGeom>
        </p:spPr>
      </p:pic>
    </p:spTree>
    <p:extLst>
      <p:ext uri="{BB962C8B-B14F-4D97-AF65-F5344CB8AC3E}">
        <p14:creationId xmlns:p14="http://schemas.microsoft.com/office/powerpoint/2010/main" xmlns="" val="1455777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pic>
        <p:nvPicPr>
          <p:cNvPr id="2" name="Picture 1"/>
          <p:cNvPicPr>
            <a:picLocks noChangeAspect="1"/>
          </p:cNvPicPr>
          <p:nvPr/>
        </p:nvPicPr>
        <p:blipFill rotWithShape="1">
          <a:blip r:embed="rId4" cstate="print"/>
          <a:srcRect r="1608" b="1420"/>
          <a:stretch/>
        </p:blipFill>
        <p:spPr>
          <a:xfrm>
            <a:off x="1403237" y="993808"/>
            <a:ext cx="4193230" cy="5862148"/>
          </a:xfrm>
          <a:prstGeom prst="rect">
            <a:avLst/>
          </a:prstGeom>
        </p:spPr>
      </p:pic>
      <p:pic>
        <p:nvPicPr>
          <p:cNvPr id="4" name="Picture 3"/>
          <p:cNvPicPr>
            <a:picLocks noChangeAspect="1"/>
          </p:cNvPicPr>
          <p:nvPr/>
        </p:nvPicPr>
        <p:blipFill rotWithShape="1">
          <a:blip r:embed="rId5" cstate="print"/>
          <a:srcRect r="1481"/>
          <a:stretch/>
        </p:blipFill>
        <p:spPr>
          <a:xfrm>
            <a:off x="5929476" y="993808"/>
            <a:ext cx="5068724" cy="5864192"/>
          </a:xfrm>
          <a:prstGeom prst="rect">
            <a:avLst/>
          </a:prstGeom>
        </p:spPr>
      </p:pic>
      <p:sp>
        <p:nvSpPr>
          <p:cNvPr id="7" name="Rectangle 6"/>
          <p:cNvSpPr/>
          <p:nvPr/>
        </p:nvSpPr>
        <p:spPr>
          <a:xfrm rot="16200000">
            <a:off x="-198388" y="3740215"/>
            <a:ext cx="2167901" cy="369332"/>
          </a:xfrm>
          <a:prstGeom prst="rect">
            <a:avLst/>
          </a:prstGeom>
        </p:spPr>
        <p:txBody>
          <a:bodyPr wrap="none">
            <a:spAutoFit/>
          </a:bodyPr>
          <a:lstStyle/>
          <a:p>
            <a:pPr algn="ctr"/>
            <a:r>
              <a:rPr lang="en-US" cap="small" spc="130" dirty="0" smtClean="0">
                <a:latin typeface="Century Gothic" panose="020B0502020202020204" pitchFamily="34" charset="0"/>
              </a:rPr>
              <a:t>SAMPLE REPORT</a:t>
            </a:r>
            <a:endParaRPr lang="en-US" cap="small" spc="130" dirty="0">
              <a:latin typeface="Century Gothic" panose="020B0502020202020204" pitchFamily="34" charset="0"/>
            </a:endParaRPr>
          </a:p>
        </p:txBody>
      </p:sp>
      <p:sp>
        <p:nvSpPr>
          <p:cNvPr id="8" name="Rectangle 7"/>
          <p:cNvSpPr/>
          <p:nvPr/>
        </p:nvSpPr>
        <p:spPr>
          <a:xfrm rot="16200000">
            <a:off x="10431925" y="3740215"/>
            <a:ext cx="2167901" cy="369332"/>
          </a:xfrm>
          <a:prstGeom prst="rect">
            <a:avLst/>
          </a:prstGeom>
        </p:spPr>
        <p:txBody>
          <a:bodyPr wrap="none">
            <a:spAutoFit/>
          </a:bodyPr>
          <a:lstStyle/>
          <a:p>
            <a:pPr algn="ctr"/>
            <a:r>
              <a:rPr lang="en-US" cap="small" spc="130" dirty="0" smtClean="0">
                <a:latin typeface="Century Gothic" panose="020B0502020202020204" pitchFamily="34" charset="0"/>
              </a:rPr>
              <a:t>SAMPLE REPORT</a:t>
            </a:r>
            <a:endParaRPr lang="en-US" cap="small" spc="130" dirty="0">
              <a:latin typeface="Century Gothic" panose="020B0502020202020204" pitchFamily="34" charset="0"/>
            </a:endParaRPr>
          </a:p>
        </p:txBody>
      </p:sp>
    </p:spTree>
    <p:extLst>
      <p:ext uri="{BB962C8B-B14F-4D97-AF65-F5344CB8AC3E}">
        <p14:creationId xmlns:p14="http://schemas.microsoft.com/office/powerpoint/2010/main" xmlns="" val="1716816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PMP Measures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19" name="Straight Connector 1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2387549" y="2077724"/>
            <a:ext cx="8445913" cy="4247317"/>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18% </a:t>
            </a:r>
            <a:r>
              <a:rPr lang="en-US" sz="2000" dirty="0">
                <a:latin typeface="Century Gothic" panose="020B0502020202020204" pitchFamily="34" charset="0"/>
              </a:rPr>
              <a:t>decrease in patients receiving dangerous combinations of </a:t>
            </a:r>
          </a:p>
          <a:p>
            <a:pPr>
              <a:lnSpc>
                <a:spcPct val="150000"/>
              </a:lnSpc>
            </a:pPr>
            <a:r>
              <a:rPr lang="en-US" sz="2000" dirty="0">
                <a:latin typeface="Century Gothic" panose="020B0502020202020204" pitchFamily="34" charset="0"/>
              </a:rPr>
              <a:t>        opioids and benzodiazepine together</a:t>
            </a:r>
          </a:p>
          <a:p>
            <a:pPr>
              <a:lnSpc>
                <a:spcPct val="150000"/>
              </a:lnSpc>
            </a:pPr>
            <a:r>
              <a:rPr lang="en-US" sz="2000" dirty="0" smtClean="0">
                <a:latin typeface="Century Gothic" panose="020B0502020202020204" pitchFamily="34" charset="0"/>
              </a:rPr>
              <a:t>20% </a:t>
            </a:r>
            <a:r>
              <a:rPr lang="en-US" sz="2000" dirty="0">
                <a:latin typeface="Century Gothic" panose="020B0502020202020204" pitchFamily="34" charset="0"/>
              </a:rPr>
              <a:t>decrease in patients receiving controlled substances from </a:t>
            </a:r>
          </a:p>
          <a:p>
            <a:pPr>
              <a:lnSpc>
                <a:spcPct val="150000"/>
              </a:lnSpc>
            </a:pPr>
            <a:r>
              <a:rPr lang="en-US" sz="2000" dirty="0">
                <a:latin typeface="Century Gothic" panose="020B0502020202020204" pitchFamily="34" charset="0"/>
              </a:rPr>
              <a:t>        multiple providers</a:t>
            </a:r>
          </a:p>
          <a:p>
            <a:pPr>
              <a:lnSpc>
                <a:spcPct val="150000"/>
              </a:lnSpc>
            </a:pPr>
            <a:r>
              <a:rPr lang="en-US" sz="2000" dirty="0" smtClean="0">
                <a:latin typeface="Century Gothic" panose="020B0502020202020204" pitchFamily="34" charset="0"/>
              </a:rPr>
              <a:t>66.1% of chronic opioid users with a PMP query </a:t>
            </a:r>
          </a:p>
          <a:p>
            <a:pPr>
              <a:lnSpc>
                <a:spcPct val="150000"/>
              </a:lnSpc>
            </a:pPr>
            <a:r>
              <a:rPr lang="en-US" sz="2000" dirty="0" smtClean="0">
                <a:latin typeface="Century Gothic" panose="020B0502020202020204" pitchFamily="34" charset="0"/>
              </a:rPr>
              <a:t>42.1% of chronic benzodiazepine users with a PMP query</a:t>
            </a:r>
          </a:p>
          <a:p>
            <a:pPr>
              <a:lnSpc>
                <a:spcPct val="150000"/>
              </a:lnSpc>
            </a:pPr>
            <a:r>
              <a:rPr lang="en-US" sz="2000" dirty="0" smtClean="0">
                <a:latin typeface="Century Gothic" panose="020B0502020202020204" pitchFamily="34" charset="0"/>
              </a:rPr>
              <a:t>20.5% of new opioid patients with a PMP query</a:t>
            </a:r>
          </a:p>
          <a:p>
            <a:pPr>
              <a:lnSpc>
                <a:spcPct val="150000"/>
              </a:lnSpc>
            </a:pPr>
            <a:r>
              <a:rPr lang="en-US" sz="2000" dirty="0" smtClean="0">
                <a:latin typeface="Century Gothic" panose="020B0502020202020204" pitchFamily="34" charset="0"/>
              </a:rPr>
              <a:t>22.8% of new benzodiazepine patients with a PMP query</a:t>
            </a:r>
            <a:endParaRPr lang="en-US" sz="2000" dirty="0">
              <a:latin typeface="Century Gothic" panose="020B0502020202020204" pitchFamily="34" charset="0"/>
            </a:endParaRPr>
          </a:p>
          <a:p>
            <a:pPr>
              <a:lnSpc>
                <a:spcPct val="150000"/>
              </a:lnSpc>
            </a:pPr>
            <a:endParaRPr lang="en-US" sz="2000" dirty="0">
              <a:latin typeface="Century Gothic" panose="020B0502020202020204" pitchFamily="34" charset="0"/>
            </a:endParaRPr>
          </a:p>
        </p:txBody>
      </p:sp>
      <p:sp>
        <p:nvSpPr>
          <p:cNvPr id="25" name="Rectangle 24"/>
          <p:cNvSpPr/>
          <p:nvPr/>
        </p:nvSpPr>
        <p:spPr>
          <a:xfrm>
            <a:off x="284521" y="6275880"/>
            <a:ext cx="6325985" cy="276999"/>
          </a:xfrm>
          <a:prstGeom prst="rect">
            <a:avLst/>
          </a:prstGeom>
        </p:spPr>
        <p:txBody>
          <a:bodyPr wrap="square">
            <a:spAutoFit/>
          </a:bodyPr>
          <a:lstStyle/>
          <a:p>
            <a:r>
              <a:rPr lang="en-US" sz="1200" dirty="0">
                <a:latin typeface="Century Gothic" panose="020B0502020202020204" pitchFamily="34" charset="0"/>
              </a:rPr>
              <a:t>Source:  New Mexico Board of Pharmacy Prescription Monitoring Program Data</a:t>
            </a:r>
          </a:p>
        </p:txBody>
      </p:sp>
    </p:spTree>
    <p:extLst>
      <p:ext uri="{BB962C8B-B14F-4D97-AF65-F5344CB8AC3E}">
        <p14:creationId xmlns:p14="http://schemas.microsoft.com/office/powerpoint/2010/main" xmlns="" val="948687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Current Projects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917287" y="2251587"/>
            <a:ext cx="8197645" cy="4247317"/>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PMP Integration within Workflow</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EDIE</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Electronic Health Records</a:t>
            </a:r>
          </a:p>
          <a:p>
            <a:pPr marL="342900" indent="-342900">
              <a:lnSpc>
                <a:spcPct val="150000"/>
              </a:lnSpc>
              <a:buFont typeface="Arial" panose="020B0604020202020204" pitchFamily="34" charset="0"/>
              <a:buChar char="•"/>
            </a:pPr>
            <a:endParaRPr lang="en-US" sz="2000" dirty="0">
              <a:latin typeface="Century Gothic" panose="020B0502020202020204" pitchFamily="34" charset="0"/>
            </a:endParaRPr>
          </a:p>
          <a:p>
            <a:pPr>
              <a:lnSpc>
                <a:spcPct val="150000"/>
              </a:lnSpc>
            </a:pPr>
            <a:r>
              <a:rPr lang="en-US" sz="2000" dirty="0" smtClean="0">
                <a:latin typeface="Century Gothic" panose="020B0502020202020204" pitchFamily="34" charset="0"/>
              </a:rPr>
              <a:t>NarxCare </a:t>
            </a:r>
          </a:p>
          <a:p>
            <a:pPr marL="342900" indent="-342900">
              <a:lnSpc>
                <a:spcPct val="150000"/>
              </a:lnSpc>
              <a:buFont typeface="Arial" panose="020B0604020202020204" pitchFamily="34" charset="0"/>
              <a:buChar char="•"/>
            </a:pPr>
            <a:r>
              <a:rPr lang="en-US" sz="2000" dirty="0" smtClean="0">
                <a:latin typeface="Century Gothic" panose="020B0502020202020204" pitchFamily="34" charset="0"/>
              </a:rPr>
              <a:t>The </a:t>
            </a:r>
            <a:r>
              <a:rPr lang="en-US" sz="2000" dirty="0">
                <a:latin typeface="Century Gothic" panose="020B0502020202020204" pitchFamily="34" charset="0"/>
              </a:rPr>
              <a:t>Narx Report includes a patient’s NarxScores, Predictive Risk Scores, Red Flags, Rx Graph and PDMP Data, as well as access to Resources and Care Team Communications all in a single, easy-to-use interface. </a:t>
            </a:r>
            <a:endParaRPr lang="en-US" sz="2000" dirty="0" smtClean="0">
              <a:latin typeface="Century Gothic" panose="020B0502020202020204" pitchFamily="34" charset="0"/>
            </a:endParaRPr>
          </a:p>
        </p:txBody>
      </p:sp>
    </p:spTree>
    <p:extLst>
      <p:ext uri="{BB962C8B-B14F-4D97-AF65-F5344CB8AC3E}">
        <p14:creationId xmlns:p14="http://schemas.microsoft.com/office/powerpoint/2010/main" xmlns="" val="2244827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pic>
        <p:nvPicPr>
          <p:cNvPr id="7" name="Picture 6"/>
          <p:cNvPicPr>
            <a:picLocks noChangeAspect="1"/>
          </p:cNvPicPr>
          <p:nvPr/>
        </p:nvPicPr>
        <p:blipFill>
          <a:blip r:embed="rId4" cstate="print"/>
          <a:stretch>
            <a:fillRect/>
          </a:stretch>
        </p:blipFill>
        <p:spPr>
          <a:xfrm>
            <a:off x="3784028" y="951023"/>
            <a:ext cx="4623944" cy="5849827"/>
          </a:xfrm>
          <a:prstGeom prst="rect">
            <a:avLst/>
          </a:prstGeom>
        </p:spPr>
      </p:pic>
      <p:sp>
        <p:nvSpPr>
          <p:cNvPr id="8" name="Rectangle 7"/>
          <p:cNvSpPr/>
          <p:nvPr/>
        </p:nvSpPr>
        <p:spPr>
          <a:xfrm rot="16200000">
            <a:off x="2194209" y="3691270"/>
            <a:ext cx="2167901" cy="369332"/>
          </a:xfrm>
          <a:prstGeom prst="rect">
            <a:avLst/>
          </a:prstGeom>
        </p:spPr>
        <p:txBody>
          <a:bodyPr wrap="none">
            <a:spAutoFit/>
          </a:bodyPr>
          <a:lstStyle/>
          <a:p>
            <a:pPr algn="ctr"/>
            <a:r>
              <a:rPr lang="en-US" cap="small" spc="130" dirty="0" smtClean="0">
                <a:latin typeface="Century Gothic" panose="020B0502020202020204" pitchFamily="34" charset="0"/>
              </a:rPr>
              <a:t>SAMPLE REPORT</a:t>
            </a:r>
            <a:endParaRPr lang="en-US" cap="small" spc="130" dirty="0">
              <a:latin typeface="Century Gothic" panose="020B0502020202020204" pitchFamily="34" charset="0"/>
            </a:endParaRPr>
          </a:p>
        </p:txBody>
      </p:sp>
      <p:sp>
        <p:nvSpPr>
          <p:cNvPr id="9" name="Rectangle 8"/>
          <p:cNvSpPr/>
          <p:nvPr/>
        </p:nvSpPr>
        <p:spPr>
          <a:xfrm rot="16200000">
            <a:off x="7829890" y="3691271"/>
            <a:ext cx="2167901" cy="369332"/>
          </a:xfrm>
          <a:prstGeom prst="rect">
            <a:avLst/>
          </a:prstGeom>
        </p:spPr>
        <p:txBody>
          <a:bodyPr wrap="none">
            <a:spAutoFit/>
          </a:bodyPr>
          <a:lstStyle/>
          <a:p>
            <a:pPr algn="ctr"/>
            <a:r>
              <a:rPr lang="en-US" cap="small" spc="130" dirty="0" smtClean="0">
                <a:latin typeface="Century Gothic" panose="020B0502020202020204" pitchFamily="34" charset="0"/>
              </a:rPr>
              <a:t>SAMPLE REPORT</a:t>
            </a:r>
            <a:endParaRPr lang="en-US" cap="small" spc="130" dirty="0">
              <a:latin typeface="Century Gothic" panose="020B0502020202020204" pitchFamily="34" charset="0"/>
            </a:endParaRPr>
          </a:p>
        </p:txBody>
      </p:sp>
    </p:spTree>
    <p:extLst>
      <p:ext uri="{BB962C8B-B14F-4D97-AF65-F5344CB8AC3E}">
        <p14:creationId xmlns:p14="http://schemas.microsoft.com/office/powerpoint/2010/main" xmlns="" val="293388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pic>
        <p:nvPicPr>
          <p:cNvPr id="2" name="Picture 1"/>
          <p:cNvPicPr>
            <a:picLocks noChangeAspect="1"/>
          </p:cNvPicPr>
          <p:nvPr/>
        </p:nvPicPr>
        <p:blipFill>
          <a:blip r:embed="rId4" cstate="print"/>
          <a:stretch>
            <a:fillRect/>
          </a:stretch>
        </p:blipFill>
        <p:spPr>
          <a:xfrm>
            <a:off x="4364611" y="1020016"/>
            <a:ext cx="3462681" cy="5662246"/>
          </a:xfrm>
          <a:prstGeom prst="rect">
            <a:avLst/>
          </a:prstGeom>
        </p:spPr>
      </p:pic>
      <p:sp>
        <p:nvSpPr>
          <p:cNvPr id="8" name="Rectangle 7"/>
          <p:cNvSpPr/>
          <p:nvPr/>
        </p:nvSpPr>
        <p:spPr>
          <a:xfrm rot="16200000">
            <a:off x="2194209" y="3691270"/>
            <a:ext cx="2167901" cy="369332"/>
          </a:xfrm>
          <a:prstGeom prst="rect">
            <a:avLst/>
          </a:prstGeom>
        </p:spPr>
        <p:txBody>
          <a:bodyPr wrap="none">
            <a:spAutoFit/>
          </a:bodyPr>
          <a:lstStyle/>
          <a:p>
            <a:pPr algn="ctr"/>
            <a:r>
              <a:rPr lang="en-US" cap="small" spc="130" dirty="0" smtClean="0">
                <a:latin typeface="Century Gothic" panose="020B0502020202020204" pitchFamily="34" charset="0"/>
              </a:rPr>
              <a:t>SAMPLE REPORT</a:t>
            </a:r>
            <a:endParaRPr lang="en-US" cap="small" spc="130" dirty="0">
              <a:latin typeface="Century Gothic" panose="020B0502020202020204" pitchFamily="34" charset="0"/>
            </a:endParaRPr>
          </a:p>
        </p:txBody>
      </p:sp>
      <p:sp>
        <p:nvSpPr>
          <p:cNvPr id="9" name="Rectangle 8"/>
          <p:cNvSpPr/>
          <p:nvPr/>
        </p:nvSpPr>
        <p:spPr>
          <a:xfrm rot="16200000">
            <a:off x="7829890" y="3691271"/>
            <a:ext cx="2167901" cy="369332"/>
          </a:xfrm>
          <a:prstGeom prst="rect">
            <a:avLst/>
          </a:prstGeom>
        </p:spPr>
        <p:txBody>
          <a:bodyPr wrap="none">
            <a:spAutoFit/>
          </a:bodyPr>
          <a:lstStyle/>
          <a:p>
            <a:pPr algn="ctr"/>
            <a:r>
              <a:rPr lang="en-US" cap="small" spc="130" dirty="0" smtClean="0">
                <a:latin typeface="Century Gothic" panose="020B0502020202020204" pitchFamily="34" charset="0"/>
              </a:rPr>
              <a:t>SAMPLE REPORT</a:t>
            </a:r>
            <a:endParaRPr lang="en-US" cap="small" spc="130" dirty="0">
              <a:latin typeface="Century Gothic" panose="020B0502020202020204" pitchFamily="34" charset="0"/>
            </a:endParaRPr>
          </a:p>
        </p:txBody>
      </p:sp>
    </p:spTree>
    <p:extLst>
      <p:ext uri="{BB962C8B-B14F-4D97-AF65-F5344CB8AC3E}">
        <p14:creationId xmlns:p14="http://schemas.microsoft.com/office/powerpoint/2010/main" xmlns="" val="8855528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Useful Links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30942" y="2251587"/>
            <a:ext cx="10822857" cy="4247317"/>
          </a:xfrm>
          <a:prstGeom prst="rect">
            <a:avLst/>
          </a:prstGeom>
          <a:noFill/>
        </p:spPr>
        <p:txBody>
          <a:bodyPr wrap="square" rtlCol="0">
            <a:spAutoFit/>
          </a:bodyPr>
          <a:lstStyle/>
          <a:p>
            <a:pPr>
              <a:lnSpc>
                <a:spcPct val="150000"/>
              </a:lnSpc>
            </a:pPr>
            <a:r>
              <a:rPr lang="en-US" sz="2000" dirty="0" smtClean="0">
                <a:latin typeface="Century Gothic" panose="020B0502020202020204" pitchFamily="34" charset="0"/>
              </a:rPr>
              <a:t>NM Board of Pharmacy	</a:t>
            </a:r>
            <a:r>
              <a:rPr lang="en-US" sz="2000" dirty="0" smtClean="0">
                <a:latin typeface="Century Gothic" panose="020B0502020202020204" pitchFamily="34" charset="0"/>
                <a:hlinkClick r:id="rId4"/>
              </a:rPr>
              <a:t>http://www.rld.state.nm.us/boards/Pharmacy.aspx</a:t>
            </a:r>
            <a:r>
              <a:rPr lang="en-US" sz="2000" dirty="0" smtClean="0">
                <a:latin typeface="Century Gothic" panose="020B0502020202020204" pitchFamily="34" charset="0"/>
              </a:rPr>
              <a:t> </a:t>
            </a:r>
          </a:p>
          <a:p>
            <a:pPr>
              <a:lnSpc>
                <a:spcPct val="150000"/>
              </a:lnSpc>
            </a:pPr>
            <a:r>
              <a:rPr lang="en-US" sz="2000" dirty="0" smtClean="0">
                <a:latin typeface="Century Gothic" panose="020B0502020202020204" pitchFamily="34" charset="0"/>
              </a:rPr>
              <a:t>PMP Registration and FAQs	</a:t>
            </a:r>
            <a:r>
              <a:rPr lang="en-US" sz="2000" dirty="0" smtClean="0">
                <a:latin typeface="Century Gothic" panose="020B0502020202020204" pitchFamily="34" charset="0"/>
                <a:hlinkClick r:id="rId5"/>
              </a:rPr>
              <a:t>http://www.nmpmp.org/</a:t>
            </a:r>
            <a:endParaRPr lang="en-US" sz="2000" dirty="0" smtClean="0">
              <a:latin typeface="Century Gothic" panose="020B0502020202020204" pitchFamily="34" charset="0"/>
            </a:endParaRPr>
          </a:p>
          <a:p>
            <a:pPr>
              <a:lnSpc>
                <a:spcPct val="150000"/>
              </a:lnSpc>
            </a:pPr>
            <a:r>
              <a:rPr lang="en-US" sz="2000" dirty="0" smtClean="0">
                <a:latin typeface="Century Gothic" panose="020B0502020202020204" pitchFamily="34" charset="0"/>
              </a:rPr>
              <a:t>PMP AWARxE			</a:t>
            </a:r>
            <a:r>
              <a:rPr lang="en-US" sz="2000" dirty="0" smtClean="0">
                <a:latin typeface="Century Gothic" panose="020B0502020202020204" pitchFamily="34" charset="0"/>
                <a:hlinkClick r:id="rId6"/>
              </a:rPr>
              <a:t>https://newmexico.pmpaware.net/login</a:t>
            </a:r>
            <a:r>
              <a:rPr lang="en-US" sz="2000" dirty="0" smtClean="0">
                <a:latin typeface="Century Gothic" panose="020B0502020202020204" pitchFamily="34" charset="0"/>
              </a:rPr>
              <a:t> </a:t>
            </a:r>
          </a:p>
          <a:p>
            <a:pPr>
              <a:lnSpc>
                <a:spcPct val="150000"/>
              </a:lnSpc>
            </a:pPr>
            <a:r>
              <a:rPr lang="en-US" sz="2000" dirty="0" smtClean="0">
                <a:latin typeface="Century Gothic" panose="020B0502020202020204" pitchFamily="34" charset="0"/>
              </a:rPr>
              <a:t>	</a:t>
            </a:r>
          </a:p>
          <a:p>
            <a:pPr>
              <a:lnSpc>
                <a:spcPct val="150000"/>
              </a:lnSpc>
            </a:pPr>
            <a:r>
              <a:rPr lang="en-US" sz="2000" dirty="0" smtClean="0">
                <a:latin typeface="Century Gothic" panose="020B0502020202020204" pitchFamily="34" charset="0"/>
              </a:rPr>
              <a:t>Support</a:t>
            </a:r>
            <a:endParaRPr lang="en-US" sz="2000" dirty="0">
              <a:latin typeface="Century Gothic" panose="020B0502020202020204" pitchFamily="34" charset="0"/>
            </a:endParaRPr>
          </a:p>
          <a:p>
            <a:pPr>
              <a:lnSpc>
                <a:spcPct val="150000"/>
              </a:lnSpc>
            </a:pPr>
            <a:r>
              <a:rPr lang="en-US" sz="2000" dirty="0" smtClean="0">
                <a:latin typeface="Century Gothic" panose="020B0502020202020204" pitchFamily="34" charset="0"/>
              </a:rPr>
              <a:t>	Technical Customer Service (24/7/365)	1-844-366-4767</a:t>
            </a:r>
          </a:p>
          <a:p>
            <a:pPr>
              <a:lnSpc>
                <a:spcPct val="150000"/>
              </a:lnSpc>
            </a:pPr>
            <a:r>
              <a:rPr lang="en-US" sz="2000" dirty="0">
                <a:latin typeface="Century Gothic" panose="020B0502020202020204" pitchFamily="34" charset="0"/>
              </a:rPr>
              <a:t>	</a:t>
            </a:r>
            <a:r>
              <a:rPr lang="en-US" sz="2000" dirty="0" smtClean="0">
                <a:latin typeface="Century Gothic" panose="020B0502020202020204" pitchFamily="34" charset="0"/>
              </a:rPr>
              <a:t>Local Non-Technical (M-F 8a-5p)		505-222-9847</a:t>
            </a:r>
          </a:p>
          <a:p>
            <a:pPr>
              <a:lnSpc>
                <a:spcPct val="150000"/>
              </a:lnSpc>
            </a:pPr>
            <a:r>
              <a:rPr lang="en-US" sz="2000" dirty="0" smtClean="0">
                <a:latin typeface="Century Gothic" panose="020B0502020202020204" pitchFamily="34" charset="0"/>
              </a:rPr>
              <a:t>	NM BOP PMP Support				</a:t>
            </a:r>
            <a:r>
              <a:rPr lang="en-US" sz="2000" dirty="0" smtClean="0">
                <a:latin typeface="Century Gothic" panose="020B0502020202020204" pitchFamily="34" charset="0"/>
                <a:hlinkClick r:id="rId7"/>
              </a:rPr>
              <a:t>nm.pmp@state.nm.us</a:t>
            </a:r>
            <a:r>
              <a:rPr lang="en-US" sz="2000" dirty="0" smtClean="0">
                <a:latin typeface="Century Gothic" panose="020B0502020202020204" pitchFamily="34" charset="0"/>
              </a:rPr>
              <a:t> </a:t>
            </a:r>
          </a:p>
          <a:p>
            <a:pPr>
              <a:lnSpc>
                <a:spcPct val="150000"/>
              </a:lnSpc>
            </a:pPr>
            <a:r>
              <a:rPr lang="en-US" sz="2000" dirty="0" smtClean="0">
                <a:latin typeface="Century Gothic" panose="020B0502020202020204" pitchFamily="34" charset="0"/>
              </a:rPr>
              <a:t> </a:t>
            </a:r>
          </a:p>
        </p:txBody>
      </p:sp>
    </p:spTree>
    <p:extLst>
      <p:ext uri="{BB962C8B-B14F-4D97-AF65-F5344CB8AC3E}">
        <p14:creationId xmlns:p14="http://schemas.microsoft.com/office/powerpoint/2010/main" xmlns="" val="1582091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Questions?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447293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10" name="Rectangle 9"/>
          <p:cNvSpPr/>
          <p:nvPr/>
        </p:nvSpPr>
        <p:spPr>
          <a:xfrm>
            <a:off x="83351" y="6448492"/>
            <a:ext cx="4248279" cy="369332"/>
          </a:xfrm>
          <a:prstGeom prst="rect">
            <a:avLst/>
          </a:prstGeom>
        </p:spPr>
        <p:txBody>
          <a:bodyPr wrap="none">
            <a:spAutoFit/>
          </a:bodyPr>
          <a:lstStyle/>
          <a:p>
            <a:pPr>
              <a:lnSpc>
                <a:spcPct val="150000"/>
              </a:lnSpc>
            </a:pPr>
            <a:r>
              <a:rPr lang="en-US" sz="1200" dirty="0" smtClean="0">
                <a:latin typeface="Century Gothic" panose="020B0502020202020204" pitchFamily="34" charset="0"/>
              </a:rPr>
              <a:t>Source: NCHS Data Brief, Number 294, December 2017</a:t>
            </a:r>
          </a:p>
        </p:txBody>
      </p:sp>
      <p:pic>
        <p:nvPicPr>
          <p:cNvPr id="4" name="Picture 3"/>
          <p:cNvPicPr>
            <a:picLocks noChangeAspect="1"/>
          </p:cNvPicPr>
          <p:nvPr/>
        </p:nvPicPr>
        <p:blipFill rotWithShape="1">
          <a:blip r:embed="rId4" cstate="print"/>
          <a:srcRect l="1404" t="6567" r="2576" b="22037"/>
          <a:stretch/>
        </p:blipFill>
        <p:spPr>
          <a:xfrm>
            <a:off x="2521674" y="2310388"/>
            <a:ext cx="7158774" cy="4088942"/>
          </a:xfrm>
          <a:prstGeom prst="rect">
            <a:avLst/>
          </a:prstGeom>
        </p:spPr>
      </p:pic>
      <p:sp>
        <p:nvSpPr>
          <p:cNvPr id="7"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8" name="Straight Connector 7"/>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9"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Age-Adjusted Drug Overdose Death Rates, by Opioid Category: United States 1999-2016</a:t>
            </a:r>
            <a:endParaRPr lang="en-US" sz="3600" i="1" dirty="0">
              <a:latin typeface="Century Gothic" panose="020B0502020202020204" pitchFamily="34" charset="0"/>
            </a:endParaRPr>
          </a:p>
        </p:txBody>
      </p:sp>
    </p:spTree>
    <p:extLst>
      <p:ext uri="{BB962C8B-B14F-4D97-AF65-F5344CB8AC3E}">
        <p14:creationId xmlns:p14="http://schemas.microsoft.com/office/powerpoint/2010/main" xmlns="" val="161753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7000" r="-27000"/>
          </a:stretch>
        </a:blipFill>
        <a:effectLst/>
      </p:bgPr>
    </p:bg>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xmlns="" id="{0890EA49-282E-4439-9E06-74BBABD01F93}"/>
              </a:ext>
            </a:extLst>
          </p:cNvPr>
          <p:cNvGraphicFramePr>
            <a:graphicFrameLocks/>
          </p:cNvGraphicFramePr>
          <p:nvPr>
            <p:extLst>
              <p:ext uri="{D42A27DB-BD31-4B8C-83A1-F6EECF244321}">
                <p14:modId xmlns:p14="http://schemas.microsoft.com/office/powerpoint/2010/main" xmlns="" val="628941918"/>
              </p:ext>
            </p:extLst>
          </p:nvPr>
        </p:nvGraphicFramePr>
        <p:xfrm>
          <a:off x="0" y="1651821"/>
          <a:ext cx="10435469" cy="5206173"/>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0" y="0"/>
            <a:ext cx="12192000" cy="442452"/>
          </a:xfrm>
          <a:prstGeom prst="rect">
            <a:avLst/>
          </a:prstGeom>
          <a:gradFill>
            <a:gsLst>
              <a:gs pos="100000">
                <a:schemeClr val="tx1">
                  <a:lumMod val="85000"/>
                  <a:lumOff val="15000"/>
                  <a:tint val="66000"/>
                  <a:satMod val="160000"/>
                </a:schemeClr>
              </a:gs>
              <a:gs pos="62000">
                <a:schemeClr val="tx1"/>
              </a:gs>
            </a:gsLst>
            <a:lin ang="16200000" scaled="1"/>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Prescription Monitoring Program</a:t>
            </a:r>
            <a:endParaRPr lang="en-US" cap="small" spc="130" dirty="0">
              <a:latin typeface="Century Gothic" panose="020B0502020202020204" pitchFamily="34" charset="0"/>
            </a:endParaRPr>
          </a:p>
        </p:txBody>
      </p:sp>
      <p:sp>
        <p:nvSpPr>
          <p:cNvPr id="6" name="Rectangle 5"/>
          <p:cNvSpPr/>
          <p:nvPr/>
        </p:nvSpPr>
        <p:spPr>
          <a:xfrm>
            <a:off x="0" y="442452"/>
            <a:ext cx="12192000" cy="442452"/>
          </a:xfrm>
          <a:prstGeom prst="rect">
            <a:avLst/>
          </a:prstGeom>
          <a:gradFill flip="none" rotWithShape="1">
            <a:gsLst>
              <a:gs pos="0">
                <a:srgbClr val="600000"/>
              </a:gs>
              <a:gs pos="100000">
                <a:schemeClr val="tx1">
                  <a:lumMod val="75000"/>
                  <a:lumOff val="25000"/>
                </a:schemeClr>
              </a:gs>
            </a:gsLst>
            <a:lin ang="54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cap="small" spc="130" dirty="0" smtClean="0">
                <a:latin typeface="Century Gothic" panose="020B0502020202020204" pitchFamily="34" charset="0"/>
              </a:rPr>
              <a:t>New Mexico Board of Pharmacy</a:t>
            </a:r>
            <a:endParaRPr lang="en-US" cap="small" spc="130" dirty="0">
              <a:latin typeface="Century Gothic" panose="020B0502020202020204" pitchFamily="34" charset="0"/>
            </a:endParaRPr>
          </a:p>
        </p:txBody>
      </p:sp>
      <p:sp>
        <p:nvSpPr>
          <p:cNvPr id="8" name="Title 1"/>
          <p:cNvSpPr>
            <a:spLocks noGrp="1"/>
          </p:cNvSpPr>
          <p:nvPr>
            <p:ph type="title"/>
          </p:nvPr>
        </p:nvSpPr>
        <p:spPr>
          <a:xfrm>
            <a:off x="838200" y="1042222"/>
            <a:ext cx="10515600" cy="560439"/>
          </a:xfrm>
          <a:ln>
            <a:noFill/>
          </a:ln>
        </p:spPr>
        <p:txBody>
          <a:bodyPr/>
          <a:lstStyle/>
          <a:p>
            <a:pPr algn="ctr"/>
            <a:r>
              <a:rPr lang="en-US" sz="2400" i="1" dirty="0" smtClean="0">
                <a:effectLst>
                  <a:outerShdw blurRad="38100" dist="38100" dir="2700000" algn="tl">
                    <a:srgbClr val="000000">
                      <a:alpha val="43137"/>
                    </a:srgbClr>
                  </a:outerShdw>
                </a:effectLst>
                <a:latin typeface="Century Gothic" panose="020B0502020202020204" pitchFamily="34" charset="0"/>
              </a:rPr>
              <a:t>Prescription Drug Information and Statistics</a:t>
            </a:r>
            <a:endParaRPr lang="en-US" i="1" dirty="0">
              <a:effectLst>
                <a:outerShdw blurRad="38100" dist="38100" dir="2700000" algn="tl">
                  <a:srgbClr val="000000">
                    <a:alpha val="43137"/>
                  </a:srgbClr>
                </a:outerShdw>
              </a:effectLst>
              <a:latin typeface="Century Gothic" panose="020B0502020202020204" pitchFamily="34" charset="0"/>
            </a:endParaRPr>
          </a:p>
        </p:txBody>
      </p:sp>
      <p:cxnSp>
        <p:nvCxnSpPr>
          <p:cNvPr id="9" name="Straight Connector 8"/>
          <p:cNvCxnSpPr/>
          <p:nvPr/>
        </p:nvCxnSpPr>
        <p:spPr>
          <a:xfrm>
            <a:off x="1917287" y="1651821"/>
            <a:ext cx="8197645" cy="0"/>
          </a:xfrm>
          <a:prstGeom prst="line">
            <a:avLst/>
          </a:prstGeom>
          <a:ln w="19050" cap="rnd" cmpd="dbl"/>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838200" y="1676305"/>
            <a:ext cx="10515600" cy="560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smtClean="0">
                <a:latin typeface="Century Gothic" panose="020B0502020202020204" pitchFamily="34" charset="0"/>
              </a:rPr>
              <a:t>Drug Overdose Death Rates for Selected Drugs, NM, 2012-2017</a:t>
            </a:r>
            <a:endParaRPr lang="en-US" sz="3600" i="1" dirty="0">
              <a:latin typeface="Century Gothic" panose="020B0502020202020204" pitchFamily="34" charset="0"/>
            </a:endParaRPr>
          </a:p>
        </p:txBody>
      </p:sp>
      <p:sp>
        <p:nvSpPr>
          <p:cNvPr id="2" name="TextBox 1"/>
          <p:cNvSpPr txBox="1"/>
          <p:nvPr/>
        </p:nvSpPr>
        <p:spPr>
          <a:xfrm>
            <a:off x="9845511" y="2507530"/>
            <a:ext cx="1508289" cy="646331"/>
          </a:xfrm>
          <a:prstGeom prst="rect">
            <a:avLst/>
          </a:prstGeom>
          <a:noFill/>
        </p:spPr>
        <p:txBody>
          <a:bodyPr wrap="square" rtlCol="0">
            <a:spAutoFit/>
          </a:bodyPr>
          <a:lstStyle/>
          <a:p>
            <a:r>
              <a:rPr lang="en-US" dirty="0" smtClean="0"/>
              <a:t>Non-fentanyl Rx Opioids</a:t>
            </a:r>
            <a:endParaRPr lang="en-US" dirty="0"/>
          </a:p>
        </p:txBody>
      </p:sp>
      <p:sp>
        <p:nvSpPr>
          <p:cNvPr id="13" name="TextBox 12"/>
          <p:cNvSpPr txBox="1"/>
          <p:nvPr/>
        </p:nvSpPr>
        <p:spPr>
          <a:xfrm>
            <a:off x="9845511" y="3319222"/>
            <a:ext cx="2346489" cy="369332"/>
          </a:xfrm>
          <a:prstGeom prst="rect">
            <a:avLst/>
          </a:prstGeom>
          <a:noFill/>
        </p:spPr>
        <p:txBody>
          <a:bodyPr wrap="square" rtlCol="0">
            <a:spAutoFit/>
          </a:bodyPr>
          <a:lstStyle/>
          <a:p>
            <a:r>
              <a:rPr lang="en-US" dirty="0" smtClean="0"/>
              <a:t>Methamphetamine</a:t>
            </a:r>
            <a:endParaRPr lang="en-US" dirty="0"/>
          </a:p>
        </p:txBody>
      </p:sp>
      <p:sp>
        <p:nvSpPr>
          <p:cNvPr id="14" name="TextBox 13"/>
          <p:cNvSpPr txBox="1"/>
          <p:nvPr/>
        </p:nvSpPr>
        <p:spPr>
          <a:xfrm>
            <a:off x="9845510" y="3697430"/>
            <a:ext cx="1508289" cy="369332"/>
          </a:xfrm>
          <a:prstGeom prst="rect">
            <a:avLst/>
          </a:prstGeom>
          <a:noFill/>
        </p:spPr>
        <p:txBody>
          <a:bodyPr wrap="square" rtlCol="0">
            <a:spAutoFit/>
          </a:bodyPr>
          <a:lstStyle/>
          <a:p>
            <a:r>
              <a:rPr lang="en-US" dirty="0" smtClean="0"/>
              <a:t>Heroin</a:t>
            </a:r>
            <a:endParaRPr lang="en-US" dirty="0"/>
          </a:p>
        </p:txBody>
      </p:sp>
      <p:sp>
        <p:nvSpPr>
          <p:cNvPr id="15" name="TextBox 14"/>
          <p:cNvSpPr txBox="1"/>
          <p:nvPr/>
        </p:nvSpPr>
        <p:spPr>
          <a:xfrm>
            <a:off x="9845511" y="4128764"/>
            <a:ext cx="2098250" cy="369332"/>
          </a:xfrm>
          <a:prstGeom prst="rect">
            <a:avLst/>
          </a:prstGeom>
          <a:noFill/>
        </p:spPr>
        <p:txBody>
          <a:bodyPr wrap="square" rtlCol="0">
            <a:spAutoFit/>
          </a:bodyPr>
          <a:lstStyle/>
          <a:p>
            <a:r>
              <a:rPr lang="en-US" dirty="0" smtClean="0"/>
              <a:t>Benzodiazepines</a:t>
            </a:r>
          </a:p>
        </p:txBody>
      </p:sp>
      <p:sp>
        <p:nvSpPr>
          <p:cNvPr id="16" name="TextBox 15"/>
          <p:cNvSpPr txBox="1"/>
          <p:nvPr/>
        </p:nvSpPr>
        <p:spPr>
          <a:xfrm>
            <a:off x="9845510" y="4814302"/>
            <a:ext cx="2098249" cy="646331"/>
          </a:xfrm>
          <a:prstGeom prst="rect">
            <a:avLst/>
          </a:prstGeom>
          <a:noFill/>
        </p:spPr>
        <p:txBody>
          <a:bodyPr wrap="square" rtlCol="0">
            <a:spAutoFit/>
          </a:bodyPr>
          <a:lstStyle/>
          <a:p>
            <a:r>
              <a:rPr lang="en-US" dirty="0" smtClean="0"/>
              <a:t>Fentanyl &amp; analogues</a:t>
            </a:r>
            <a:endParaRPr lang="en-US" dirty="0"/>
          </a:p>
        </p:txBody>
      </p:sp>
    </p:spTree>
    <p:extLst>
      <p:ext uri="{BB962C8B-B14F-4D97-AF65-F5344CB8AC3E}">
        <p14:creationId xmlns:p14="http://schemas.microsoft.com/office/powerpoint/2010/main" xmlns="" val="1076249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12214</TotalTime>
  <Words>4871</Words>
  <Application>Microsoft Office PowerPoint</Application>
  <PresentationFormat>Custom</PresentationFormat>
  <Paragraphs>797</Paragraphs>
  <Slides>76</Slides>
  <Notes>76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Slide 1</vt:lpstr>
      <vt:lpstr>Agenda</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Prescription Drug Information and Statistics</vt:lpstr>
      <vt:lpstr>Slide 21</vt:lpstr>
      <vt:lpstr>Prescription Drug Information and Statistics</vt:lpstr>
      <vt:lpstr>What is the PMP?</vt:lpstr>
      <vt:lpstr>What is the PMP?</vt:lpstr>
      <vt:lpstr>PMP Registration Process</vt:lpstr>
      <vt:lpstr>PMP Registration Process</vt:lpstr>
      <vt:lpstr>PMP Registration Process</vt:lpstr>
      <vt:lpstr>PMP Registration Process</vt:lpstr>
      <vt:lpstr>PMP Regulatory Facts</vt:lpstr>
      <vt:lpstr>PMP Regulatory Facts</vt:lpstr>
      <vt:lpstr>PMP Regulatory Facts</vt:lpstr>
      <vt:lpstr>PMP Regulatory Facts</vt:lpstr>
      <vt:lpstr>PMP Regulatory Facts</vt:lpstr>
      <vt:lpstr>PMP Regulatory Facts</vt:lpstr>
      <vt:lpstr>PMP Regulatory Facts</vt:lpstr>
      <vt:lpstr>PMP Regulatory Facts</vt:lpstr>
      <vt:lpstr>How to Request a PMP Patient Report</vt:lpstr>
      <vt:lpstr>How to Request a PMP Patient Report</vt:lpstr>
      <vt:lpstr>How to Request a PMP Patient Report</vt:lpstr>
      <vt:lpstr>How to Request a PMP Patient Report</vt:lpstr>
      <vt:lpstr>How to Request a PMP Patient Report</vt:lpstr>
      <vt:lpstr>How to Request a PMP Patient Report</vt:lpstr>
      <vt:lpstr>How to Request a PMP Patient Report</vt:lpstr>
      <vt:lpstr>Sample PMP Patient Report</vt:lpstr>
      <vt:lpstr>Sample PMP Patient Report</vt:lpstr>
      <vt:lpstr>Information Gained from PMP Reports</vt:lpstr>
      <vt:lpstr>Slide 47</vt:lpstr>
      <vt:lpstr>Slide 48</vt:lpstr>
      <vt:lpstr>Information Gained from PMP Reports</vt:lpstr>
      <vt:lpstr>Information Gained from PMP Reports</vt:lpstr>
      <vt:lpstr>Slide 51</vt:lpstr>
      <vt:lpstr>Information Gained from PMP Reports</vt:lpstr>
      <vt:lpstr>Slide 53</vt:lpstr>
      <vt:lpstr>Information Gained from PMP Reports</vt:lpstr>
      <vt:lpstr>Information Gained from PMP Reports</vt:lpstr>
      <vt:lpstr>PMP Data Correction</vt:lpstr>
      <vt:lpstr>PMP Data Correction</vt:lpstr>
      <vt:lpstr>PMP Data Correction</vt:lpstr>
      <vt:lpstr>PMP Data Correction</vt:lpstr>
      <vt:lpstr>MyRx</vt:lpstr>
      <vt:lpstr>MyRx</vt:lpstr>
      <vt:lpstr>MyRx</vt:lpstr>
      <vt:lpstr>Fraudulent Activity</vt:lpstr>
      <vt:lpstr>Reports Available</vt:lpstr>
      <vt:lpstr>Reports Available</vt:lpstr>
      <vt:lpstr>Reports Available</vt:lpstr>
      <vt:lpstr>Reports Available</vt:lpstr>
      <vt:lpstr>Reports Available</vt:lpstr>
      <vt:lpstr>Reports Available</vt:lpstr>
      <vt:lpstr>Slide 70</vt:lpstr>
      <vt:lpstr>PMP Measures</vt:lpstr>
      <vt:lpstr>Current Projects</vt:lpstr>
      <vt:lpstr>Slide 73</vt:lpstr>
      <vt:lpstr>Slide 74</vt:lpstr>
      <vt:lpstr>Useful Links</vt:lpstr>
      <vt:lpstr>Questions?</vt:lpstr>
    </vt:vector>
  </TitlesOfParts>
  <Company>New Mexico Regulation &amp; Licensing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Mexico’s Prescription Monitoring Program (PMP)</dc:title>
  <dc:creator>Peter Ryba</dc:creator>
  <cp:lastModifiedBy>Peter Ryba</cp:lastModifiedBy>
  <cp:revision>221</cp:revision>
  <cp:lastPrinted>2018-04-17T22:10:32Z</cp:lastPrinted>
  <dcterms:created xsi:type="dcterms:W3CDTF">2017-12-20T20:24:36Z</dcterms:created>
  <dcterms:modified xsi:type="dcterms:W3CDTF">2019-01-02T19:04:19Z</dcterms:modified>
</cp:coreProperties>
</file>