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1951" r:id="rId2"/>
    <p:sldId id="2109" r:id="rId3"/>
    <p:sldId id="2212" r:id="rId4"/>
    <p:sldId id="2213" r:id="rId5"/>
    <p:sldId id="2165" r:id="rId6"/>
    <p:sldId id="2225" r:id="rId7"/>
    <p:sldId id="2150" r:id="rId8"/>
    <p:sldId id="2151" r:id="rId9"/>
    <p:sldId id="2153" r:id="rId10"/>
    <p:sldId id="2154" r:id="rId11"/>
    <p:sldId id="2186" r:id="rId12"/>
    <p:sldId id="2156" r:id="rId13"/>
    <p:sldId id="2226" r:id="rId14"/>
    <p:sldId id="2259" r:id="rId15"/>
    <p:sldId id="2260" r:id="rId16"/>
    <p:sldId id="2272" r:id="rId17"/>
    <p:sldId id="2227" r:id="rId18"/>
    <p:sldId id="2228" r:id="rId19"/>
    <p:sldId id="2230" r:id="rId20"/>
    <p:sldId id="2231" r:id="rId21"/>
    <p:sldId id="2253" r:id="rId22"/>
    <p:sldId id="2233" r:id="rId23"/>
    <p:sldId id="2232" r:id="rId24"/>
    <p:sldId id="2258" r:id="rId25"/>
    <p:sldId id="2235" r:id="rId26"/>
    <p:sldId id="2271" r:id="rId27"/>
    <p:sldId id="2247" r:id="rId28"/>
    <p:sldId id="2240" r:id="rId29"/>
    <p:sldId id="2262" r:id="rId30"/>
    <p:sldId id="2268" r:id="rId31"/>
    <p:sldId id="2254" r:id="rId32"/>
    <p:sldId id="2142" r:id="rId33"/>
    <p:sldId id="2269" r:id="rId34"/>
    <p:sldId id="2270" r:id="rId35"/>
    <p:sldId id="2241" r:id="rId36"/>
    <p:sldId id="2249" r:id="rId37"/>
    <p:sldId id="2250" r:id="rId38"/>
    <p:sldId id="2188" r:id="rId39"/>
    <p:sldId id="2248" r:id="rId40"/>
    <p:sldId id="2189" r:id="rId41"/>
    <p:sldId id="2182" r:id="rId42"/>
    <p:sldId id="2243" r:id="rId43"/>
    <p:sldId id="2183" r:id="rId44"/>
    <p:sldId id="2244" r:id="rId45"/>
    <p:sldId id="2184" r:id="rId46"/>
    <p:sldId id="2185" r:id="rId47"/>
    <p:sldId id="2245" r:id="rId48"/>
    <p:sldId id="2263" r:id="rId49"/>
    <p:sldId id="2264" r:id="rId50"/>
    <p:sldId id="2265" r:id="rId51"/>
    <p:sldId id="2266" r:id="rId52"/>
    <p:sldId id="2267" r:id="rId53"/>
    <p:sldId id="2203" r:id="rId54"/>
    <p:sldId id="2204" r:id="rId55"/>
    <p:sldId id="2174" r:id="rId56"/>
    <p:sldId id="2173" r:id="rId57"/>
    <p:sldId id="2187" r:id="rId58"/>
    <p:sldId id="2251" r:id="rId59"/>
    <p:sldId id="2252" r:id="rId60"/>
    <p:sldId id="1867" r:id="rId61"/>
    <p:sldId id="1868" r:id="rId62"/>
    <p:sldId id="2168" r:id="rId63"/>
    <p:sldId id="2256" r:id="rId64"/>
    <p:sldId id="2273" r:id="rId65"/>
    <p:sldId id="2170" r:id="rId66"/>
    <p:sldId id="2205" r:id="rId67"/>
    <p:sldId id="2129" r:id="rId68"/>
    <p:sldId id="2167" r:id="rId69"/>
  </p:sldIdLst>
  <p:sldSz cx="10058400" cy="7772400"/>
  <p:notesSz cx="6934200" cy="9220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D60093"/>
    <a:srgbClr val="FF33CC"/>
    <a:srgbClr val="0000FF"/>
    <a:srgbClr val="777777"/>
    <a:srgbClr val="3333FF"/>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79" autoAdjust="0"/>
    <p:restoredTop sz="87706" autoAdjust="0"/>
  </p:normalViewPr>
  <p:slideViewPr>
    <p:cSldViewPr>
      <p:cViewPr varScale="1">
        <p:scale>
          <a:sx n="88" d="100"/>
          <a:sy n="88" d="100"/>
        </p:scale>
        <p:origin x="1560" y="12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692" y="-7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5AD84F-46AB-445F-A44B-7045590F392B}"/>
              </a:ext>
            </a:extLst>
          </p:cNvPr>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eaLnBrk="1" hangingPunct="1">
              <a:defRPr sz="1200"/>
            </a:lvl1pPr>
          </a:lstStyle>
          <a:p>
            <a:pPr>
              <a:defRPr/>
            </a:pPr>
            <a:endParaRPr lang="en-US" altLang="en-US"/>
          </a:p>
        </p:txBody>
      </p:sp>
      <p:sp>
        <p:nvSpPr>
          <p:cNvPr id="114691" name="Rectangle 3">
            <a:extLst>
              <a:ext uri="{FF2B5EF4-FFF2-40B4-BE49-F238E27FC236}">
                <a16:creationId xmlns:a16="http://schemas.microsoft.com/office/drawing/2014/main" id="{85E980BE-8C98-4555-A304-F75E06715FAA}"/>
              </a:ext>
            </a:extLst>
          </p:cNvPr>
          <p:cNvSpPr>
            <a:spLocks noGrp="1" noChangeArrowheads="1"/>
          </p:cNvSpPr>
          <p:nvPr>
            <p:ph type="dt" sz="quarter" idx="1"/>
          </p:nvPr>
        </p:nvSpPr>
        <p:spPr bwMode="auto">
          <a:xfrm>
            <a:off x="3929063" y="0"/>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eaLnBrk="1" hangingPunct="1">
              <a:defRPr sz="1200"/>
            </a:lvl1pPr>
          </a:lstStyle>
          <a:p>
            <a:pPr>
              <a:defRPr/>
            </a:pPr>
            <a:endParaRPr lang="en-US" altLang="en-US"/>
          </a:p>
        </p:txBody>
      </p:sp>
      <p:sp>
        <p:nvSpPr>
          <p:cNvPr id="114692" name="Rectangle 4">
            <a:extLst>
              <a:ext uri="{FF2B5EF4-FFF2-40B4-BE49-F238E27FC236}">
                <a16:creationId xmlns:a16="http://schemas.microsoft.com/office/drawing/2014/main" id="{CE7FB7ED-F64F-4AD4-93D1-BA2D26811CA9}"/>
              </a:ext>
            </a:extLst>
          </p:cNvPr>
          <p:cNvSpPr>
            <a:spLocks noGrp="1" noChangeArrowheads="1"/>
          </p:cNvSpPr>
          <p:nvPr>
            <p:ph type="ftr" sz="quarter" idx="2"/>
          </p:nvPr>
        </p:nvSpPr>
        <p:spPr bwMode="auto">
          <a:xfrm>
            <a:off x="0" y="8759825"/>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eaLnBrk="1" hangingPunct="1">
              <a:defRPr sz="1200"/>
            </a:lvl1pPr>
          </a:lstStyle>
          <a:p>
            <a:pPr>
              <a:defRPr/>
            </a:pPr>
            <a:endParaRPr lang="en-US" altLang="en-US"/>
          </a:p>
        </p:txBody>
      </p:sp>
      <p:sp>
        <p:nvSpPr>
          <p:cNvPr id="114693" name="Rectangle 5">
            <a:extLst>
              <a:ext uri="{FF2B5EF4-FFF2-40B4-BE49-F238E27FC236}">
                <a16:creationId xmlns:a16="http://schemas.microsoft.com/office/drawing/2014/main" id="{1765726E-5C54-4D5E-977E-834D0F6B9E75}"/>
              </a:ext>
            </a:extLst>
          </p:cNvPr>
          <p:cNvSpPr>
            <a:spLocks noGrp="1" noChangeArrowheads="1"/>
          </p:cNvSpPr>
          <p:nvPr>
            <p:ph type="sldNum" sz="quarter" idx="3"/>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eaLnBrk="1" hangingPunct="1">
              <a:defRPr sz="1200"/>
            </a:lvl1pPr>
          </a:lstStyle>
          <a:p>
            <a:pPr>
              <a:defRPr/>
            </a:pPr>
            <a:fld id="{A3A0D320-F454-40C0-B973-D7F139B178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E48BD31-9F67-4F83-A386-5E12D2355416}"/>
              </a:ext>
            </a:extLst>
          </p:cNvPr>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eaLnBrk="1" hangingPunct="1">
              <a:defRPr sz="1200"/>
            </a:lvl1pPr>
          </a:lstStyle>
          <a:p>
            <a:pPr>
              <a:defRPr/>
            </a:pPr>
            <a:endParaRPr lang="en-US" altLang="en-US"/>
          </a:p>
        </p:txBody>
      </p:sp>
      <p:sp>
        <p:nvSpPr>
          <p:cNvPr id="113667" name="Rectangle 3">
            <a:extLst>
              <a:ext uri="{FF2B5EF4-FFF2-40B4-BE49-F238E27FC236}">
                <a16:creationId xmlns:a16="http://schemas.microsoft.com/office/drawing/2014/main" id="{B4ADC0B1-774C-4375-B3B6-61B3A37DB811}"/>
              </a:ext>
            </a:extLst>
          </p:cNvPr>
          <p:cNvSpPr>
            <a:spLocks noGrp="1" noChangeArrowheads="1"/>
          </p:cNvSpPr>
          <p:nvPr>
            <p:ph type="dt" idx="1"/>
          </p:nvPr>
        </p:nvSpPr>
        <p:spPr bwMode="auto">
          <a:xfrm>
            <a:off x="3929063" y="0"/>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eaLnBrk="1" hangingPunct="1">
              <a:defRPr sz="1200"/>
            </a:lvl1pPr>
          </a:lstStyle>
          <a:p>
            <a:pPr>
              <a:defRPr/>
            </a:pPr>
            <a:endParaRPr lang="en-US" altLang="en-US"/>
          </a:p>
        </p:txBody>
      </p:sp>
      <p:sp>
        <p:nvSpPr>
          <p:cNvPr id="6148" name="Rectangle 4">
            <a:extLst>
              <a:ext uri="{FF2B5EF4-FFF2-40B4-BE49-F238E27FC236}">
                <a16:creationId xmlns:a16="http://schemas.microsoft.com/office/drawing/2014/main" id="{ADFBEF53-C6A4-4656-8CDE-9AEF3206E873}"/>
              </a:ext>
            </a:extLst>
          </p:cNvPr>
          <p:cNvSpPr>
            <a:spLocks noChangeArrowheads="1" noTextEdit="1"/>
          </p:cNvSpPr>
          <p:nvPr>
            <p:ph type="sldImg" idx="2"/>
          </p:nvPr>
        </p:nvSpPr>
        <p:spPr bwMode="auto">
          <a:xfrm>
            <a:off x="1228725" y="692150"/>
            <a:ext cx="447675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3669" name="Rectangle 5">
            <a:extLst>
              <a:ext uri="{FF2B5EF4-FFF2-40B4-BE49-F238E27FC236}">
                <a16:creationId xmlns:a16="http://schemas.microsoft.com/office/drawing/2014/main" id="{CF2E40B0-3DC9-489F-91BF-3D5F4EB9D2E6}"/>
              </a:ext>
            </a:extLst>
          </p:cNvPr>
          <p:cNvSpPr>
            <a:spLocks noGrp="1" noChangeArrowheads="1"/>
          </p:cNvSpPr>
          <p:nvPr>
            <p:ph type="body" sz="quarter" idx="3"/>
          </p:nvPr>
        </p:nvSpPr>
        <p:spPr bwMode="auto">
          <a:xfrm>
            <a:off x="923925" y="4379913"/>
            <a:ext cx="5086350"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3670" name="Rectangle 6">
            <a:extLst>
              <a:ext uri="{FF2B5EF4-FFF2-40B4-BE49-F238E27FC236}">
                <a16:creationId xmlns:a16="http://schemas.microsoft.com/office/drawing/2014/main" id="{51F4EE10-8BBA-434B-A50E-9F2D125116DD}"/>
              </a:ext>
            </a:extLst>
          </p:cNvPr>
          <p:cNvSpPr>
            <a:spLocks noGrp="1" noChangeArrowheads="1"/>
          </p:cNvSpPr>
          <p:nvPr>
            <p:ph type="ftr" sz="quarter" idx="4"/>
          </p:nvPr>
        </p:nvSpPr>
        <p:spPr bwMode="auto">
          <a:xfrm>
            <a:off x="0" y="8759825"/>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eaLnBrk="1" hangingPunct="1">
              <a:defRPr sz="1200"/>
            </a:lvl1pPr>
          </a:lstStyle>
          <a:p>
            <a:pPr>
              <a:defRPr/>
            </a:pPr>
            <a:endParaRPr lang="en-US" altLang="en-US"/>
          </a:p>
        </p:txBody>
      </p:sp>
      <p:sp>
        <p:nvSpPr>
          <p:cNvPr id="113671" name="Rectangle 7">
            <a:extLst>
              <a:ext uri="{FF2B5EF4-FFF2-40B4-BE49-F238E27FC236}">
                <a16:creationId xmlns:a16="http://schemas.microsoft.com/office/drawing/2014/main" id="{BACE429D-32FE-4729-A682-09F86EC1AE2C}"/>
              </a:ext>
            </a:extLst>
          </p:cNvPr>
          <p:cNvSpPr>
            <a:spLocks noGrp="1" noChangeArrowheads="1"/>
          </p:cNvSpPr>
          <p:nvPr>
            <p:ph type="sldNum" sz="quarter" idx="5"/>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eaLnBrk="1" hangingPunct="1">
              <a:defRPr sz="1200"/>
            </a:lvl1pPr>
          </a:lstStyle>
          <a:p>
            <a:pPr>
              <a:defRPr/>
            </a:pPr>
            <a:fld id="{6722985F-9A7E-4013-8EFE-4B8EC366BA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91C32B2-F8B8-4A0F-BE32-1257F7DF6FBA}"/>
              </a:ext>
            </a:extLst>
          </p:cNvPr>
          <p:cNvSpPr>
            <a:spLocks noGrp="1" noChangeArrowheads="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4CF12DA3-690E-4BB0-BF1E-86B1CCA0B7E1}" type="slidenum">
              <a:rPr lang="en-US" altLang="en-US" sz="1200" smtClean="0"/>
              <a:pPr/>
              <a:t>1</a:t>
            </a:fld>
            <a:endParaRPr lang="en-US" altLang="en-US" sz="1200"/>
          </a:p>
        </p:txBody>
      </p:sp>
      <p:sp>
        <p:nvSpPr>
          <p:cNvPr id="9219" name="Rectangle 2">
            <a:extLst>
              <a:ext uri="{FF2B5EF4-FFF2-40B4-BE49-F238E27FC236}">
                <a16:creationId xmlns:a16="http://schemas.microsoft.com/office/drawing/2014/main" id="{E7257260-B184-4441-8DB8-19C87F3482DB}"/>
              </a:ext>
            </a:extLst>
          </p:cNvPr>
          <p:cNvSpPr>
            <a:spLocks noChangeArrowheads="1" noTextEdit="1"/>
          </p:cNvSpPr>
          <p:nvPr>
            <p:ph type="sldImg"/>
          </p:nvPr>
        </p:nvSpPr>
        <p:spPr>
          <a:xfrm>
            <a:off x="1230313" y="692150"/>
            <a:ext cx="4473575" cy="3457575"/>
          </a:xfrm>
          <a:ln/>
        </p:spPr>
      </p:sp>
      <p:sp>
        <p:nvSpPr>
          <p:cNvPr id="9220" name="Rectangle 3">
            <a:extLst>
              <a:ext uri="{FF2B5EF4-FFF2-40B4-BE49-F238E27FC236}">
                <a16:creationId xmlns:a16="http://schemas.microsoft.com/office/drawing/2014/main" id="{C7FDD153-20F0-43E1-8A48-AEC4E23771AC}"/>
              </a:ext>
            </a:extLst>
          </p:cNvPr>
          <p:cNvSpPr>
            <a:spLocks noGrp="1" noChangeArrowheads="1"/>
          </p:cNvSpPr>
          <p:nvPr>
            <p:ph type="body" idx="1"/>
          </p:nvPr>
        </p:nvSpPr>
        <p:spPr>
          <a:noFill/>
        </p:spPr>
        <p:txBody>
          <a:bodyPr/>
          <a:lstStyle/>
          <a:p>
            <a:pPr eaLnBrk="1" hangingPunct="1"/>
            <a:r>
              <a:rPr lang="en-US" altLang="en-US"/>
              <a:t>The world of Adult immunizations has changed a lot over the past 10 years.  It can be confusing and overwhelming, so hopefully through this talk we can explore the recommendations, the new vaccines and the timeframe so that we don’t have to worry so much about Flu Pneumonia and Shingles!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C44B206-6340-4AD5-A42E-D1E5A362CAB1}"/>
              </a:ext>
            </a:extLst>
          </p:cNvPr>
          <p:cNvSpPr>
            <a:spLocks noGrp="1" noRot="1" noChangeAspect="1" noTextEdit="1"/>
          </p:cNvSpPr>
          <p:nvPr>
            <p:ph type="sldImg"/>
          </p:nvPr>
        </p:nvSpPr>
        <p:spPr>
          <a:xfrm>
            <a:off x="1230313" y="692150"/>
            <a:ext cx="4473575" cy="3457575"/>
          </a:xfrm>
          <a:ln/>
        </p:spPr>
      </p:sp>
      <p:sp>
        <p:nvSpPr>
          <p:cNvPr id="27651" name="Notes Placeholder 2">
            <a:extLst>
              <a:ext uri="{FF2B5EF4-FFF2-40B4-BE49-F238E27FC236}">
                <a16:creationId xmlns:a16="http://schemas.microsoft.com/office/drawing/2014/main" id="{BEB5D0E1-C49D-4D6B-B7F8-F2231643D4C5}"/>
              </a:ext>
            </a:extLst>
          </p:cNvPr>
          <p:cNvSpPr>
            <a:spLocks noGrp="1"/>
          </p:cNvSpPr>
          <p:nvPr>
            <p:ph type="body" idx="1"/>
          </p:nvPr>
        </p:nvSpPr>
        <p:spPr>
          <a:noFill/>
        </p:spPr>
        <p:txBody>
          <a:bodyPr/>
          <a:lstStyle/>
          <a:p>
            <a:pPr eaLnBrk="1" hangingPunct="1">
              <a:lnSpc>
                <a:spcPct val="90000"/>
              </a:lnSpc>
            </a:pPr>
            <a:r>
              <a:rPr lang="en-US" altLang="en-US"/>
              <a:t>Influenza (especially HCW, 50 years and older or high risk) </a:t>
            </a:r>
          </a:p>
          <a:p>
            <a:pPr eaLnBrk="1" hangingPunct="1">
              <a:lnSpc>
                <a:spcPct val="90000"/>
              </a:lnSpc>
            </a:pPr>
            <a:r>
              <a:rPr lang="en-US" altLang="en-US"/>
              <a:t>Tdap booster (currently one dose instead of Td)</a:t>
            </a:r>
          </a:p>
          <a:p>
            <a:pPr eaLnBrk="1" hangingPunct="1">
              <a:lnSpc>
                <a:spcPct val="90000"/>
              </a:lnSpc>
            </a:pPr>
            <a:r>
              <a:rPr lang="en-US" altLang="en-US"/>
              <a:t>Tetanus diphtheria booster (Td) every 10 years</a:t>
            </a:r>
          </a:p>
          <a:p>
            <a:pPr eaLnBrk="1" hangingPunct="1">
              <a:lnSpc>
                <a:spcPct val="90000"/>
              </a:lnSpc>
            </a:pPr>
            <a:r>
              <a:rPr lang="en-US" altLang="en-US"/>
              <a:t>Pneumococcal:  two vaccines (65 and older or if at high risk)</a:t>
            </a:r>
          </a:p>
          <a:p>
            <a:pPr eaLnBrk="1" hangingPunct="1">
              <a:lnSpc>
                <a:spcPct val="90000"/>
              </a:lnSpc>
            </a:pPr>
            <a:r>
              <a:rPr lang="en-US" altLang="en-US"/>
              <a:t>Hepatitis B (high risk and HCW)</a:t>
            </a:r>
          </a:p>
          <a:p>
            <a:pPr eaLnBrk="1" hangingPunct="1">
              <a:lnSpc>
                <a:spcPct val="90000"/>
              </a:lnSpc>
            </a:pPr>
            <a:r>
              <a:rPr lang="en-US" altLang="en-US"/>
              <a:t>Measles Mumps Rubella (MMR) if susceptible born before 1957 presumed immune</a:t>
            </a:r>
          </a:p>
          <a:p>
            <a:pPr eaLnBrk="1" hangingPunct="1">
              <a:lnSpc>
                <a:spcPct val="90000"/>
              </a:lnSpc>
            </a:pPr>
            <a:r>
              <a:rPr lang="en-US" altLang="en-US"/>
              <a:t>Varicella (chickenpox) if susceptible</a:t>
            </a:r>
          </a:p>
          <a:p>
            <a:pPr eaLnBrk="1" hangingPunct="1">
              <a:lnSpc>
                <a:spcPct val="90000"/>
              </a:lnSpc>
            </a:pPr>
            <a:r>
              <a:rPr lang="en-US" altLang="en-US"/>
              <a:t>Herpes Zoster (Shingles) (50+)</a:t>
            </a:r>
          </a:p>
          <a:p>
            <a:pPr eaLnBrk="1" hangingPunct="1">
              <a:lnSpc>
                <a:spcPct val="90000"/>
              </a:lnSpc>
            </a:pPr>
            <a:r>
              <a:rPr lang="en-US" altLang="en-US"/>
              <a:t>Human Papilloma Virus (9-26 years old)</a:t>
            </a:r>
          </a:p>
          <a:p>
            <a:pPr eaLnBrk="1" hangingPunct="1">
              <a:lnSpc>
                <a:spcPct val="90000"/>
              </a:lnSpc>
            </a:pPr>
            <a:r>
              <a:rPr lang="en-US" altLang="en-US"/>
              <a:t>Special vaccines for foreign travel or occupational </a:t>
            </a:r>
          </a:p>
          <a:p>
            <a:endParaRPr lang="en-US" altLang="en-US"/>
          </a:p>
        </p:txBody>
      </p:sp>
      <p:sp>
        <p:nvSpPr>
          <p:cNvPr id="27652" name="Slide Number Placeholder 3">
            <a:extLst>
              <a:ext uri="{FF2B5EF4-FFF2-40B4-BE49-F238E27FC236}">
                <a16:creationId xmlns:a16="http://schemas.microsoft.com/office/drawing/2014/main" id="{6804D6D1-7443-4784-B195-248A232A87B7}"/>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2886C0EA-CDD5-4F72-9386-107B428F8FEA}" type="slidenum">
              <a:rPr lang="en-US" altLang="en-US" sz="1200" smtClean="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7273253-869A-4AE8-B141-905DDF533E96}"/>
              </a:ext>
            </a:extLst>
          </p:cNvPr>
          <p:cNvSpPr>
            <a:spLocks noGrp="1" noRot="1" noChangeAspect="1" noTextEdit="1"/>
          </p:cNvSpPr>
          <p:nvPr>
            <p:ph type="sldImg"/>
          </p:nvPr>
        </p:nvSpPr>
        <p:spPr>
          <a:xfrm>
            <a:off x="1230313" y="692150"/>
            <a:ext cx="4473575" cy="3457575"/>
          </a:xfrm>
          <a:ln/>
        </p:spPr>
      </p:sp>
      <p:sp>
        <p:nvSpPr>
          <p:cNvPr id="29699" name="Notes Placeholder 2">
            <a:extLst>
              <a:ext uri="{FF2B5EF4-FFF2-40B4-BE49-F238E27FC236}">
                <a16:creationId xmlns:a16="http://schemas.microsoft.com/office/drawing/2014/main" id="{BAC99106-C7C2-4464-BEB1-1DD2A410C15D}"/>
              </a:ext>
            </a:extLst>
          </p:cNvPr>
          <p:cNvSpPr>
            <a:spLocks noGrp="1"/>
          </p:cNvSpPr>
          <p:nvPr>
            <p:ph type="body" idx="1"/>
          </p:nvPr>
        </p:nvSpPr>
        <p:spPr>
          <a:noFill/>
        </p:spPr>
        <p:txBody>
          <a:bodyPr/>
          <a:lstStyle/>
          <a:p>
            <a:endParaRPr lang="en-US" altLang="en-US"/>
          </a:p>
        </p:txBody>
      </p:sp>
      <p:sp>
        <p:nvSpPr>
          <p:cNvPr id="29700" name="Slide Number Placeholder 3">
            <a:extLst>
              <a:ext uri="{FF2B5EF4-FFF2-40B4-BE49-F238E27FC236}">
                <a16:creationId xmlns:a16="http://schemas.microsoft.com/office/drawing/2014/main" id="{8AB47186-7F09-4BB9-A2AE-114B35B1BD34}"/>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893D2F14-CDED-400D-A1B0-5D7DC1E22D8F}"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DCED771-C848-45A0-B6E7-32BFDABB5697}"/>
              </a:ext>
            </a:extLst>
          </p:cNvPr>
          <p:cNvSpPr>
            <a:spLocks noGrp="1" noRot="1" noChangeAspect="1" noTextEdit="1"/>
          </p:cNvSpPr>
          <p:nvPr>
            <p:ph type="sldImg"/>
          </p:nvPr>
        </p:nvSpPr>
        <p:spPr>
          <a:xfrm>
            <a:off x="1230313" y="692150"/>
            <a:ext cx="4473575" cy="3457575"/>
          </a:xfrm>
          <a:ln/>
        </p:spPr>
      </p:sp>
      <p:sp>
        <p:nvSpPr>
          <p:cNvPr id="31747" name="Notes Placeholder 2">
            <a:extLst>
              <a:ext uri="{FF2B5EF4-FFF2-40B4-BE49-F238E27FC236}">
                <a16:creationId xmlns:a16="http://schemas.microsoft.com/office/drawing/2014/main" id="{51EA8CB6-38C3-469B-8854-F3D7BACC54EF}"/>
              </a:ext>
            </a:extLst>
          </p:cNvPr>
          <p:cNvSpPr>
            <a:spLocks noGrp="1"/>
          </p:cNvSpPr>
          <p:nvPr>
            <p:ph type="body" idx="1"/>
          </p:nvPr>
        </p:nvSpPr>
        <p:spPr>
          <a:noFill/>
        </p:spPr>
        <p:txBody>
          <a:bodyPr/>
          <a:lstStyle/>
          <a:p>
            <a:endParaRPr lang="en-US" altLang="en-US"/>
          </a:p>
        </p:txBody>
      </p:sp>
      <p:sp>
        <p:nvSpPr>
          <p:cNvPr id="31748" name="Slide Number Placeholder 3">
            <a:extLst>
              <a:ext uri="{FF2B5EF4-FFF2-40B4-BE49-F238E27FC236}">
                <a16:creationId xmlns:a16="http://schemas.microsoft.com/office/drawing/2014/main" id="{5C68CA03-0618-4865-9998-2D62C64A90E6}"/>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EF4E881B-7842-479A-BBF4-87D7AAF5C186}"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4B2FDB6-8FDB-451D-BF37-A420C9F646CA}"/>
              </a:ext>
            </a:extLst>
          </p:cNvPr>
          <p:cNvSpPr>
            <a:spLocks noGrp="1" noRot="1" noChangeAspect="1" noTextEdit="1"/>
          </p:cNvSpPr>
          <p:nvPr>
            <p:ph type="sldImg"/>
          </p:nvPr>
        </p:nvSpPr>
        <p:spPr>
          <a:xfrm>
            <a:off x="1230313" y="692150"/>
            <a:ext cx="4473575" cy="3457575"/>
          </a:xfrm>
          <a:ln/>
        </p:spPr>
      </p:sp>
      <p:sp>
        <p:nvSpPr>
          <p:cNvPr id="33795" name="Notes Placeholder 2">
            <a:extLst>
              <a:ext uri="{FF2B5EF4-FFF2-40B4-BE49-F238E27FC236}">
                <a16:creationId xmlns:a16="http://schemas.microsoft.com/office/drawing/2014/main" id="{956FBAAA-318F-496F-A896-E7F1D9FA3869}"/>
              </a:ext>
            </a:extLst>
          </p:cNvPr>
          <p:cNvSpPr>
            <a:spLocks noGrp="1"/>
          </p:cNvSpPr>
          <p:nvPr>
            <p:ph type="body" idx="1"/>
          </p:nvPr>
        </p:nvSpPr>
        <p:spPr>
          <a:noFill/>
        </p:spPr>
        <p:txBody>
          <a:bodyPr/>
          <a:lstStyle/>
          <a:p>
            <a:endParaRPr lang="en-US" altLang="en-US"/>
          </a:p>
        </p:txBody>
      </p:sp>
      <p:sp>
        <p:nvSpPr>
          <p:cNvPr id="33796" name="Slide Number Placeholder 3">
            <a:extLst>
              <a:ext uri="{FF2B5EF4-FFF2-40B4-BE49-F238E27FC236}">
                <a16:creationId xmlns:a16="http://schemas.microsoft.com/office/drawing/2014/main" id="{9273853C-4DFE-4E36-87CA-412BCEEE6588}"/>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E60D86D6-9A4F-4D0D-BF32-51E10938E85B}"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858C1DB-1A2B-49CF-8D9F-466435F1971E}"/>
              </a:ext>
            </a:extLst>
          </p:cNvPr>
          <p:cNvSpPr>
            <a:spLocks noGrp="1" noRot="1" noChangeAspect="1" noTextEdit="1"/>
          </p:cNvSpPr>
          <p:nvPr>
            <p:ph type="sldImg"/>
          </p:nvPr>
        </p:nvSpPr>
        <p:spPr>
          <a:xfrm>
            <a:off x="1230313" y="692150"/>
            <a:ext cx="4473575" cy="3457575"/>
          </a:xfrm>
          <a:ln/>
        </p:spPr>
      </p:sp>
      <p:sp>
        <p:nvSpPr>
          <p:cNvPr id="35843" name="Notes Placeholder 2">
            <a:extLst>
              <a:ext uri="{FF2B5EF4-FFF2-40B4-BE49-F238E27FC236}">
                <a16:creationId xmlns:a16="http://schemas.microsoft.com/office/drawing/2014/main" id="{0CD2F0C7-C8D4-41FF-A063-2BD0F5822DE7}"/>
              </a:ext>
            </a:extLst>
          </p:cNvPr>
          <p:cNvSpPr>
            <a:spLocks noGrp="1"/>
          </p:cNvSpPr>
          <p:nvPr>
            <p:ph type="body" idx="1"/>
          </p:nvPr>
        </p:nvSpPr>
        <p:spPr>
          <a:noFill/>
        </p:spPr>
        <p:txBody>
          <a:bodyPr/>
          <a:lstStyle/>
          <a:p>
            <a:endParaRPr lang="en-US" altLang="en-US"/>
          </a:p>
        </p:txBody>
      </p:sp>
      <p:sp>
        <p:nvSpPr>
          <p:cNvPr id="35844" name="Slide Number Placeholder 3">
            <a:extLst>
              <a:ext uri="{FF2B5EF4-FFF2-40B4-BE49-F238E27FC236}">
                <a16:creationId xmlns:a16="http://schemas.microsoft.com/office/drawing/2014/main" id="{448A958E-0F1B-42A8-83F5-FB79CEBDBF13}"/>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77B4A89A-76A9-452F-AF89-13DED38D4C0E}"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729E21B-988C-4115-B1EA-FDFBD8B074AC}"/>
              </a:ext>
            </a:extLst>
          </p:cNvPr>
          <p:cNvSpPr>
            <a:spLocks noGrp="1" noRot="1" noChangeAspect="1" noTextEdit="1"/>
          </p:cNvSpPr>
          <p:nvPr>
            <p:ph type="sldImg"/>
          </p:nvPr>
        </p:nvSpPr>
        <p:spPr>
          <a:xfrm>
            <a:off x="1230313" y="692150"/>
            <a:ext cx="4473575" cy="3457575"/>
          </a:xfrm>
          <a:ln/>
        </p:spPr>
      </p:sp>
      <p:sp>
        <p:nvSpPr>
          <p:cNvPr id="37891" name="Notes Placeholder 2">
            <a:extLst>
              <a:ext uri="{FF2B5EF4-FFF2-40B4-BE49-F238E27FC236}">
                <a16:creationId xmlns:a16="http://schemas.microsoft.com/office/drawing/2014/main" id="{4DC625D8-47AB-4922-9F71-45EAAA84A342}"/>
              </a:ext>
            </a:extLst>
          </p:cNvPr>
          <p:cNvSpPr>
            <a:spLocks noGrp="1"/>
          </p:cNvSpPr>
          <p:nvPr>
            <p:ph type="body" idx="1"/>
          </p:nvPr>
        </p:nvSpPr>
        <p:spPr>
          <a:noFill/>
        </p:spPr>
        <p:txBody>
          <a:bodyPr/>
          <a:lstStyle/>
          <a:p>
            <a:r>
              <a:rPr lang="en-US" altLang="en-US"/>
              <a:t>3/16 Replaced chart with simpler version from session 1</a:t>
            </a:r>
          </a:p>
        </p:txBody>
      </p:sp>
      <p:sp>
        <p:nvSpPr>
          <p:cNvPr id="37892" name="Slide Number Placeholder 3">
            <a:extLst>
              <a:ext uri="{FF2B5EF4-FFF2-40B4-BE49-F238E27FC236}">
                <a16:creationId xmlns:a16="http://schemas.microsoft.com/office/drawing/2014/main" id="{5ABDFCFC-56EC-48E4-AB58-CAB9A6F98673}"/>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9B558999-6637-4446-84E1-2DE002103D1D}"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A2DF1AA-9CEF-4C9A-8E82-13C6C6F49223}"/>
              </a:ext>
            </a:extLst>
          </p:cNvPr>
          <p:cNvSpPr>
            <a:spLocks noGrp="1" noRot="1" noChangeAspect="1" noTextEdit="1"/>
          </p:cNvSpPr>
          <p:nvPr>
            <p:ph type="sldImg"/>
          </p:nvPr>
        </p:nvSpPr>
        <p:spPr>
          <a:xfrm>
            <a:off x="1230313" y="692150"/>
            <a:ext cx="4473575" cy="3457575"/>
          </a:xfrm>
          <a:ln/>
        </p:spPr>
      </p:sp>
      <p:sp>
        <p:nvSpPr>
          <p:cNvPr id="40963" name="Notes Placeholder 2">
            <a:extLst>
              <a:ext uri="{FF2B5EF4-FFF2-40B4-BE49-F238E27FC236}">
                <a16:creationId xmlns:a16="http://schemas.microsoft.com/office/drawing/2014/main" id="{686BB4CC-EC45-41C4-9E24-D2D1BDA66BCA}"/>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F6603C16-D087-4A56-9BE5-A3D09FEE0EC0}"/>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4475B7D6-3FDA-47E5-9610-33881DA446E6}" type="slidenum">
              <a:rPr lang="en-US" altLang="en-US" sz="1200" smtClean="0"/>
              <a:pPr/>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D23A899-6DE0-4E17-BC04-86EC8F7CAE17}"/>
              </a:ext>
            </a:extLst>
          </p:cNvPr>
          <p:cNvSpPr>
            <a:spLocks noGrp="1" noRot="1" noChangeAspect="1" noTextEdit="1"/>
          </p:cNvSpPr>
          <p:nvPr>
            <p:ph type="sldImg"/>
          </p:nvPr>
        </p:nvSpPr>
        <p:spPr>
          <a:xfrm>
            <a:off x="1230313" y="692150"/>
            <a:ext cx="4473575" cy="3457575"/>
          </a:xfrm>
          <a:ln/>
        </p:spPr>
      </p:sp>
      <p:sp>
        <p:nvSpPr>
          <p:cNvPr id="43011" name="Notes Placeholder 2">
            <a:extLst>
              <a:ext uri="{FF2B5EF4-FFF2-40B4-BE49-F238E27FC236}">
                <a16:creationId xmlns:a16="http://schemas.microsoft.com/office/drawing/2014/main" id="{39A09CE9-1541-4290-9E64-F01C5D274AB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93C1FC23-DFC5-4EA6-9368-63BA04B14E61}"/>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417B1E49-2B27-4397-A71D-8328881BC54C}" type="slidenum">
              <a:rPr lang="en-US" altLang="en-US" sz="1200" smtClean="0"/>
              <a:pPr/>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336650-542C-4F43-A0B6-7AA9D7021D96}"/>
              </a:ext>
            </a:extLst>
          </p:cNvPr>
          <p:cNvSpPr>
            <a:spLocks noGrp="1" noRot="1" noChangeAspect="1" noTextEdit="1"/>
          </p:cNvSpPr>
          <p:nvPr>
            <p:ph type="sldImg"/>
          </p:nvPr>
        </p:nvSpPr>
        <p:spPr>
          <a:xfrm>
            <a:off x="1230313" y="692150"/>
            <a:ext cx="4473575" cy="3457575"/>
          </a:xfrm>
          <a:ln/>
        </p:spPr>
      </p:sp>
      <p:sp>
        <p:nvSpPr>
          <p:cNvPr id="45059" name="Notes Placeholder 2">
            <a:extLst>
              <a:ext uri="{FF2B5EF4-FFF2-40B4-BE49-F238E27FC236}">
                <a16:creationId xmlns:a16="http://schemas.microsoft.com/office/drawing/2014/main" id="{2CDE0B09-D830-4624-9BCF-F3F4013EF45D}"/>
              </a:ext>
            </a:extLst>
          </p:cNvPr>
          <p:cNvSpPr>
            <a:spLocks noGrp="1"/>
          </p:cNvSpPr>
          <p:nvPr>
            <p:ph type="body" idx="1"/>
          </p:nvPr>
        </p:nvSpPr>
        <p:spPr>
          <a:noFill/>
        </p:spPr>
        <p:txBody>
          <a:bodyPr/>
          <a:lstStyle/>
          <a:p>
            <a:r>
              <a:rPr lang="en-US" altLang="en-US"/>
              <a:t>People with flu can spread it to others up to about 6 feet away. Most experts think that flu viruses are spread mainly by droplets made when people with flu cough, sneeze or talk. These droplets can land in the mouths or noses of people who are nearby or possibly be inhaled into the lungs. Less often, a person might also get flu by touching a surface or object that has flu virus on it and then touching their own mouth or nose.</a:t>
            </a:r>
          </a:p>
          <a:p>
            <a:r>
              <a:rPr lang="en-US" altLang="en-US"/>
              <a:t>To avoid this, people should stay away from sick people and stay home if sick. It also is important to wash hands often with soap and water for at least 20 seconds.  Linens, eating utensils, and dishes belonging to those who are sick should not be shared without washing thoroughly first. Further, frequently touched surfaces should be cleaned and disinfected at home, work and school, especially if someone is ill.</a:t>
            </a:r>
          </a:p>
          <a:p>
            <a:r>
              <a:rPr lang="en-US" altLang="en-US" b="1"/>
              <a:t>The Flu Is Contagious</a:t>
            </a:r>
          </a:p>
          <a:p>
            <a:r>
              <a:rPr lang="en-US" altLang="en-US"/>
              <a:t>Most healthy adults may be able to infect other people beginning 1 day </a:t>
            </a:r>
            <a:r>
              <a:rPr lang="en-US" altLang="en-US" b="1"/>
              <a:t>before</a:t>
            </a:r>
            <a:r>
              <a:rPr lang="en-US" altLang="en-US"/>
              <a:t> symptoms develop and up to 5 to 7 days </a:t>
            </a:r>
            <a:r>
              <a:rPr lang="en-US" altLang="en-US" b="1"/>
              <a:t>after</a:t>
            </a:r>
            <a:r>
              <a:rPr lang="en-US" altLang="en-US"/>
              <a:t> becoming sick. Children may pass the virus for longer than 7 days. Symptoms start 1 to 4 days after the virus enters the body. </a:t>
            </a:r>
            <a:r>
              <a:rPr lang="en-US" altLang="en-US" b="1"/>
              <a:t>That means that you may be able to pass on the flu to someone else before you know you are sick, as well as while you are sick</a:t>
            </a:r>
            <a:r>
              <a:rPr lang="en-US" altLang="en-US"/>
              <a:t>. Some people can be infected with the flu virus but have no symptoms. During this time, those persons may still spread the virus to others.</a:t>
            </a:r>
          </a:p>
          <a:p>
            <a:endParaRPr lang="en-US" altLang="en-US"/>
          </a:p>
        </p:txBody>
      </p:sp>
      <p:sp>
        <p:nvSpPr>
          <p:cNvPr id="45060" name="Slide Number Placeholder 3">
            <a:extLst>
              <a:ext uri="{FF2B5EF4-FFF2-40B4-BE49-F238E27FC236}">
                <a16:creationId xmlns:a16="http://schemas.microsoft.com/office/drawing/2014/main" id="{08B9C3C9-68E5-43C2-BD60-0D5A4AC44EA6}"/>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10320D8D-6421-44AA-A9C3-6A6A0AA7FF7E}" type="slidenum">
              <a:rPr lang="en-US" altLang="en-US" sz="1200" smtClean="0"/>
              <a:pPr/>
              <a:t>19</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A5FD2C3-19E6-49F7-86B8-0551CF4F955B}"/>
              </a:ext>
            </a:extLst>
          </p:cNvPr>
          <p:cNvSpPr>
            <a:spLocks noGrp="1" noRot="1" noChangeAspect="1" noTextEdit="1"/>
          </p:cNvSpPr>
          <p:nvPr>
            <p:ph type="sldImg"/>
          </p:nvPr>
        </p:nvSpPr>
        <p:spPr>
          <a:xfrm>
            <a:off x="1230313" y="692150"/>
            <a:ext cx="4473575" cy="3457575"/>
          </a:xfrm>
          <a:ln/>
        </p:spPr>
      </p:sp>
      <p:sp>
        <p:nvSpPr>
          <p:cNvPr id="47107" name="Notes Placeholder 2">
            <a:extLst>
              <a:ext uri="{FF2B5EF4-FFF2-40B4-BE49-F238E27FC236}">
                <a16:creationId xmlns:a16="http://schemas.microsoft.com/office/drawing/2014/main" id="{52C78BA0-678D-4CA2-8246-B86A20C68AC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5000 droplets spewed up to 12 feet at a speed of 100 ft per second….</a:t>
            </a:r>
          </a:p>
        </p:txBody>
      </p:sp>
      <p:sp>
        <p:nvSpPr>
          <p:cNvPr id="47108" name="Slide Number Placeholder 3">
            <a:extLst>
              <a:ext uri="{FF2B5EF4-FFF2-40B4-BE49-F238E27FC236}">
                <a16:creationId xmlns:a16="http://schemas.microsoft.com/office/drawing/2014/main" id="{F449115C-59F5-47B0-9F1C-3BF539476B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New Roman" panose="02020603050405020304" pitchFamily="18" charset="0"/>
              </a:defRPr>
            </a:lvl1pPr>
            <a:lvl2pPr marL="742950" indent="-285750" defTabSz="922338">
              <a:spcBef>
                <a:spcPct val="30000"/>
              </a:spcBef>
              <a:defRPr sz="1200">
                <a:solidFill>
                  <a:schemeClr val="tx1"/>
                </a:solidFill>
                <a:latin typeface="Times New Roman" panose="02020603050405020304" pitchFamily="18" charset="0"/>
              </a:defRPr>
            </a:lvl2pPr>
            <a:lvl3pPr marL="1143000" indent="-228600" defTabSz="922338">
              <a:spcBef>
                <a:spcPct val="30000"/>
              </a:spcBef>
              <a:defRPr sz="1200">
                <a:solidFill>
                  <a:schemeClr val="tx1"/>
                </a:solidFill>
                <a:latin typeface="Times New Roman" panose="02020603050405020304" pitchFamily="18" charset="0"/>
              </a:defRPr>
            </a:lvl3pPr>
            <a:lvl4pPr marL="1600200" indent="-228600" defTabSz="922338">
              <a:spcBef>
                <a:spcPct val="30000"/>
              </a:spcBef>
              <a:defRPr sz="1200">
                <a:solidFill>
                  <a:schemeClr val="tx1"/>
                </a:solidFill>
                <a:latin typeface="Times New Roman" panose="02020603050405020304" pitchFamily="18" charset="0"/>
              </a:defRPr>
            </a:lvl4pPr>
            <a:lvl5pPr marL="2057400" indent="-228600" defTabSz="922338">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C32DB4-882B-4CC7-B42E-50F7651368D1}"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1DC58A3-8C32-4711-8C5B-BFB9A5025CA2}"/>
              </a:ext>
            </a:extLst>
          </p:cNvPr>
          <p:cNvSpPr>
            <a:spLocks noGrp="1" noRot="1" noChangeAspect="1" noTextEdit="1"/>
          </p:cNvSpPr>
          <p:nvPr>
            <p:ph type="sldImg"/>
          </p:nvPr>
        </p:nvSpPr>
        <p:spPr>
          <a:xfrm>
            <a:off x="1230313" y="692150"/>
            <a:ext cx="4473575" cy="3457575"/>
          </a:xfrm>
          <a:ln/>
        </p:spPr>
      </p:sp>
      <p:sp>
        <p:nvSpPr>
          <p:cNvPr id="11267" name="Notes Placeholder 2">
            <a:extLst>
              <a:ext uri="{FF2B5EF4-FFF2-40B4-BE49-F238E27FC236}">
                <a16:creationId xmlns:a16="http://schemas.microsoft.com/office/drawing/2014/main" id="{C36FA210-01DB-4B74-94D0-83C7BCA1A6BE}"/>
              </a:ext>
            </a:extLst>
          </p:cNvPr>
          <p:cNvSpPr>
            <a:spLocks noGrp="1"/>
          </p:cNvSpPr>
          <p:nvPr>
            <p:ph type="body" idx="1"/>
          </p:nvPr>
        </p:nvSpPr>
        <p:spPr>
          <a:noFill/>
        </p:spPr>
        <p:txBody>
          <a:bodyPr/>
          <a:lstStyle/>
          <a:p>
            <a:r>
              <a:rPr lang="en-US" altLang="en-US"/>
              <a:t>We will attempt to answer these and all your questions!</a:t>
            </a:r>
          </a:p>
        </p:txBody>
      </p:sp>
      <p:sp>
        <p:nvSpPr>
          <p:cNvPr id="11268" name="Slide Number Placeholder 3">
            <a:extLst>
              <a:ext uri="{FF2B5EF4-FFF2-40B4-BE49-F238E27FC236}">
                <a16:creationId xmlns:a16="http://schemas.microsoft.com/office/drawing/2014/main" id="{2E1D62EA-790C-44D6-BE22-5855045CF78D}"/>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D65216CE-EB3F-4616-AE53-195514633D2C}"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5D8F183-54EC-4809-B8D7-4DC8CA27CD77}"/>
              </a:ext>
            </a:extLst>
          </p:cNvPr>
          <p:cNvSpPr>
            <a:spLocks noGrp="1" noRot="1" noChangeAspect="1" noTextEdit="1"/>
          </p:cNvSpPr>
          <p:nvPr>
            <p:ph type="sldImg"/>
          </p:nvPr>
        </p:nvSpPr>
        <p:spPr>
          <a:xfrm>
            <a:off x="1230313" y="692150"/>
            <a:ext cx="4473575" cy="3457575"/>
          </a:xfrm>
          <a:ln/>
        </p:spPr>
      </p:sp>
      <p:sp>
        <p:nvSpPr>
          <p:cNvPr id="49155" name="Notes Placeholder 2">
            <a:extLst>
              <a:ext uri="{FF2B5EF4-FFF2-40B4-BE49-F238E27FC236}">
                <a16:creationId xmlns:a16="http://schemas.microsoft.com/office/drawing/2014/main" id="{B6FC22D5-36E0-4CAA-BF31-562554E5DD12}"/>
              </a:ext>
            </a:extLst>
          </p:cNvPr>
          <p:cNvSpPr>
            <a:spLocks noGrp="1"/>
          </p:cNvSpPr>
          <p:nvPr>
            <p:ph type="body" idx="1"/>
          </p:nvPr>
        </p:nvSpPr>
        <p:spPr>
          <a:noFill/>
        </p:spPr>
        <p:txBody>
          <a:bodyPr/>
          <a:lstStyle/>
          <a:p>
            <a:endParaRPr lang="en-US" altLang="en-US"/>
          </a:p>
        </p:txBody>
      </p:sp>
      <p:sp>
        <p:nvSpPr>
          <p:cNvPr id="49156" name="Slide Number Placeholder 3">
            <a:extLst>
              <a:ext uri="{FF2B5EF4-FFF2-40B4-BE49-F238E27FC236}">
                <a16:creationId xmlns:a16="http://schemas.microsoft.com/office/drawing/2014/main" id="{48C10D15-3B25-46CA-92D6-91AC4E36423E}"/>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356389B6-2C8B-41F2-AD91-312FD80C0966}" type="slidenum">
              <a:rPr lang="en-US" altLang="en-US" sz="1200" smtClean="0"/>
              <a:pPr/>
              <a:t>21</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7C82469-4B3A-42FF-B69B-8B7CC07E8E98}"/>
              </a:ext>
            </a:extLst>
          </p:cNvPr>
          <p:cNvSpPr>
            <a:spLocks noGrp="1" noRot="1" noChangeAspect="1" noTextEdit="1"/>
          </p:cNvSpPr>
          <p:nvPr>
            <p:ph type="sldImg"/>
          </p:nvPr>
        </p:nvSpPr>
        <p:spPr>
          <a:xfrm>
            <a:off x="1230313" y="692150"/>
            <a:ext cx="4473575" cy="3457575"/>
          </a:xfrm>
          <a:ln/>
        </p:spPr>
      </p:sp>
      <p:sp>
        <p:nvSpPr>
          <p:cNvPr id="51203" name="Notes Placeholder 2">
            <a:extLst>
              <a:ext uri="{FF2B5EF4-FFF2-40B4-BE49-F238E27FC236}">
                <a16:creationId xmlns:a16="http://schemas.microsoft.com/office/drawing/2014/main" id="{3D485588-C8A3-4073-AD67-40F7FDB1512D}"/>
              </a:ext>
            </a:extLst>
          </p:cNvPr>
          <p:cNvSpPr>
            <a:spLocks noGrp="1"/>
          </p:cNvSpPr>
          <p:nvPr>
            <p:ph type="body" idx="1"/>
          </p:nvPr>
        </p:nvSpPr>
        <p:spPr>
          <a:noFill/>
        </p:spPr>
        <p:txBody>
          <a:bodyPr/>
          <a:lstStyle/>
          <a:p>
            <a:pPr lvl="1" eaLnBrk="1" hangingPunct="1">
              <a:lnSpc>
                <a:spcPct val="90000"/>
              </a:lnSpc>
              <a:spcBef>
                <a:spcPct val="0"/>
              </a:spcBef>
              <a:buClr>
                <a:schemeClr val="accent2"/>
              </a:buClr>
              <a:buFontTx/>
              <a:buChar char="•"/>
            </a:pPr>
            <a:r>
              <a:rPr lang="en-US" altLang="en-US" sz="1400"/>
              <a:t>5-20% of US population</a:t>
            </a:r>
          </a:p>
          <a:p>
            <a:pPr lvl="2" eaLnBrk="1" hangingPunct="1">
              <a:lnSpc>
                <a:spcPct val="90000"/>
              </a:lnSpc>
              <a:spcBef>
                <a:spcPct val="0"/>
              </a:spcBef>
              <a:buClr>
                <a:schemeClr val="accent2"/>
              </a:buClr>
              <a:buFontTx/>
              <a:buChar char="•"/>
            </a:pPr>
            <a:r>
              <a:rPr lang="en-US" altLang="en-US" sz="1400"/>
              <a:t>Highest illness rates in children</a:t>
            </a:r>
          </a:p>
          <a:p>
            <a:pPr lvl="2" eaLnBrk="1" hangingPunct="1">
              <a:lnSpc>
                <a:spcPct val="90000"/>
              </a:lnSpc>
              <a:spcBef>
                <a:spcPct val="0"/>
              </a:spcBef>
              <a:buClr>
                <a:schemeClr val="accent2"/>
              </a:buClr>
              <a:buFontTx/>
              <a:buChar char="•"/>
            </a:pPr>
            <a:r>
              <a:rPr lang="en-US" altLang="en-US" sz="1400"/>
              <a:t>Highest complication rates in elderly and infants</a:t>
            </a:r>
          </a:p>
          <a:p>
            <a:pPr lvl="2" eaLnBrk="1" hangingPunct="1">
              <a:lnSpc>
                <a:spcPct val="90000"/>
              </a:lnSpc>
              <a:spcBef>
                <a:spcPct val="0"/>
              </a:spcBef>
              <a:buClr>
                <a:schemeClr val="accent2"/>
              </a:buClr>
              <a:buFontTx/>
              <a:buChar char="•"/>
            </a:pPr>
            <a:endParaRPr lang="en-US" altLang="en-US" sz="1400"/>
          </a:p>
          <a:p>
            <a:pPr lvl="1" eaLnBrk="1" hangingPunct="1">
              <a:lnSpc>
                <a:spcPct val="90000"/>
              </a:lnSpc>
              <a:spcBef>
                <a:spcPct val="0"/>
              </a:spcBef>
              <a:buClr>
                <a:schemeClr val="accent2"/>
              </a:buClr>
              <a:buFontTx/>
              <a:buChar char="•"/>
            </a:pPr>
            <a:r>
              <a:rPr lang="en-US" altLang="en-US" sz="1400"/>
              <a:t> &gt;25,000 deaths average per yr in US</a:t>
            </a:r>
          </a:p>
          <a:p>
            <a:pPr lvl="2" eaLnBrk="1" hangingPunct="1">
              <a:lnSpc>
                <a:spcPct val="90000"/>
              </a:lnSpc>
              <a:spcBef>
                <a:spcPct val="0"/>
              </a:spcBef>
              <a:buClr>
                <a:schemeClr val="accent2"/>
              </a:buClr>
              <a:buFontTx/>
              <a:buChar char="•"/>
            </a:pPr>
            <a:r>
              <a:rPr lang="en-US" altLang="en-US" sz="1400"/>
              <a:t>&gt;90% in those &gt;64 years</a:t>
            </a:r>
          </a:p>
          <a:p>
            <a:pPr lvl="2" eaLnBrk="1" hangingPunct="1">
              <a:lnSpc>
                <a:spcPct val="90000"/>
              </a:lnSpc>
              <a:spcBef>
                <a:spcPct val="0"/>
              </a:spcBef>
              <a:buClr>
                <a:schemeClr val="accent2"/>
              </a:buClr>
              <a:buFontTx/>
              <a:buChar char="•"/>
            </a:pPr>
            <a:endParaRPr lang="en-US" altLang="en-US" sz="1400"/>
          </a:p>
          <a:p>
            <a:pPr lvl="1" eaLnBrk="1" hangingPunct="1">
              <a:lnSpc>
                <a:spcPct val="90000"/>
              </a:lnSpc>
              <a:spcBef>
                <a:spcPct val="0"/>
              </a:spcBef>
              <a:buClr>
                <a:schemeClr val="accent2"/>
              </a:buClr>
              <a:buFontTx/>
              <a:buChar char="•"/>
            </a:pPr>
            <a:r>
              <a:rPr lang="en-US" altLang="en-US" sz="1400"/>
              <a:t> &gt;200,000 hospitalizations </a:t>
            </a:r>
          </a:p>
          <a:p>
            <a:pPr lvl="2" eaLnBrk="1" hangingPunct="1">
              <a:lnSpc>
                <a:spcPct val="90000"/>
              </a:lnSpc>
              <a:spcBef>
                <a:spcPct val="0"/>
              </a:spcBef>
              <a:buClr>
                <a:schemeClr val="accent2"/>
              </a:buClr>
              <a:buFontTx/>
              <a:buChar char="•"/>
            </a:pPr>
            <a:r>
              <a:rPr lang="en-US" altLang="en-US" sz="1400"/>
              <a:t>~50% in those &gt;64 years</a:t>
            </a:r>
          </a:p>
          <a:p>
            <a:endParaRPr lang="en-US" altLang="en-US" sz="1400"/>
          </a:p>
        </p:txBody>
      </p:sp>
      <p:sp>
        <p:nvSpPr>
          <p:cNvPr id="51204" name="Slide Number Placeholder 3">
            <a:extLst>
              <a:ext uri="{FF2B5EF4-FFF2-40B4-BE49-F238E27FC236}">
                <a16:creationId xmlns:a16="http://schemas.microsoft.com/office/drawing/2014/main" id="{0908413B-7332-4E07-B3CD-A81230CD3634}"/>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3FE695D8-3F2D-423D-9B08-14AFD4739133}" type="slidenum">
              <a:rPr lang="en-US" altLang="en-US" sz="1200" smtClean="0"/>
              <a:pPr/>
              <a:t>22</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5FBB204-2C93-4477-88E9-E5DD427717FE}"/>
              </a:ext>
            </a:extLst>
          </p:cNvPr>
          <p:cNvSpPr>
            <a:spLocks noGrp="1" noRot="1" noChangeAspect="1" noTextEdit="1"/>
          </p:cNvSpPr>
          <p:nvPr>
            <p:ph type="sldImg"/>
          </p:nvPr>
        </p:nvSpPr>
        <p:spPr>
          <a:xfrm>
            <a:off x="1230313" y="692150"/>
            <a:ext cx="4473575" cy="3457575"/>
          </a:xfrm>
          <a:ln/>
        </p:spPr>
      </p:sp>
      <p:sp>
        <p:nvSpPr>
          <p:cNvPr id="53251" name="Notes Placeholder 2">
            <a:extLst>
              <a:ext uri="{FF2B5EF4-FFF2-40B4-BE49-F238E27FC236}">
                <a16:creationId xmlns:a16="http://schemas.microsoft.com/office/drawing/2014/main" id="{EE81E626-CB87-4C52-8724-0E5B1C82C30C}"/>
              </a:ext>
            </a:extLst>
          </p:cNvPr>
          <p:cNvSpPr>
            <a:spLocks noGrp="1"/>
          </p:cNvSpPr>
          <p:nvPr>
            <p:ph type="body" idx="1"/>
          </p:nvPr>
        </p:nvSpPr>
        <p:spPr>
          <a:noFill/>
        </p:spPr>
        <p:txBody>
          <a:bodyPr/>
          <a:lstStyle/>
          <a:p>
            <a:pPr lvl="2" eaLnBrk="1" hangingPunct="1">
              <a:lnSpc>
                <a:spcPct val="90000"/>
              </a:lnSpc>
              <a:buFont typeface="Wingdings" panose="05000000000000000000" pitchFamily="2" charset="2"/>
              <a:buChar char="Ø"/>
            </a:pPr>
            <a:r>
              <a:rPr lang="en-US" altLang="en-US" sz="1400"/>
              <a:t>65 years and older</a:t>
            </a:r>
          </a:p>
          <a:p>
            <a:pPr lvl="2" eaLnBrk="1" hangingPunct="1">
              <a:lnSpc>
                <a:spcPct val="90000"/>
              </a:lnSpc>
              <a:buFont typeface="Wingdings" panose="05000000000000000000" pitchFamily="2" charset="2"/>
              <a:buChar char="Ø"/>
            </a:pPr>
            <a:r>
              <a:rPr lang="en-US" altLang="en-US" sz="1400"/>
              <a:t>5 years and younger</a:t>
            </a:r>
          </a:p>
          <a:p>
            <a:pPr lvl="1" eaLnBrk="1" hangingPunct="1">
              <a:lnSpc>
                <a:spcPct val="90000"/>
              </a:lnSpc>
              <a:buFontTx/>
              <a:buChar char="•"/>
            </a:pPr>
            <a:r>
              <a:rPr lang="en-US" altLang="en-US" sz="1400"/>
              <a:t>Pulmonary (emphysema, asthma)</a:t>
            </a:r>
          </a:p>
          <a:p>
            <a:pPr lvl="1" eaLnBrk="1" hangingPunct="1">
              <a:lnSpc>
                <a:spcPct val="90000"/>
              </a:lnSpc>
              <a:buFontTx/>
              <a:buChar char="•"/>
            </a:pPr>
            <a:r>
              <a:rPr lang="en-US" altLang="en-US" sz="1400"/>
              <a:t>Cardiovascular</a:t>
            </a:r>
          </a:p>
          <a:p>
            <a:pPr lvl="1" eaLnBrk="1" hangingPunct="1">
              <a:lnSpc>
                <a:spcPct val="90000"/>
              </a:lnSpc>
              <a:buFontTx/>
              <a:buChar char="•"/>
            </a:pPr>
            <a:r>
              <a:rPr lang="en-US" altLang="en-US" sz="1400"/>
              <a:t>Metabolic (diabetes)</a:t>
            </a:r>
          </a:p>
          <a:p>
            <a:pPr lvl="1" eaLnBrk="1" hangingPunct="1">
              <a:lnSpc>
                <a:spcPct val="90000"/>
              </a:lnSpc>
              <a:buFontTx/>
              <a:buChar char="•"/>
            </a:pPr>
            <a:r>
              <a:rPr lang="en-US" altLang="en-US" sz="1400"/>
              <a:t>Renal dysfunction (kidneys)</a:t>
            </a:r>
          </a:p>
          <a:p>
            <a:pPr lvl="1" eaLnBrk="1" hangingPunct="1">
              <a:lnSpc>
                <a:spcPct val="90000"/>
              </a:lnSpc>
              <a:buFontTx/>
              <a:buChar char="•"/>
            </a:pPr>
            <a:r>
              <a:rPr lang="en-US" altLang="en-US" sz="1400"/>
              <a:t>Pregnancy</a:t>
            </a:r>
          </a:p>
        </p:txBody>
      </p:sp>
      <p:sp>
        <p:nvSpPr>
          <p:cNvPr id="53252" name="Slide Number Placeholder 3">
            <a:extLst>
              <a:ext uri="{FF2B5EF4-FFF2-40B4-BE49-F238E27FC236}">
                <a16:creationId xmlns:a16="http://schemas.microsoft.com/office/drawing/2014/main" id="{51605D94-3780-4555-8E76-2C39CDF6B97D}"/>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06DB4E09-6EEF-438A-A985-880AEF7B8045}" type="slidenum">
              <a:rPr lang="en-US" altLang="en-US" sz="1200" smtClean="0"/>
              <a:pPr/>
              <a:t>23</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820C59E-6BBB-4EFF-872D-F351F4A2DE6A}"/>
              </a:ext>
            </a:extLst>
          </p:cNvPr>
          <p:cNvSpPr>
            <a:spLocks noGrp="1" noRot="1" noChangeAspect="1" noTextEdit="1"/>
          </p:cNvSpPr>
          <p:nvPr>
            <p:ph type="sldImg"/>
          </p:nvPr>
        </p:nvSpPr>
        <p:spPr>
          <a:xfrm>
            <a:off x="1230313" y="692150"/>
            <a:ext cx="4473575" cy="3457575"/>
          </a:xfrm>
          <a:ln/>
        </p:spPr>
      </p:sp>
      <p:sp>
        <p:nvSpPr>
          <p:cNvPr id="55299" name="Notes Placeholder 2">
            <a:extLst>
              <a:ext uri="{FF2B5EF4-FFF2-40B4-BE49-F238E27FC236}">
                <a16:creationId xmlns:a16="http://schemas.microsoft.com/office/drawing/2014/main" id="{936DE45B-EA46-41BF-87A7-A87DE286449D}"/>
              </a:ext>
            </a:extLst>
          </p:cNvPr>
          <p:cNvSpPr>
            <a:spLocks noGrp="1"/>
          </p:cNvSpPr>
          <p:nvPr>
            <p:ph type="body" idx="1"/>
          </p:nvPr>
        </p:nvSpPr>
        <p:spPr>
          <a:noFill/>
        </p:spPr>
        <p:txBody>
          <a:bodyPr/>
          <a:lstStyle/>
          <a:p>
            <a:r>
              <a:rPr lang="en-US" altLang="en-US"/>
              <a:t>Updated to 2016 recs</a:t>
            </a:r>
          </a:p>
        </p:txBody>
      </p:sp>
      <p:sp>
        <p:nvSpPr>
          <p:cNvPr id="55300" name="Slide Number Placeholder 3">
            <a:extLst>
              <a:ext uri="{FF2B5EF4-FFF2-40B4-BE49-F238E27FC236}">
                <a16:creationId xmlns:a16="http://schemas.microsoft.com/office/drawing/2014/main" id="{7F02C328-E50D-4EED-90C2-37B78892FA8B}"/>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B71BB93D-4CDA-4CC3-ADEA-C9110544B6D0}" type="slidenum">
              <a:rPr lang="en-US" altLang="en-US" sz="1200" smtClean="0"/>
              <a:pPr/>
              <a:t>24</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B22893D-954B-403F-88D2-3E09FB0D31A5}"/>
              </a:ext>
            </a:extLst>
          </p:cNvPr>
          <p:cNvSpPr>
            <a:spLocks noGrp="1" noRot="1" noChangeAspect="1" noTextEdit="1"/>
          </p:cNvSpPr>
          <p:nvPr>
            <p:ph type="sldImg"/>
          </p:nvPr>
        </p:nvSpPr>
        <p:spPr>
          <a:xfrm>
            <a:off x="1230313" y="692150"/>
            <a:ext cx="4473575" cy="3457575"/>
          </a:xfrm>
          <a:ln/>
        </p:spPr>
      </p:sp>
      <p:sp>
        <p:nvSpPr>
          <p:cNvPr id="57347" name="Notes Placeholder 2">
            <a:extLst>
              <a:ext uri="{FF2B5EF4-FFF2-40B4-BE49-F238E27FC236}">
                <a16:creationId xmlns:a16="http://schemas.microsoft.com/office/drawing/2014/main" id="{3D9A006B-87BB-4E31-9AA5-22946878058F}"/>
              </a:ext>
            </a:extLst>
          </p:cNvPr>
          <p:cNvSpPr>
            <a:spLocks noGrp="1"/>
          </p:cNvSpPr>
          <p:nvPr>
            <p:ph type="body" idx="1"/>
          </p:nvPr>
        </p:nvSpPr>
        <p:spPr>
          <a:noFill/>
        </p:spPr>
        <p:txBody>
          <a:bodyPr/>
          <a:lstStyle/>
          <a:p>
            <a:r>
              <a:rPr lang="en-US" altLang="en-US"/>
              <a:t>Who is getting influenza at the highest rates?  School aged children, young adults and young children.  Those over 60 don’t have as high rates of illness, but they have higher rates of hospitalization and death from flu.</a:t>
            </a:r>
          </a:p>
        </p:txBody>
      </p:sp>
      <p:sp>
        <p:nvSpPr>
          <p:cNvPr id="57348" name="Slide Number Placeholder 3">
            <a:extLst>
              <a:ext uri="{FF2B5EF4-FFF2-40B4-BE49-F238E27FC236}">
                <a16:creationId xmlns:a16="http://schemas.microsoft.com/office/drawing/2014/main" id="{BFFA62D5-6625-4951-A466-191DE95C6D27}"/>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B6897372-996A-440D-885E-45E712D8BF23}" type="slidenum">
              <a:rPr lang="en-US" altLang="en-US" sz="1200" smtClean="0"/>
              <a:pPr/>
              <a:t>25</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73FC145-8431-4244-98CA-92F0D03D0571}"/>
              </a:ext>
            </a:extLst>
          </p:cNvPr>
          <p:cNvSpPr>
            <a:spLocks noGrp="1" noRot="1" noChangeAspect="1" noTextEdit="1"/>
          </p:cNvSpPr>
          <p:nvPr>
            <p:ph type="sldImg"/>
          </p:nvPr>
        </p:nvSpPr>
        <p:spPr>
          <a:xfrm>
            <a:off x="1230313" y="692150"/>
            <a:ext cx="4473575" cy="3457575"/>
          </a:xfrm>
          <a:ln/>
        </p:spPr>
      </p:sp>
      <p:sp>
        <p:nvSpPr>
          <p:cNvPr id="60419" name="Notes Placeholder 2">
            <a:extLst>
              <a:ext uri="{FF2B5EF4-FFF2-40B4-BE49-F238E27FC236}">
                <a16:creationId xmlns:a16="http://schemas.microsoft.com/office/drawing/2014/main" id="{5F380B69-7273-4E32-BAAD-81C7D167FA86}"/>
              </a:ext>
            </a:extLst>
          </p:cNvPr>
          <p:cNvSpPr>
            <a:spLocks noGrp="1"/>
          </p:cNvSpPr>
          <p:nvPr>
            <p:ph type="body" idx="1"/>
          </p:nvPr>
        </p:nvSpPr>
        <p:spPr>
          <a:noFill/>
        </p:spPr>
        <p:txBody>
          <a:bodyPr/>
          <a:lstStyle/>
          <a:p>
            <a:r>
              <a:rPr lang="en-US" altLang="en-US"/>
              <a:t>It’s not too late to get immunized even into the spring!</a:t>
            </a:r>
          </a:p>
          <a:p>
            <a:endParaRPr lang="en-US" altLang="en-US"/>
          </a:p>
          <a:p>
            <a:r>
              <a:rPr lang="en-US" altLang="en-US"/>
              <a:t>Get vaccinated when you can but maybe not as early as August—you want to still be protected 6-7 months later</a:t>
            </a:r>
          </a:p>
          <a:p>
            <a:endParaRPr lang="en-US" altLang="en-US"/>
          </a:p>
          <a:p>
            <a:r>
              <a:rPr lang="en-US" altLang="en-US"/>
              <a:t>It takes about 2 weeks to build an immune response to the flu vaccine</a:t>
            </a:r>
          </a:p>
        </p:txBody>
      </p:sp>
      <p:sp>
        <p:nvSpPr>
          <p:cNvPr id="60420" name="Slide Number Placeholder 3">
            <a:extLst>
              <a:ext uri="{FF2B5EF4-FFF2-40B4-BE49-F238E27FC236}">
                <a16:creationId xmlns:a16="http://schemas.microsoft.com/office/drawing/2014/main" id="{C25B2938-C7CD-404B-BAED-F31B2E707593}"/>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62DA2FD2-D6D1-40C2-9360-C12A68423B06}" type="slidenum">
              <a:rPr lang="en-US" altLang="en-US" sz="1200" smtClean="0"/>
              <a:pPr/>
              <a:t>27</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BF2842A-6CD1-4D68-B134-274F7D4C87F4}"/>
              </a:ext>
            </a:extLst>
          </p:cNvPr>
          <p:cNvSpPr>
            <a:spLocks noGrp="1" noRot="1" noChangeAspect="1" noTextEdit="1"/>
          </p:cNvSpPr>
          <p:nvPr>
            <p:ph type="sldImg"/>
          </p:nvPr>
        </p:nvSpPr>
        <p:spPr>
          <a:xfrm>
            <a:off x="1230313" y="692150"/>
            <a:ext cx="4473575" cy="3457575"/>
          </a:xfrm>
          <a:ln/>
        </p:spPr>
      </p:sp>
      <p:sp>
        <p:nvSpPr>
          <p:cNvPr id="62467" name="Notes Placeholder 2">
            <a:extLst>
              <a:ext uri="{FF2B5EF4-FFF2-40B4-BE49-F238E27FC236}">
                <a16:creationId xmlns:a16="http://schemas.microsoft.com/office/drawing/2014/main" id="{B74CDBC6-2F53-49E1-949C-A1AFA7283833}"/>
              </a:ext>
            </a:extLst>
          </p:cNvPr>
          <p:cNvSpPr>
            <a:spLocks noGrp="1"/>
          </p:cNvSpPr>
          <p:nvPr>
            <p:ph type="body" idx="1"/>
          </p:nvPr>
        </p:nvSpPr>
        <p:spPr>
          <a:noFill/>
        </p:spPr>
        <p:txBody>
          <a:bodyPr/>
          <a:lstStyle/>
          <a:p>
            <a:pPr eaLnBrk="1" hangingPunct="1">
              <a:lnSpc>
                <a:spcPct val="90000"/>
              </a:lnSpc>
              <a:buFontTx/>
              <a:buChar char="•"/>
            </a:pPr>
            <a:r>
              <a:rPr lang="en-US" altLang="en-US"/>
              <a:t>Injectable:</a:t>
            </a:r>
          </a:p>
          <a:p>
            <a:pPr lvl="1" eaLnBrk="1" hangingPunct="1">
              <a:lnSpc>
                <a:spcPct val="90000"/>
              </a:lnSpc>
              <a:buFontTx/>
              <a:buChar char="•"/>
            </a:pPr>
            <a:r>
              <a:rPr lang="en-US" altLang="en-US"/>
              <a:t>Trivalent, Quadrivalent, high dose, intradermal (micro needle), cell based, preservative-free, egg-free</a:t>
            </a:r>
          </a:p>
          <a:p>
            <a:pPr eaLnBrk="1" hangingPunct="1">
              <a:lnSpc>
                <a:spcPct val="90000"/>
              </a:lnSpc>
              <a:buFontTx/>
              <a:buChar char="•"/>
            </a:pPr>
            <a:r>
              <a:rPr lang="en-US" altLang="en-US"/>
              <a:t>FluMist:</a:t>
            </a:r>
          </a:p>
          <a:p>
            <a:pPr lvl="1" eaLnBrk="1" hangingPunct="1">
              <a:lnSpc>
                <a:spcPct val="90000"/>
              </a:lnSpc>
              <a:buFontTx/>
              <a:buChar char="•"/>
            </a:pPr>
            <a:r>
              <a:rPr lang="en-US" altLang="en-US"/>
              <a:t>Quadrivalent</a:t>
            </a:r>
          </a:p>
          <a:p>
            <a:endParaRPr lang="en-US" altLang="en-US"/>
          </a:p>
        </p:txBody>
      </p:sp>
      <p:sp>
        <p:nvSpPr>
          <p:cNvPr id="62468" name="Slide Number Placeholder 3">
            <a:extLst>
              <a:ext uri="{FF2B5EF4-FFF2-40B4-BE49-F238E27FC236}">
                <a16:creationId xmlns:a16="http://schemas.microsoft.com/office/drawing/2014/main" id="{4CEB116F-4CA8-45B9-AB19-A09BE199CA46}"/>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91AB5063-9F6D-499D-AD1A-295F0D87572E}" type="slidenum">
              <a:rPr lang="en-US" altLang="en-US" sz="1200" smtClean="0"/>
              <a:pPr/>
              <a:t>28</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784282F-FB17-4F7B-9B91-23C735ACEF63}"/>
              </a:ext>
            </a:extLst>
          </p:cNvPr>
          <p:cNvSpPr>
            <a:spLocks noGrp="1" noRot="1" noChangeAspect="1" noTextEdit="1"/>
          </p:cNvSpPr>
          <p:nvPr>
            <p:ph type="sldImg"/>
          </p:nvPr>
        </p:nvSpPr>
        <p:spPr>
          <a:xfrm>
            <a:off x="1230313" y="692150"/>
            <a:ext cx="4473575" cy="3457575"/>
          </a:xfrm>
          <a:ln/>
        </p:spPr>
      </p:sp>
      <p:sp>
        <p:nvSpPr>
          <p:cNvPr id="64515" name="Notes Placeholder 2">
            <a:extLst>
              <a:ext uri="{FF2B5EF4-FFF2-40B4-BE49-F238E27FC236}">
                <a16:creationId xmlns:a16="http://schemas.microsoft.com/office/drawing/2014/main" id="{71BD91CD-DE2B-4BE8-9A52-51CA5348513D}"/>
              </a:ext>
            </a:extLst>
          </p:cNvPr>
          <p:cNvSpPr>
            <a:spLocks noGrp="1"/>
          </p:cNvSpPr>
          <p:nvPr>
            <p:ph type="body" idx="1"/>
          </p:nvPr>
        </p:nvSpPr>
        <p:spPr>
          <a:noFill/>
        </p:spPr>
        <p:txBody>
          <a:bodyPr/>
          <a:lstStyle/>
          <a:p>
            <a:r>
              <a:rPr lang="en-US" altLang="en-US"/>
              <a:t>Influenza vaccine effectiveness varies annually based on antigenic match and also age and health of person being vaccinated – about 60-70% in younger adults and about 30% in adults 65 years and older against medically attended influenza when there is a good match.</a:t>
            </a:r>
          </a:p>
        </p:txBody>
      </p:sp>
      <p:sp>
        <p:nvSpPr>
          <p:cNvPr id="64516" name="Slide Number Placeholder 3">
            <a:extLst>
              <a:ext uri="{FF2B5EF4-FFF2-40B4-BE49-F238E27FC236}">
                <a16:creationId xmlns:a16="http://schemas.microsoft.com/office/drawing/2014/main" id="{E0FB2E16-650E-4FB8-921E-8E38A4F273B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68E1A267-176E-4309-AFC4-26CAFEF9789B}" type="slidenum">
              <a:rPr lang="en-US" altLang="en-US" sz="1200" smtClean="0"/>
              <a:pPr/>
              <a:t>29</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FE7A665-0028-4FA9-A086-E3B0E65094B4}"/>
              </a:ext>
            </a:extLst>
          </p:cNvPr>
          <p:cNvSpPr>
            <a:spLocks noGrp="1" noRot="1" noChangeAspect="1" noTextEdit="1"/>
          </p:cNvSpPr>
          <p:nvPr>
            <p:ph type="sldImg"/>
          </p:nvPr>
        </p:nvSpPr>
        <p:spPr>
          <a:xfrm>
            <a:off x="1230313" y="692150"/>
            <a:ext cx="4473575" cy="3457575"/>
          </a:xfrm>
          <a:ln/>
        </p:spPr>
      </p:sp>
      <p:sp>
        <p:nvSpPr>
          <p:cNvPr id="67587" name="Notes Placeholder 2">
            <a:extLst>
              <a:ext uri="{FF2B5EF4-FFF2-40B4-BE49-F238E27FC236}">
                <a16:creationId xmlns:a16="http://schemas.microsoft.com/office/drawing/2014/main" id="{02100F79-9BA0-42CF-BB32-947444245C49}"/>
              </a:ext>
            </a:extLst>
          </p:cNvPr>
          <p:cNvSpPr>
            <a:spLocks noGrp="1"/>
          </p:cNvSpPr>
          <p:nvPr>
            <p:ph type="body" idx="1"/>
          </p:nvPr>
        </p:nvSpPr>
        <p:spPr>
          <a:noFill/>
        </p:spPr>
        <p:txBody>
          <a:bodyPr/>
          <a:lstStyle/>
          <a:p>
            <a:endParaRPr lang="en-US" altLang="en-US"/>
          </a:p>
        </p:txBody>
      </p:sp>
      <p:sp>
        <p:nvSpPr>
          <p:cNvPr id="67588" name="Slide Number Placeholder 3">
            <a:extLst>
              <a:ext uri="{FF2B5EF4-FFF2-40B4-BE49-F238E27FC236}">
                <a16:creationId xmlns:a16="http://schemas.microsoft.com/office/drawing/2014/main" id="{E3CD4047-BFCB-4B5A-8E10-AD7C6398FD33}"/>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FDCFA929-1BDC-4B87-A360-689830764EF7}" type="slidenum">
              <a:rPr lang="en-US" altLang="en-US" sz="1200" smtClean="0"/>
              <a:pPr/>
              <a:t>31</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42191D-733A-4DAF-82D8-83A1CDA743C2}"/>
              </a:ext>
            </a:extLst>
          </p:cNvPr>
          <p:cNvSpPr>
            <a:spLocks noGrp="1" noRot="1" noChangeAspect="1" noTextEdit="1"/>
          </p:cNvSpPr>
          <p:nvPr>
            <p:ph type="sldImg"/>
          </p:nvPr>
        </p:nvSpPr>
        <p:spPr>
          <a:xfrm>
            <a:off x="1230313" y="692150"/>
            <a:ext cx="4473575" cy="3457575"/>
          </a:xfrm>
          <a:ln/>
        </p:spPr>
      </p:sp>
      <p:sp>
        <p:nvSpPr>
          <p:cNvPr id="69635" name="Notes Placeholder 2">
            <a:extLst>
              <a:ext uri="{FF2B5EF4-FFF2-40B4-BE49-F238E27FC236}">
                <a16:creationId xmlns:a16="http://schemas.microsoft.com/office/drawing/2014/main" id="{BA0A19C5-3F9A-4FDF-B0CE-8CB6D73D9796}"/>
              </a:ext>
            </a:extLst>
          </p:cNvPr>
          <p:cNvSpPr>
            <a:spLocks noGrp="1"/>
          </p:cNvSpPr>
          <p:nvPr>
            <p:ph type="body" idx="1"/>
          </p:nvPr>
        </p:nvSpPr>
        <p:spPr>
          <a:noFill/>
        </p:spPr>
        <p:txBody>
          <a:bodyPr/>
          <a:lstStyle/>
          <a:p>
            <a:pPr>
              <a:spcBef>
                <a:spcPct val="0"/>
              </a:spcBef>
            </a:pPr>
            <a:r>
              <a:rPr lang="en-US" altLang="en-US" b="1"/>
              <a:t>Pneumococcal pneumonia</a:t>
            </a:r>
          </a:p>
          <a:p>
            <a:pPr>
              <a:spcBef>
                <a:spcPct val="0"/>
              </a:spcBef>
            </a:pPr>
            <a:r>
              <a:rPr lang="en-US" altLang="en-US"/>
              <a:t>Symptoms of pneumococcal pneumonia may include:</a:t>
            </a:r>
          </a:p>
          <a:p>
            <a:pPr>
              <a:spcBef>
                <a:spcPct val="0"/>
              </a:spcBef>
            </a:pPr>
            <a:r>
              <a:rPr lang="en-US" altLang="en-US"/>
              <a:t>fever</a:t>
            </a:r>
          </a:p>
          <a:p>
            <a:pPr>
              <a:spcBef>
                <a:spcPct val="0"/>
              </a:spcBef>
            </a:pPr>
            <a:r>
              <a:rPr lang="en-US" altLang="en-US"/>
              <a:t>chills and shaking</a:t>
            </a:r>
          </a:p>
          <a:p>
            <a:pPr>
              <a:spcBef>
                <a:spcPct val="0"/>
              </a:spcBef>
            </a:pPr>
            <a:r>
              <a:rPr lang="en-US" altLang="en-US"/>
              <a:t>chest pain when breathing in or out</a:t>
            </a:r>
          </a:p>
          <a:p>
            <a:pPr>
              <a:spcBef>
                <a:spcPct val="0"/>
              </a:spcBef>
            </a:pPr>
            <a:r>
              <a:rPr lang="en-US" altLang="en-US"/>
              <a:t>shortness of breath</a:t>
            </a:r>
          </a:p>
          <a:p>
            <a:pPr>
              <a:spcBef>
                <a:spcPct val="0"/>
              </a:spcBef>
            </a:pPr>
            <a:r>
              <a:rPr lang="en-US" altLang="en-US"/>
              <a:t>cough</a:t>
            </a:r>
          </a:p>
          <a:p>
            <a:pPr>
              <a:spcBef>
                <a:spcPct val="0"/>
              </a:spcBef>
            </a:pPr>
            <a:r>
              <a:rPr lang="en-US" altLang="en-US"/>
              <a:t>blood-stained or ‘rusty’ sputum (phlegm)</a:t>
            </a:r>
          </a:p>
          <a:p>
            <a:pPr>
              <a:spcBef>
                <a:spcPct val="0"/>
              </a:spcBef>
            </a:pPr>
            <a:r>
              <a:rPr lang="en-US" altLang="en-US"/>
              <a:t>drowsiness (excessive sleepiness) or confusion are common symptoms in the elderly.</a:t>
            </a:r>
          </a:p>
          <a:p>
            <a:pPr>
              <a:spcBef>
                <a:spcPct val="0"/>
              </a:spcBef>
            </a:pPr>
            <a:r>
              <a:rPr lang="en-US" altLang="en-US" b="1"/>
              <a:t>Pneumococcal meningitis</a:t>
            </a:r>
          </a:p>
          <a:p>
            <a:pPr>
              <a:spcBef>
                <a:spcPct val="0"/>
              </a:spcBef>
            </a:pPr>
            <a:r>
              <a:rPr lang="en-US" altLang="en-US"/>
              <a:t>People with pneumococcal meningitis often have:</a:t>
            </a:r>
          </a:p>
          <a:p>
            <a:pPr>
              <a:spcBef>
                <a:spcPct val="0"/>
              </a:spcBef>
            </a:pPr>
            <a:r>
              <a:rPr lang="en-US" altLang="en-US"/>
              <a:t>high fever</a:t>
            </a:r>
          </a:p>
          <a:p>
            <a:pPr>
              <a:spcBef>
                <a:spcPct val="0"/>
              </a:spcBef>
            </a:pPr>
            <a:r>
              <a:rPr lang="en-US" altLang="en-US"/>
              <a:t>headache</a:t>
            </a:r>
          </a:p>
          <a:p>
            <a:pPr>
              <a:spcBef>
                <a:spcPct val="0"/>
              </a:spcBef>
            </a:pPr>
            <a:r>
              <a:rPr lang="en-US" altLang="en-US"/>
              <a:t>stiff neck</a:t>
            </a:r>
          </a:p>
          <a:p>
            <a:pPr>
              <a:spcBef>
                <a:spcPct val="0"/>
              </a:spcBef>
            </a:pPr>
            <a:r>
              <a:rPr lang="en-US" altLang="en-US"/>
              <a:t>nausea and vomiting</a:t>
            </a:r>
          </a:p>
          <a:p>
            <a:pPr>
              <a:spcBef>
                <a:spcPct val="0"/>
              </a:spcBef>
            </a:pPr>
            <a:r>
              <a:rPr lang="en-US" altLang="en-US"/>
              <a:t>photophobia (discomfort when looking at light).</a:t>
            </a:r>
          </a:p>
          <a:p>
            <a:pPr>
              <a:spcBef>
                <a:spcPct val="0"/>
              </a:spcBef>
            </a:pPr>
            <a:r>
              <a:rPr lang="en-US" altLang="en-US"/>
              <a:t>The classic symptoms may be difficult to detect in infants and the child may only appear to be inactive, irritable, feeding poorly and may be vomiting.</a:t>
            </a:r>
          </a:p>
          <a:p>
            <a:pPr>
              <a:spcBef>
                <a:spcPct val="0"/>
              </a:spcBef>
            </a:pPr>
            <a:endParaRPr lang="en-US" altLang="en-US"/>
          </a:p>
          <a:p>
            <a:pPr>
              <a:spcBef>
                <a:spcPct val="0"/>
              </a:spcBef>
            </a:pPr>
            <a:r>
              <a:rPr lang="en-US" altLang="en-US"/>
              <a:t>Incubation period:  Usually 3 to 4 days, but can vary from 1 to 10 days</a:t>
            </a:r>
          </a:p>
        </p:txBody>
      </p:sp>
      <p:sp>
        <p:nvSpPr>
          <p:cNvPr id="69636" name="Slide Number Placeholder 3">
            <a:extLst>
              <a:ext uri="{FF2B5EF4-FFF2-40B4-BE49-F238E27FC236}">
                <a16:creationId xmlns:a16="http://schemas.microsoft.com/office/drawing/2014/main" id="{D56F5C9B-D9D1-42F8-A6C8-E8F9DA1CDE2C}"/>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C6B20A8A-7E97-4BE4-B594-C56839DAE28A}" type="slidenum">
              <a:rPr lang="en-US" altLang="en-US" sz="1200" smtClean="0"/>
              <a:pPr/>
              <a:t>32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95DC54B-3835-4A96-B0C0-F013127833D2}"/>
              </a:ext>
            </a:extLst>
          </p:cNvPr>
          <p:cNvSpPr>
            <a:spLocks noGrp="1" noRot="1" noChangeAspect="1" noTextEdit="1"/>
          </p:cNvSpPr>
          <p:nvPr>
            <p:ph type="sldImg"/>
          </p:nvPr>
        </p:nvSpPr>
        <p:spPr>
          <a:xfrm>
            <a:off x="1230313" y="692150"/>
            <a:ext cx="4473575" cy="3457575"/>
          </a:xfrm>
          <a:ln/>
        </p:spPr>
      </p:sp>
      <p:sp>
        <p:nvSpPr>
          <p:cNvPr id="13315" name="Notes Placeholder 2">
            <a:extLst>
              <a:ext uri="{FF2B5EF4-FFF2-40B4-BE49-F238E27FC236}">
                <a16:creationId xmlns:a16="http://schemas.microsoft.com/office/drawing/2014/main" id="{0D0CE3FE-FA25-450C-9D33-4FBECD435FDE}"/>
              </a:ext>
            </a:extLst>
          </p:cNvPr>
          <p:cNvSpPr>
            <a:spLocks noGrp="1"/>
          </p:cNvSpPr>
          <p:nvPr>
            <p:ph type="body" idx="1"/>
          </p:nvPr>
        </p:nvSpPr>
        <p:spPr>
          <a:noFill/>
        </p:spPr>
        <p:txBody>
          <a:bodyPr/>
          <a:lstStyle/>
          <a:p>
            <a:pPr eaLnBrk="1" hangingPunct="1"/>
            <a:r>
              <a:rPr lang="en-US" altLang="en-US"/>
              <a:t>Many childhood diseases were a normal part of growing up  </a:t>
            </a:r>
          </a:p>
          <a:p>
            <a:pPr eaLnBrk="1" hangingPunct="1"/>
            <a:r>
              <a:rPr lang="en-US" altLang="en-US"/>
              <a:t>Measles, Rubella, Mumps, pertussis, and chickenpox were almost unavoidable</a:t>
            </a:r>
          </a:p>
          <a:p>
            <a:pPr eaLnBrk="1" hangingPunct="1"/>
            <a:r>
              <a:rPr lang="en-US" altLang="en-US"/>
              <a:t>Polio was widely feared</a:t>
            </a:r>
          </a:p>
          <a:p>
            <a:pPr eaLnBrk="1" hangingPunct="1"/>
            <a:r>
              <a:rPr lang="en-US" altLang="en-US"/>
              <a:t>Everyone knew someone who had been permanently harmed by or died from a childhood disease</a:t>
            </a:r>
          </a:p>
          <a:p>
            <a:pPr eaLnBrk="1" hangingPunct="1"/>
            <a:r>
              <a:rPr lang="en-US" altLang="en-US"/>
              <a:t>If children survived, they developed immunity</a:t>
            </a:r>
          </a:p>
          <a:p>
            <a:endParaRPr lang="en-US" altLang="en-US"/>
          </a:p>
        </p:txBody>
      </p:sp>
      <p:sp>
        <p:nvSpPr>
          <p:cNvPr id="13316" name="Slide Number Placeholder 3">
            <a:extLst>
              <a:ext uri="{FF2B5EF4-FFF2-40B4-BE49-F238E27FC236}">
                <a16:creationId xmlns:a16="http://schemas.microsoft.com/office/drawing/2014/main" id="{1FA9A0E6-3AF7-4119-972D-19476D255C54}"/>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46527141-D578-4A93-B1F1-DB6694D88A76}"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C4FBEB7-AFC5-4BA0-B931-CD9F2F6877A6}"/>
              </a:ext>
            </a:extLst>
          </p:cNvPr>
          <p:cNvSpPr>
            <a:spLocks noGrp="1" noRot="1" noChangeAspect="1" noTextEdit="1"/>
          </p:cNvSpPr>
          <p:nvPr>
            <p:ph type="sldImg"/>
          </p:nvPr>
        </p:nvSpPr>
        <p:spPr>
          <a:xfrm>
            <a:off x="1230313" y="692150"/>
            <a:ext cx="4473575" cy="3457575"/>
          </a:xfrm>
          <a:ln/>
        </p:spPr>
      </p:sp>
      <p:sp>
        <p:nvSpPr>
          <p:cNvPr id="72707" name="Notes Placeholder 2">
            <a:extLst>
              <a:ext uri="{FF2B5EF4-FFF2-40B4-BE49-F238E27FC236}">
                <a16:creationId xmlns:a16="http://schemas.microsoft.com/office/drawing/2014/main" id="{3152749E-666D-44A4-A9B6-F9E5B3CC9DD9}"/>
              </a:ext>
            </a:extLst>
          </p:cNvPr>
          <p:cNvSpPr>
            <a:spLocks noGrp="1"/>
          </p:cNvSpPr>
          <p:nvPr>
            <p:ph type="body" idx="1"/>
          </p:nvPr>
        </p:nvSpPr>
        <p:spPr>
          <a:noFill/>
        </p:spPr>
        <p:txBody>
          <a:bodyPr/>
          <a:lstStyle/>
          <a:p>
            <a:r>
              <a:rPr lang="en-US" altLang="en-US"/>
              <a:t>The impact of vaccination, or vaccine effectiveness, varies by vaccine type, the disease outcome being measured, and the age or health of the person vaccinated.  I have listed some examples below.  Please keep in mind that many of these diseases are common.  So, while the vaccine effectiveness is modest for some vaccines when given to adults, the impact of vaccination overall is high given the high number of cases that can be prevented.</a:t>
            </a:r>
          </a:p>
          <a:p>
            <a:endParaRPr lang="en-US" altLang="en-US"/>
          </a:p>
          <a:p>
            <a:r>
              <a:rPr lang="en-US" altLang="en-US"/>
              <a:t>Zoster (Shingles) vaccine is 51% effective against shingles, 66% against post-herpetic neuralgia (PHN), and almost 80% against most prolonged and extreme cases of PHN. </a:t>
            </a:r>
          </a:p>
          <a:p>
            <a:r>
              <a:rPr lang="en-US" altLang="en-US"/>
              <a:t>PCV13 (pneumococcal conjugate vaccine) is 45% effective against vaccine-type pneumococcal pneumonia, and 75% effective against vaccine-type invasive pneumococcal disease among adults aged ≥65 years.</a:t>
            </a:r>
          </a:p>
        </p:txBody>
      </p:sp>
      <p:sp>
        <p:nvSpPr>
          <p:cNvPr id="72708" name="Slide Number Placeholder 3">
            <a:extLst>
              <a:ext uri="{FF2B5EF4-FFF2-40B4-BE49-F238E27FC236}">
                <a16:creationId xmlns:a16="http://schemas.microsoft.com/office/drawing/2014/main" id="{4FD10E01-29FE-4EB1-9C1F-58BEE6F421C5}"/>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7F8DB2C6-639F-43DE-B9F5-5F195C6BC3ED}" type="slidenum">
              <a:rPr lang="en-US" altLang="en-US" sz="1200" smtClean="0"/>
              <a:pPr/>
              <a:t>34</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C7CBBAD-FBFD-45EF-9BDC-4190DDBBEAD8}"/>
              </a:ext>
            </a:extLst>
          </p:cNvPr>
          <p:cNvSpPr>
            <a:spLocks noGrp="1" noRot="1" noChangeAspect="1" noTextEdit="1"/>
          </p:cNvSpPr>
          <p:nvPr>
            <p:ph type="sldImg"/>
          </p:nvPr>
        </p:nvSpPr>
        <p:spPr>
          <a:xfrm>
            <a:off x="1230313" y="692150"/>
            <a:ext cx="4473575" cy="3457575"/>
          </a:xfrm>
          <a:ln/>
        </p:spPr>
      </p:sp>
      <p:sp>
        <p:nvSpPr>
          <p:cNvPr id="74755" name="Notes Placeholder 2">
            <a:extLst>
              <a:ext uri="{FF2B5EF4-FFF2-40B4-BE49-F238E27FC236}">
                <a16:creationId xmlns:a16="http://schemas.microsoft.com/office/drawing/2014/main" id="{7EECF487-7834-46A7-9070-306D525DF4E0}"/>
              </a:ext>
            </a:extLst>
          </p:cNvPr>
          <p:cNvSpPr>
            <a:spLocks noGrp="1"/>
          </p:cNvSpPr>
          <p:nvPr>
            <p:ph type="body" idx="1"/>
          </p:nvPr>
        </p:nvSpPr>
        <p:spPr>
          <a:noFill/>
        </p:spPr>
        <p:txBody>
          <a:bodyPr/>
          <a:lstStyle/>
          <a:p>
            <a:r>
              <a:rPr lang="en-US" altLang="en-US"/>
              <a:t>Don’t try to memorize, it’s complicated!  Use available tools to guide you</a:t>
            </a:r>
          </a:p>
          <a:p>
            <a:endParaRPr lang="en-US" altLang="en-US"/>
          </a:p>
        </p:txBody>
      </p:sp>
      <p:sp>
        <p:nvSpPr>
          <p:cNvPr id="74756" name="Slide Number Placeholder 3">
            <a:extLst>
              <a:ext uri="{FF2B5EF4-FFF2-40B4-BE49-F238E27FC236}">
                <a16:creationId xmlns:a16="http://schemas.microsoft.com/office/drawing/2014/main" id="{E8EF090D-796C-4748-A897-0A2E7CD85BB0}"/>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3291E8B0-E275-4CA7-9F0B-4045539DDD84}" type="slidenum">
              <a:rPr lang="en-US" altLang="en-US" sz="1200" smtClean="0"/>
              <a:pPr/>
              <a:t>35</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2938855-DBF1-4339-A4F5-BE456B7B62E9}"/>
              </a:ext>
            </a:extLst>
          </p:cNvPr>
          <p:cNvSpPr>
            <a:spLocks noGrp="1" noRot="1" noChangeAspect="1" noTextEdit="1"/>
          </p:cNvSpPr>
          <p:nvPr>
            <p:ph type="sldImg"/>
          </p:nvPr>
        </p:nvSpPr>
        <p:spPr>
          <a:xfrm>
            <a:off x="1230313" y="692150"/>
            <a:ext cx="4473575" cy="3457575"/>
          </a:xfrm>
          <a:ln/>
        </p:spPr>
      </p:sp>
      <p:sp>
        <p:nvSpPr>
          <p:cNvPr id="76803" name="Notes Placeholder 2">
            <a:extLst>
              <a:ext uri="{FF2B5EF4-FFF2-40B4-BE49-F238E27FC236}">
                <a16:creationId xmlns:a16="http://schemas.microsoft.com/office/drawing/2014/main" id="{48AFA4FE-E555-47E7-B9D5-C398310155C8}"/>
              </a:ext>
            </a:extLst>
          </p:cNvPr>
          <p:cNvSpPr>
            <a:spLocks noGrp="1"/>
          </p:cNvSpPr>
          <p:nvPr>
            <p:ph type="body" idx="1"/>
          </p:nvPr>
        </p:nvSpPr>
        <p:spPr>
          <a:noFill/>
        </p:spPr>
        <p:txBody>
          <a:bodyPr/>
          <a:lstStyle/>
          <a:p>
            <a:endParaRPr lang="en-US" altLang="en-US"/>
          </a:p>
        </p:txBody>
      </p:sp>
      <p:sp>
        <p:nvSpPr>
          <p:cNvPr id="76804" name="Slide Number Placeholder 3">
            <a:extLst>
              <a:ext uri="{FF2B5EF4-FFF2-40B4-BE49-F238E27FC236}">
                <a16:creationId xmlns:a16="http://schemas.microsoft.com/office/drawing/2014/main" id="{846C5614-B7F3-4D4B-AC08-A1234501292E}"/>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F292BB28-1A3D-498F-BD35-B1C3AA2C5940}" type="slidenum">
              <a:rPr lang="en-US" altLang="en-US" sz="1200" smtClean="0"/>
              <a:pPr/>
              <a:t>36</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1E1BDDA-602E-46D0-9E7F-F8C4179EAEFF}"/>
              </a:ext>
            </a:extLst>
          </p:cNvPr>
          <p:cNvSpPr>
            <a:spLocks noGrp="1" noRot="1" noChangeAspect="1" noTextEdit="1"/>
          </p:cNvSpPr>
          <p:nvPr>
            <p:ph type="sldImg"/>
          </p:nvPr>
        </p:nvSpPr>
        <p:spPr>
          <a:xfrm>
            <a:off x="1230313" y="692150"/>
            <a:ext cx="4473575" cy="3457575"/>
          </a:xfrm>
          <a:ln/>
        </p:spPr>
      </p:sp>
      <p:sp>
        <p:nvSpPr>
          <p:cNvPr id="78851" name="Notes Placeholder 2">
            <a:extLst>
              <a:ext uri="{FF2B5EF4-FFF2-40B4-BE49-F238E27FC236}">
                <a16:creationId xmlns:a16="http://schemas.microsoft.com/office/drawing/2014/main" id="{EF6481BC-1FF5-4480-AB46-A133E2974DE4}"/>
              </a:ext>
            </a:extLst>
          </p:cNvPr>
          <p:cNvSpPr>
            <a:spLocks noGrp="1"/>
          </p:cNvSpPr>
          <p:nvPr>
            <p:ph type="body" idx="1"/>
          </p:nvPr>
        </p:nvSpPr>
        <p:spPr>
          <a:noFill/>
        </p:spPr>
        <p:txBody>
          <a:bodyPr/>
          <a:lstStyle/>
          <a:p>
            <a:r>
              <a:rPr lang="en-US" altLang="en-US"/>
              <a:t>Immune suppression, asplenia, chronic Heart disease, lung disease, diabetes, alcoholism, smoking and cochlear implants all increase the risk for pneumococcal disease.</a:t>
            </a:r>
          </a:p>
        </p:txBody>
      </p:sp>
      <p:sp>
        <p:nvSpPr>
          <p:cNvPr id="78852" name="Slide Number Placeholder 3">
            <a:extLst>
              <a:ext uri="{FF2B5EF4-FFF2-40B4-BE49-F238E27FC236}">
                <a16:creationId xmlns:a16="http://schemas.microsoft.com/office/drawing/2014/main" id="{EF4F5C6A-C904-4F78-A996-0288DAD2A5C4}"/>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C2C707AD-2AD3-4A21-9853-96548E948075}" type="slidenum">
              <a:rPr lang="en-US" altLang="en-US" sz="1200" smtClean="0"/>
              <a:pPr/>
              <a:t>37</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F022F8D-2137-43FA-A442-0137A7DB07F9}"/>
              </a:ext>
            </a:extLst>
          </p:cNvPr>
          <p:cNvSpPr>
            <a:spLocks noGrp="1" noRot="1" noChangeAspect="1" noTextEdit="1"/>
          </p:cNvSpPr>
          <p:nvPr>
            <p:ph type="sldImg"/>
          </p:nvPr>
        </p:nvSpPr>
        <p:spPr>
          <a:xfrm>
            <a:off x="1230313" y="692150"/>
            <a:ext cx="4473575" cy="3457575"/>
          </a:xfrm>
          <a:ln/>
        </p:spPr>
      </p:sp>
      <p:sp>
        <p:nvSpPr>
          <p:cNvPr id="80899" name="Notes Placeholder 2">
            <a:extLst>
              <a:ext uri="{FF2B5EF4-FFF2-40B4-BE49-F238E27FC236}">
                <a16:creationId xmlns:a16="http://schemas.microsoft.com/office/drawing/2014/main" id="{244EABD6-ACE1-47B2-BC6C-CE176BB9957B}"/>
              </a:ext>
            </a:extLst>
          </p:cNvPr>
          <p:cNvSpPr>
            <a:spLocks noGrp="1"/>
          </p:cNvSpPr>
          <p:nvPr>
            <p:ph type="body" idx="1"/>
          </p:nvPr>
        </p:nvSpPr>
        <p:spPr>
          <a:noFill/>
        </p:spPr>
        <p:txBody>
          <a:bodyPr/>
          <a:lstStyle/>
          <a:p>
            <a:r>
              <a:rPr lang="en-US" altLang="en-US"/>
              <a:t>Two kinds of vaccines.  Pneumovax has been recommended for many years.  PPSV23 released in 1983.  Seniors over 65 need a dose of each kind of vaccine, one year apart.</a:t>
            </a:r>
          </a:p>
        </p:txBody>
      </p:sp>
      <p:sp>
        <p:nvSpPr>
          <p:cNvPr id="80900" name="Slide Number Placeholder 3">
            <a:extLst>
              <a:ext uri="{FF2B5EF4-FFF2-40B4-BE49-F238E27FC236}">
                <a16:creationId xmlns:a16="http://schemas.microsoft.com/office/drawing/2014/main" id="{33F1F3D9-CF91-4316-ABAE-D804E24C4D92}"/>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B771A49E-95A4-4D37-BF0F-4A3F084E0C62}" type="slidenum">
              <a:rPr lang="en-US" altLang="en-US" sz="1200" smtClean="0"/>
              <a:pPr/>
              <a:t>38</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03477246-3AB1-4EF0-8661-75EB02F9E315}"/>
              </a:ext>
            </a:extLst>
          </p:cNvPr>
          <p:cNvSpPr>
            <a:spLocks noGrp="1" noRot="1" noChangeAspect="1" noTextEdit="1"/>
          </p:cNvSpPr>
          <p:nvPr>
            <p:ph type="sldImg"/>
          </p:nvPr>
        </p:nvSpPr>
        <p:spPr>
          <a:xfrm>
            <a:off x="1230313" y="692150"/>
            <a:ext cx="4473575" cy="3457575"/>
          </a:xfrm>
          <a:ln/>
        </p:spPr>
      </p:sp>
      <p:sp>
        <p:nvSpPr>
          <p:cNvPr id="82947" name="Notes Placeholder 2">
            <a:extLst>
              <a:ext uri="{FF2B5EF4-FFF2-40B4-BE49-F238E27FC236}">
                <a16:creationId xmlns:a16="http://schemas.microsoft.com/office/drawing/2014/main" id="{04E4DE9F-AD70-4DC5-AED0-F1DF3F8C0429}"/>
              </a:ext>
            </a:extLst>
          </p:cNvPr>
          <p:cNvSpPr>
            <a:spLocks noGrp="1"/>
          </p:cNvSpPr>
          <p:nvPr>
            <p:ph type="body" idx="1"/>
          </p:nvPr>
        </p:nvSpPr>
        <p:spPr>
          <a:noFill/>
        </p:spPr>
        <p:txBody>
          <a:bodyPr/>
          <a:lstStyle/>
          <a:p>
            <a:r>
              <a:rPr lang="en-US" altLang="en-US"/>
              <a:t>Start with PCV13 first, then a year later get PPSV23</a:t>
            </a:r>
          </a:p>
          <a:p>
            <a:endParaRPr lang="en-US" altLang="en-US"/>
          </a:p>
          <a:p>
            <a:r>
              <a:rPr lang="en-US" altLang="en-US"/>
              <a:t>This vaccine has been used in children younger than 2 for about 15 years, but in seniors it’s only been recommended for about 4 years.</a:t>
            </a:r>
          </a:p>
        </p:txBody>
      </p:sp>
      <p:sp>
        <p:nvSpPr>
          <p:cNvPr id="82948" name="Slide Number Placeholder 3">
            <a:extLst>
              <a:ext uri="{FF2B5EF4-FFF2-40B4-BE49-F238E27FC236}">
                <a16:creationId xmlns:a16="http://schemas.microsoft.com/office/drawing/2014/main" id="{443737D2-E609-4397-95A6-F861FE3EE7F1}"/>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2CC060BE-03E9-4E59-AD04-EA3755BDDAF8}" type="slidenum">
              <a:rPr lang="en-US" altLang="en-US" sz="1200" smtClean="0"/>
              <a:pPr/>
              <a:t>39</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E8961B32-02EB-42CF-B8BE-C66AC975DDCE}"/>
              </a:ext>
            </a:extLst>
          </p:cNvPr>
          <p:cNvSpPr>
            <a:spLocks noGrp="1" noRot="1" noChangeAspect="1" noTextEdit="1"/>
          </p:cNvSpPr>
          <p:nvPr>
            <p:ph type="sldImg"/>
          </p:nvPr>
        </p:nvSpPr>
        <p:spPr>
          <a:xfrm>
            <a:off x="1230313" y="692150"/>
            <a:ext cx="4473575" cy="3457575"/>
          </a:xfrm>
          <a:ln/>
        </p:spPr>
      </p:sp>
      <p:sp>
        <p:nvSpPr>
          <p:cNvPr id="84995" name="Notes Placeholder 2">
            <a:extLst>
              <a:ext uri="{FF2B5EF4-FFF2-40B4-BE49-F238E27FC236}">
                <a16:creationId xmlns:a16="http://schemas.microsoft.com/office/drawing/2014/main" id="{2D7E10AD-D1FF-43DC-A8AF-FBBDC03F6FFD}"/>
              </a:ext>
            </a:extLst>
          </p:cNvPr>
          <p:cNvSpPr>
            <a:spLocks noGrp="1"/>
          </p:cNvSpPr>
          <p:nvPr>
            <p:ph type="body" idx="1"/>
          </p:nvPr>
        </p:nvSpPr>
        <p:spPr>
          <a:noFill/>
        </p:spPr>
        <p:txBody>
          <a:bodyPr/>
          <a:lstStyle/>
          <a:p>
            <a:r>
              <a:rPr lang="en-US" altLang="en-US"/>
              <a:t>Alaskan Natives, African American, and certain American Indian groups have increased rates of disease.</a:t>
            </a:r>
          </a:p>
        </p:txBody>
      </p:sp>
      <p:sp>
        <p:nvSpPr>
          <p:cNvPr id="84996" name="Slide Number Placeholder 3">
            <a:extLst>
              <a:ext uri="{FF2B5EF4-FFF2-40B4-BE49-F238E27FC236}">
                <a16:creationId xmlns:a16="http://schemas.microsoft.com/office/drawing/2014/main" id="{A09CED84-8122-4E97-8FBC-BA28475EC8C5}"/>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35C7971A-42A2-4335-9ABE-86DE6DAE6F16}" type="slidenum">
              <a:rPr lang="en-US" altLang="en-US" sz="1200" smtClean="0"/>
              <a:pPr/>
              <a:t>40</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5AA2F49-BF23-4EA2-B3D4-F06F596BC4D6}"/>
              </a:ext>
            </a:extLst>
          </p:cNvPr>
          <p:cNvSpPr>
            <a:spLocks noGrp="1" noRot="1" noChangeAspect="1" noTextEdit="1"/>
          </p:cNvSpPr>
          <p:nvPr>
            <p:ph type="sldImg"/>
          </p:nvPr>
        </p:nvSpPr>
        <p:spPr>
          <a:xfrm>
            <a:off x="1230313" y="692150"/>
            <a:ext cx="4473575" cy="3457575"/>
          </a:xfrm>
          <a:ln/>
        </p:spPr>
      </p:sp>
      <p:sp>
        <p:nvSpPr>
          <p:cNvPr id="87043" name="Notes Placeholder 2">
            <a:extLst>
              <a:ext uri="{FF2B5EF4-FFF2-40B4-BE49-F238E27FC236}">
                <a16:creationId xmlns:a16="http://schemas.microsoft.com/office/drawing/2014/main" id="{66CF871F-DF46-45FE-B1CC-470533164AC6}"/>
              </a:ext>
            </a:extLst>
          </p:cNvPr>
          <p:cNvSpPr>
            <a:spLocks noGrp="1"/>
          </p:cNvSpPr>
          <p:nvPr>
            <p:ph type="body" idx="1"/>
          </p:nvPr>
        </p:nvSpPr>
        <p:spPr>
          <a:noFill/>
        </p:spPr>
        <p:txBody>
          <a:bodyPr/>
          <a:lstStyle/>
          <a:p>
            <a:endParaRPr lang="en-US" altLang="en-US"/>
          </a:p>
        </p:txBody>
      </p:sp>
      <p:sp>
        <p:nvSpPr>
          <p:cNvPr id="87044" name="Slide Number Placeholder 3">
            <a:extLst>
              <a:ext uri="{FF2B5EF4-FFF2-40B4-BE49-F238E27FC236}">
                <a16:creationId xmlns:a16="http://schemas.microsoft.com/office/drawing/2014/main" id="{3226C4F1-2CC2-409C-A054-9695602CE623}"/>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22F4822E-74F1-4136-8804-FCB1FBA23DFF}" type="slidenum">
              <a:rPr lang="en-US" altLang="en-US" sz="1200" smtClean="0"/>
              <a:pPr/>
              <a:t>41</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F691B0A8-CDA3-473E-AE06-429883B4C63D}"/>
              </a:ext>
            </a:extLst>
          </p:cNvPr>
          <p:cNvSpPr>
            <a:spLocks noGrp="1" noRot="1" noChangeAspect="1" noTextEdit="1"/>
          </p:cNvSpPr>
          <p:nvPr>
            <p:ph type="sldImg"/>
          </p:nvPr>
        </p:nvSpPr>
        <p:spPr>
          <a:xfrm>
            <a:off x="1230313" y="692150"/>
            <a:ext cx="4473575" cy="3457575"/>
          </a:xfrm>
          <a:ln/>
        </p:spPr>
      </p:sp>
      <p:sp>
        <p:nvSpPr>
          <p:cNvPr id="89091" name="Notes Placeholder 2">
            <a:extLst>
              <a:ext uri="{FF2B5EF4-FFF2-40B4-BE49-F238E27FC236}">
                <a16:creationId xmlns:a16="http://schemas.microsoft.com/office/drawing/2014/main" id="{BAD2A6F1-9864-415C-9960-0B5F3464CC45}"/>
              </a:ext>
            </a:extLst>
          </p:cNvPr>
          <p:cNvSpPr>
            <a:spLocks noGrp="1"/>
          </p:cNvSpPr>
          <p:nvPr>
            <p:ph type="body" idx="1"/>
          </p:nvPr>
        </p:nvSpPr>
        <p:spPr>
          <a:noFill/>
        </p:spPr>
        <p:txBody>
          <a:bodyPr/>
          <a:lstStyle/>
          <a:p>
            <a:endParaRPr lang="en-US" altLang="en-US"/>
          </a:p>
        </p:txBody>
      </p:sp>
      <p:sp>
        <p:nvSpPr>
          <p:cNvPr id="89092" name="Slide Number Placeholder 3">
            <a:extLst>
              <a:ext uri="{FF2B5EF4-FFF2-40B4-BE49-F238E27FC236}">
                <a16:creationId xmlns:a16="http://schemas.microsoft.com/office/drawing/2014/main" id="{88F9BB3F-A96D-44F5-A52C-47C4CE1D90F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3DAF148A-B2A7-409E-AAD0-14BE40FE39C3}" type="slidenum">
              <a:rPr lang="en-US" altLang="en-US" sz="1200" smtClean="0"/>
              <a:pPr/>
              <a:t>42</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73BA5E4B-EDE8-4CDF-B38D-6FB2EFF9A822}"/>
              </a:ext>
            </a:extLst>
          </p:cNvPr>
          <p:cNvSpPr>
            <a:spLocks noGrp="1" noRot="1" noChangeAspect="1" noTextEdit="1"/>
          </p:cNvSpPr>
          <p:nvPr>
            <p:ph type="sldImg"/>
          </p:nvPr>
        </p:nvSpPr>
        <p:spPr>
          <a:xfrm>
            <a:off x="1230313" y="692150"/>
            <a:ext cx="4473575" cy="3457575"/>
          </a:xfrm>
          <a:ln/>
        </p:spPr>
      </p:sp>
      <p:sp>
        <p:nvSpPr>
          <p:cNvPr id="91139" name="Notes Placeholder 2">
            <a:extLst>
              <a:ext uri="{FF2B5EF4-FFF2-40B4-BE49-F238E27FC236}">
                <a16:creationId xmlns:a16="http://schemas.microsoft.com/office/drawing/2014/main" id="{9C46C72E-77D6-4EDF-9342-FB3D075990B3}"/>
              </a:ext>
            </a:extLst>
          </p:cNvPr>
          <p:cNvSpPr>
            <a:spLocks noGrp="1"/>
          </p:cNvSpPr>
          <p:nvPr>
            <p:ph type="body" idx="1"/>
          </p:nvPr>
        </p:nvSpPr>
        <p:spPr>
          <a:noFill/>
        </p:spPr>
        <p:txBody>
          <a:bodyPr/>
          <a:lstStyle/>
          <a:p>
            <a:pPr eaLnBrk="1" hangingPunct="1"/>
            <a:r>
              <a:rPr lang="en-US" altLang="en-US"/>
              <a:t>Painful skin rash, often with blisters, caused by the varicella zoster virus, the same virus that causes chickenpox. After you have chickenpox, the virus stays in your body and can cause shingles later in life</a:t>
            </a:r>
            <a:endParaRPr lang="en-US" altLang="en-US" sz="800"/>
          </a:p>
          <a:p>
            <a:pPr eaLnBrk="1" hangingPunct="1"/>
            <a:r>
              <a:rPr lang="en-US" altLang="en-US"/>
              <a:t>Shingles is PAINFUL!  Can lead to post herpetic neuralgia syndrome, which can last for months, even years (about 20%)</a:t>
            </a:r>
          </a:p>
          <a:p>
            <a:pPr eaLnBrk="1" hangingPunct="1"/>
            <a:endParaRPr lang="en-US" altLang="en-US" sz="800"/>
          </a:p>
          <a:p>
            <a:pPr eaLnBrk="1" hangingPunct="1"/>
            <a:r>
              <a:rPr lang="en-US" altLang="en-US"/>
              <a:t>Can cause chickenpox in non-immune people</a:t>
            </a:r>
          </a:p>
          <a:p>
            <a:endParaRPr lang="en-US" altLang="en-US"/>
          </a:p>
          <a:p>
            <a:r>
              <a:rPr lang="en-US" altLang="en-US"/>
              <a:t>You can‘t catch Shingles from someone who has it, but you can catch chickenpox if you’ve never had it and not been vaccinated.</a:t>
            </a:r>
          </a:p>
        </p:txBody>
      </p:sp>
      <p:sp>
        <p:nvSpPr>
          <p:cNvPr id="91140" name="Slide Number Placeholder 3">
            <a:extLst>
              <a:ext uri="{FF2B5EF4-FFF2-40B4-BE49-F238E27FC236}">
                <a16:creationId xmlns:a16="http://schemas.microsoft.com/office/drawing/2014/main" id="{D9044DED-5688-495B-BCE3-782D18B250CB}"/>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F03F2A27-E381-4B40-9DE5-59CC4CB54893}" type="slidenum">
              <a:rPr lang="en-US" altLang="en-US" sz="1200" smtClean="0"/>
              <a:pPr/>
              <a:t>43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E9D935-D5BF-4118-BB8E-9CCB09B49E1B}"/>
              </a:ext>
            </a:extLst>
          </p:cNvPr>
          <p:cNvSpPr>
            <a:spLocks noGrp="1" noRot="1" noChangeAspect="1" noTextEdit="1"/>
          </p:cNvSpPr>
          <p:nvPr>
            <p:ph type="sldImg"/>
          </p:nvPr>
        </p:nvSpPr>
        <p:spPr>
          <a:xfrm>
            <a:off x="1230313" y="692150"/>
            <a:ext cx="4473575" cy="3457575"/>
          </a:xfrm>
          <a:ln/>
        </p:spPr>
      </p:sp>
      <p:sp>
        <p:nvSpPr>
          <p:cNvPr id="15363" name="Notes Placeholder 2">
            <a:extLst>
              <a:ext uri="{FF2B5EF4-FFF2-40B4-BE49-F238E27FC236}">
                <a16:creationId xmlns:a16="http://schemas.microsoft.com/office/drawing/2014/main" id="{7B693D04-1702-4136-92BA-D3D0B4BEA4F0}"/>
              </a:ext>
            </a:extLst>
          </p:cNvPr>
          <p:cNvSpPr>
            <a:spLocks noGrp="1"/>
          </p:cNvSpPr>
          <p:nvPr>
            <p:ph type="body" idx="1"/>
          </p:nvPr>
        </p:nvSpPr>
        <p:spPr>
          <a:noFill/>
        </p:spPr>
        <p:txBody>
          <a:bodyPr/>
          <a:lstStyle/>
          <a:p>
            <a:r>
              <a:rPr lang="en-US" altLang="en-US"/>
              <a:t>This was a common site 60 years ago.</a:t>
            </a:r>
          </a:p>
        </p:txBody>
      </p:sp>
      <p:sp>
        <p:nvSpPr>
          <p:cNvPr id="15364" name="Slide Number Placeholder 3">
            <a:extLst>
              <a:ext uri="{FF2B5EF4-FFF2-40B4-BE49-F238E27FC236}">
                <a16:creationId xmlns:a16="http://schemas.microsoft.com/office/drawing/2014/main" id="{095E9098-BE61-466E-9B84-1325C9BE275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2E261F30-CFF6-490F-AF3D-246673A58E30}" type="slidenum">
              <a:rPr lang="en-US" altLang="en-US" sz="1200" smtClean="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963564B3-813D-4672-BE81-34E15BE78695}"/>
              </a:ext>
            </a:extLst>
          </p:cNvPr>
          <p:cNvSpPr>
            <a:spLocks noGrp="1" noRot="1" noChangeAspect="1" noTextEdit="1"/>
          </p:cNvSpPr>
          <p:nvPr>
            <p:ph type="sldImg"/>
          </p:nvPr>
        </p:nvSpPr>
        <p:spPr>
          <a:xfrm>
            <a:off x="1230313" y="692150"/>
            <a:ext cx="4473575" cy="3457575"/>
          </a:xfrm>
          <a:ln/>
        </p:spPr>
      </p:sp>
      <p:sp>
        <p:nvSpPr>
          <p:cNvPr id="93187" name="Notes Placeholder 2">
            <a:extLst>
              <a:ext uri="{FF2B5EF4-FFF2-40B4-BE49-F238E27FC236}">
                <a16:creationId xmlns:a16="http://schemas.microsoft.com/office/drawing/2014/main" id="{9BB43BF5-61EF-4159-8E13-DBF0C83EB90A}"/>
              </a:ext>
            </a:extLst>
          </p:cNvPr>
          <p:cNvSpPr>
            <a:spLocks noGrp="1"/>
          </p:cNvSpPr>
          <p:nvPr>
            <p:ph type="body" idx="1"/>
          </p:nvPr>
        </p:nvSpPr>
        <p:spPr>
          <a:noFill/>
        </p:spPr>
        <p:txBody>
          <a:bodyPr/>
          <a:lstStyle/>
          <a:p>
            <a:endParaRPr lang="en-US" altLang="en-US"/>
          </a:p>
        </p:txBody>
      </p:sp>
      <p:sp>
        <p:nvSpPr>
          <p:cNvPr id="93188" name="Slide Number Placeholder 3">
            <a:extLst>
              <a:ext uri="{FF2B5EF4-FFF2-40B4-BE49-F238E27FC236}">
                <a16:creationId xmlns:a16="http://schemas.microsoft.com/office/drawing/2014/main" id="{66E0AE20-EE50-4931-8665-554C6A96550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3AFA4414-1A08-4B49-AB6F-916C5AA3ECB2}" type="slidenum">
              <a:rPr lang="en-US" altLang="en-US" sz="1200" smtClean="0"/>
              <a:pPr/>
              <a:t>44</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92D0BD9-9B24-447A-A26D-2E6D0095D63B}"/>
              </a:ext>
            </a:extLst>
          </p:cNvPr>
          <p:cNvSpPr>
            <a:spLocks noGrp="1" noRot="1" noChangeAspect="1" noTextEdit="1"/>
          </p:cNvSpPr>
          <p:nvPr>
            <p:ph type="sldImg"/>
          </p:nvPr>
        </p:nvSpPr>
        <p:spPr>
          <a:xfrm>
            <a:off x="1230313" y="692150"/>
            <a:ext cx="4473575" cy="3457575"/>
          </a:xfrm>
          <a:ln/>
        </p:spPr>
      </p:sp>
      <p:sp>
        <p:nvSpPr>
          <p:cNvPr id="95235" name="Notes Placeholder 2">
            <a:extLst>
              <a:ext uri="{FF2B5EF4-FFF2-40B4-BE49-F238E27FC236}">
                <a16:creationId xmlns:a16="http://schemas.microsoft.com/office/drawing/2014/main" id="{1C390A49-FFD0-4474-BBBE-117D181007F4}"/>
              </a:ext>
            </a:extLst>
          </p:cNvPr>
          <p:cNvSpPr>
            <a:spLocks noGrp="1"/>
          </p:cNvSpPr>
          <p:nvPr>
            <p:ph type="body" idx="1"/>
          </p:nvPr>
        </p:nvSpPr>
        <p:spPr>
          <a:noFill/>
        </p:spPr>
        <p:txBody>
          <a:bodyPr/>
          <a:lstStyle/>
          <a:p>
            <a:r>
              <a:rPr lang="en-US" altLang="en-US"/>
              <a:t>Be aware, Shingrix might cause some side effects.  That doesn’t mean you should not get it (or get the second dose—you need to get two doses)</a:t>
            </a:r>
          </a:p>
        </p:txBody>
      </p:sp>
      <p:sp>
        <p:nvSpPr>
          <p:cNvPr id="95236" name="Slide Number Placeholder 3">
            <a:extLst>
              <a:ext uri="{FF2B5EF4-FFF2-40B4-BE49-F238E27FC236}">
                <a16:creationId xmlns:a16="http://schemas.microsoft.com/office/drawing/2014/main" id="{FB97A8A4-4015-4F55-89D2-DC00134876E2}"/>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93AB2DF5-9065-4F3E-90E9-4125AF033F29}" type="slidenum">
              <a:rPr lang="en-US" altLang="en-US" sz="1200" smtClean="0"/>
              <a:pPr/>
              <a:t>45</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C2A4853C-3FBD-41F4-850F-C0D10CDE296D}"/>
              </a:ext>
            </a:extLst>
          </p:cNvPr>
          <p:cNvSpPr>
            <a:spLocks noGrp="1" noRot="1" noChangeAspect="1" noTextEdit="1"/>
          </p:cNvSpPr>
          <p:nvPr>
            <p:ph type="sldImg"/>
          </p:nvPr>
        </p:nvSpPr>
        <p:spPr>
          <a:xfrm>
            <a:off x="1230313" y="692150"/>
            <a:ext cx="4473575" cy="3457575"/>
          </a:xfrm>
          <a:ln/>
        </p:spPr>
      </p:sp>
      <p:sp>
        <p:nvSpPr>
          <p:cNvPr id="97283" name="Notes Placeholder 2">
            <a:extLst>
              <a:ext uri="{FF2B5EF4-FFF2-40B4-BE49-F238E27FC236}">
                <a16:creationId xmlns:a16="http://schemas.microsoft.com/office/drawing/2014/main" id="{45320735-CDB0-46CE-B3A6-F304A4FE7624}"/>
              </a:ext>
            </a:extLst>
          </p:cNvPr>
          <p:cNvSpPr>
            <a:spLocks noGrp="1"/>
          </p:cNvSpPr>
          <p:nvPr>
            <p:ph type="body" idx="1"/>
          </p:nvPr>
        </p:nvSpPr>
        <p:spPr>
          <a:noFill/>
        </p:spPr>
        <p:txBody>
          <a:bodyPr/>
          <a:lstStyle/>
          <a:p>
            <a:endParaRPr lang="en-US" altLang="en-US"/>
          </a:p>
        </p:txBody>
      </p:sp>
      <p:sp>
        <p:nvSpPr>
          <p:cNvPr id="97284" name="Slide Number Placeholder 3">
            <a:extLst>
              <a:ext uri="{FF2B5EF4-FFF2-40B4-BE49-F238E27FC236}">
                <a16:creationId xmlns:a16="http://schemas.microsoft.com/office/drawing/2014/main" id="{26B55779-AC70-42C1-A0E0-FEAB048F2C52}"/>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E734785D-A4B8-4BCF-BF38-9DDA2C2B4F55}" type="slidenum">
              <a:rPr lang="en-US" altLang="en-US" sz="1200" smtClean="0"/>
              <a:pPr/>
              <a:t>46</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57DD69D-D9CC-408A-919D-7A6EE1CF2C09}"/>
              </a:ext>
            </a:extLst>
          </p:cNvPr>
          <p:cNvSpPr>
            <a:spLocks noGrp="1" noRot="1" noChangeAspect="1" noTextEdit="1"/>
          </p:cNvSpPr>
          <p:nvPr>
            <p:ph type="sldImg"/>
          </p:nvPr>
        </p:nvSpPr>
        <p:spPr>
          <a:xfrm>
            <a:off x="1230313" y="692150"/>
            <a:ext cx="4473575" cy="3457575"/>
          </a:xfrm>
          <a:ln/>
        </p:spPr>
      </p:sp>
      <p:sp>
        <p:nvSpPr>
          <p:cNvPr id="99331" name="Notes Placeholder 2">
            <a:extLst>
              <a:ext uri="{FF2B5EF4-FFF2-40B4-BE49-F238E27FC236}">
                <a16:creationId xmlns:a16="http://schemas.microsoft.com/office/drawing/2014/main" id="{F2228FA4-1EED-4180-88BE-4CA40EC4D539}"/>
              </a:ext>
            </a:extLst>
          </p:cNvPr>
          <p:cNvSpPr>
            <a:spLocks noGrp="1"/>
          </p:cNvSpPr>
          <p:nvPr>
            <p:ph type="body" idx="1"/>
          </p:nvPr>
        </p:nvSpPr>
        <p:spPr>
          <a:noFill/>
        </p:spPr>
        <p:txBody>
          <a:bodyPr/>
          <a:lstStyle/>
          <a:p>
            <a:endParaRPr lang="en-US" altLang="en-US"/>
          </a:p>
        </p:txBody>
      </p:sp>
      <p:sp>
        <p:nvSpPr>
          <p:cNvPr id="99332" name="Slide Number Placeholder 3">
            <a:extLst>
              <a:ext uri="{FF2B5EF4-FFF2-40B4-BE49-F238E27FC236}">
                <a16:creationId xmlns:a16="http://schemas.microsoft.com/office/drawing/2014/main" id="{D568CD90-FB32-4DFC-ADD2-4A089484E81F}"/>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127B394E-E97C-45F5-891B-B9FB51BDC804}" type="slidenum">
              <a:rPr lang="en-US" altLang="en-US" sz="1200" smtClean="0"/>
              <a:pPr/>
              <a:t>47</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F6C92EA-0E7B-477C-BFB9-0DAA228C2000}"/>
              </a:ext>
            </a:extLst>
          </p:cNvPr>
          <p:cNvSpPr>
            <a:spLocks noGrp="1" noRot="1" noChangeAspect="1" noTextEdit="1"/>
          </p:cNvSpPr>
          <p:nvPr>
            <p:ph type="sldImg"/>
          </p:nvPr>
        </p:nvSpPr>
        <p:spPr>
          <a:xfrm>
            <a:off x="1209675" y="685800"/>
            <a:ext cx="4438650" cy="3429000"/>
          </a:xfrm>
          <a:ln/>
        </p:spPr>
      </p:sp>
      <p:sp>
        <p:nvSpPr>
          <p:cNvPr id="110595" name="Notes Placeholder 2">
            <a:extLst>
              <a:ext uri="{FF2B5EF4-FFF2-40B4-BE49-F238E27FC236}">
                <a16:creationId xmlns:a16="http://schemas.microsoft.com/office/drawing/2014/main" id="{EF42A509-F748-4A6F-BF7D-51FBF5B92C04}"/>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dirty="0">
              <a:solidFill>
                <a:prstClr val="black"/>
              </a:solidFill>
              <a:latin typeface="+mn-lt"/>
            </a:endParaRPr>
          </a:p>
          <a:p>
            <a:pPr eaLnBrk="1" hangingPunct="1">
              <a:spcBef>
                <a:spcPct val="0"/>
              </a:spcBef>
              <a:defRPr/>
            </a:pPr>
            <a:r>
              <a:rPr lang="en-US" dirty="0"/>
              <a:t>While the recommended interval between </a:t>
            </a:r>
            <a:r>
              <a:rPr lang="en-US" dirty="0" err="1"/>
              <a:t>Zostavax</a:t>
            </a:r>
            <a:r>
              <a:rPr lang="en-US" dirty="0"/>
              <a:t> &gt;&gt;&gt;&gt;&gt;&gt;&gt;&gt; </a:t>
            </a:r>
            <a:r>
              <a:rPr lang="en-US" dirty="0" err="1"/>
              <a:t>Shingrix</a:t>
            </a:r>
            <a:r>
              <a:rPr lang="en-US" dirty="0"/>
              <a:t> is 8 weeks, the </a:t>
            </a:r>
            <a:r>
              <a:rPr lang="en-US" dirty="0" err="1"/>
              <a:t>Shingrix</a:t>
            </a:r>
            <a:r>
              <a:rPr lang="en-US" dirty="0"/>
              <a:t> dose does NOT need to be repeated if it is administered less than </a:t>
            </a:r>
            <a:r>
              <a:rPr lang="en-US"/>
              <a:t>8 weeks after </a:t>
            </a:r>
            <a:r>
              <a:rPr lang="en-US" dirty="0" err="1"/>
              <a:t>Zostavax</a:t>
            </a:r>
            <a:endParaRPr lang="en-US" dirty="0"/>
          </a:p>
        </p:txBody>
      </p:sp>
      <p:sp>
        <p:nvSpPr>
          <p:cNvPr id="102404" name="Slide Number Placeholder 3">
            <a:extLst>
              <a:ext uri="{FF2B5EF4-FFF2-40B4-BE49-F238E27FC236}">
                <a16:creationId xmlns:a16="http://schemas.microsoft.com/office/drawing/2014/main" id="{AB3BBC1C-45F7-4166-BC29-554A24E6262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0250" indent="-279400">
              <a:spcBef>
                <a:spcPct val="30000"/>
              </a:spcBef>
              <a:defRPr sz="1200">
                <a:solidFill>
                  <a:schemeClr val="tx1"/>
                </a:solidFill>
                <a:latin typeface="Times New Roman" panose="02020603050405020304" pitchFamily="18" charset="0"/>
              </a:defRPr>
            </a:lvl2pPr>
            <a:lvl3pPr marL="1122363" indent="-223838">
              <a:spcBef>
                <a:spcPct val="30000"/>
              </a:spcBef>
              <a:defRPr sz="1200">
                <a:solidFill>
                  <a:schemeClr val="tx1"/>
                </a:solidFill>
                <a:latin typeface="Times New Roman" panose="02020603050405020304" pitchFamily="18" charset="0"/>
              </a:defRPr>
            </a:lvl3pPr>
            <a:lvl4pPr marL="1573213" indent="-223838">
              <a:spcBef>
                <a:spcPct val="30000"/>
              </a:spcBef>
              <a:defRPr sz="1200">
                <a:solidFill>
                  <a:schemeClr val="tx1"/>
                </a:solidFill>
                <a:latin typeface="Times New Roman" panose="02020603050405020304" pitchFamily="18" charset="0"/>
              </a:defRPr>
            </a:lvl4pPr>
            <a:lvl5pPr marL="2022475" indent="-223838">
              <a:spcBef>
                <a:spcPct val="30000"/>
              </a:spcBef>
              <a:defRPr sz="1200">
                <a:solidFill>
                  <a:schemeClr val="tx1"/>
                </a:solidFill>
                <a:latin typeface="Times New Roman" panose="02020603050405020304" pitchFamily="18" charset="0"/>
              </a:defRPr>
            </a:lvl5pPr>
            <a:lvl6pPr marL="2479675"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6875"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4075"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1275"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BFCFFD6E-855E-4DE9-8450-58921D9FA14A}" type="slidenum">
              <a:rPr lang="en-US" altLang="en-US" smtClean="0">
                <a:solidFill>
                  <a:srgbClr val="000000"/>
                </a:solidFill>
                <a:cs typeface="Arial" panose="020B0604020202020204" pitchFamily="34" charset="0"/>
              </a:rPr>
              <a:pPr defTabSz="914400">
                <a:spcBef>
                  <a:spcPct val="0"/>
                </a:spcBef>
              </a:pPr>
              <a:t>49</a:t>
            </a:fld>
            <a:endParaRPr lang="en-US" altLang="en-US">
              <a:solidFill>
                <a:srgbClr val="000000"/>
              </a:solidFill>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2A73BDAA-FA2F-4714-9710-DBA78B5B1D34}"/>
              </a:ext>
            </a:extLst>
          </p:cNvPr>
          <p:cNvSpPr>
            <a:spLocks noGrp="1" noRot="1" noChangeAspect="1" noTextEdit="1"/>
          </p:cNvSpPr>
          <p:nvPr>
            <p:ph type="sldImg"/>
          </p:nvPr>
        </p:nvSpPr>
        <p:spPr>
          <a:xfrm>
            <a:off x="1230313" y="692150"/>
            <a:ext cx="4473575" cy="3457575"/>
          </a:xfrm>
          <a:ln/>
        </p:spPr>
      </p:sp>
      <p:sp>
        <p:nvSpPr>
          <p:cNvPr id="104451" name="Notes Placeholder 2">
            <a:extLst>
              <a:ext uri="{FF2B5EF4-FFF2-40B4-BE49-F238E27FC236}">
                <a16:creationId xmlns:a16="http://schemas.microsoft.com/office/drawing/2014/main" id="{A4BC5BCC-70AD-4CEC-BD39-BF5C5D649ED7}"/>
              </a:ext>
            </a:extLst>
          </p:cNvPr>
          <p:cNvSpPr>
            <a:spLocks noGrp="1"/>
          </p:cNvSpPr>
          <p:nvPr>
            <p:ph type="body" idx="1"/>
          </p:nvPr>
        </p:nvSpPr>
        <p:spPr>
          <a:noFill/>
        </p:spPr>
        <p:txBody>
          <a:bodyPr/>
          <a:lstStyle/>
          <a:p>
            <a:endParaRPr lang="en-US" altLang="en-US"/>
          </a:p>
        </p:txBody>
      </p:sp>
      <p:sp>
        <p:nvSpPr>
          <p:cNvPr id="104452" name="Slide Number Placeholder 3">
            <a:extLst>
              <a:ext uri="{FF2B5EF4-FFF2-40B4-BE49-F238E27FC236}">
                <a16:creationId xmlns:a16="http://schemas.microsoft.com/office/drawing/2014/main" id="{D67C2B68-CEE1-486D-BDC6-0CB26011D43F}"/>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6CFB4349-AC19-47CB-A521-E4F98DF08B19}" type="slidenum">
              <a:rPr lang="en-US" altLang="en-US" sz="1200" smtClean="0"/>
              <a:pPr/>
              <a:t>50</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E2AAF72-26E4-4CA9-934D-0E79A5501854}"/>
              </a:ext>
            </a:extLst>
          </p:cNvPr>
          <p:cNvSpPr>
            <a:spLocks noGrp="1" noRot="1" noChangeAspect="1" noTextEdit="1"/>
          </p:cNvSpPr>
          <p:nvPr>
            <p:ph type="sldImg"/>
          </p:nvPr>
        </p:nvSpPr>
        <p:spPr>
          <a:xfrm>
            <a:off x="1230313" y="692150"/>
            <a:ext cx="4473575" cy="3457575"/>
          </a:xfrm>
          <a:ln/>
        </p:spPr>
      </p:sp>
      <p:sp>
        <p:nvSpPr>
          <p:cNvPr id="106499" name="Notes Placeholder 2">
            <a:extLst>
              <a:ext uri="{FF2B5EF4-FFF2-40B4-BE49-F238E27FC236}">
                <a16:creationId xmlns:a16="http://schemas.microsoft.com/office/drawing/2014/main" id="{CB1ABC2D-BEA7-4644-B3F0-17537ED25BAF}"/>
              </a:ext>
            </a:extLst>
          </p:cNvPr>
          <p:cNvSpPr>
            <a:spLocks noGrp="1"/>
          </p:cNvSpPr>
          <p:nvPr>
            <p:ph type="body" idx="1"/>
          </p:nvPr>
        </p:nvSpPr>
        <p:spPr>
          <a:noFill/>
        </p:spPr>
        <p:txBody>
          <a:bodyPr/>
          <a:lstStyle/>
          <a:p>
            <a:r>
              <a:rPr lang="en-US" altLang="en-US"/>
              <a:t>Reactions to the first dose did not strongly predict reactions to the second dose (33); vaccine recipients should be encouraged to complete the series even if they experienced a grade 1–3 reaction to the first dose of RZV</a:t>
            </a:r>
          </a:p>
        </p:txBody>
      </p:sp>
      <p:sp>
        <p:nvSpPr>
          <p:cNvPr id="106500" name="Slide Number Placeholder 3">
            <a:extLst>
              <a:ext uri="{FF2B5EF4-FFF2-40B4-BE49-F238E27FC236}">
                <a16:creationId xmlns:a16="http://schemas.microsoft.com/office/drawing/2014/main" id="{B7184EF9-54C5-4D0F-A7BF-B7F8540FCFC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a:fld id="{3EFD0B94-8128-4420-95D2-30DE9FBDECC6}" type="slidenum">
              <a:rPr lang="en-US" altLang="en-US" sz="1200" smtClean="0">
                <a:solidFill>
                  <a:srgbClr val="3B495B"/>
                </a:solidFill>
                <a:latin typeface="Calibri" panose="020F0502020204030204" pitchFamily="34" charset="0"/>
              </a:rPr>
              <a:pPr defTabSz="914400"/>
              <a:t>51</a:t>
            </a:fld>
            <a:endParaRPr lang="en-US" altLang="en-US" sz="1200">
              <a:solidFill>
                <a:srgbClr val="3B495B"/>
              </a:solidFill>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EBD0CF17-C638-4728-9E25-D2CD8E3F476E}"/>
              </a:ext>
            </a:extLst>
          </p:cNvPr>
          <p:cNvSpPr>
            <a:spLocks noGrp="1" noRot="1" noChangeAspect="1" noTextEdit="1"/>
          </p:cNvSpPr>
          <p:nvPr>
            <p:ph type="sldImg"/>
          </p:nvPr>
        </p:nvSpPr>
        <p:spPr>
          <a:xfrm>
            <a:off x="1230313" y="692150"/>
            <a:ext cx="4473575" cy="3457575"/>
          </a:xfrm>
          <a:ln/>
        </p:spPr>
      </p:sp>
      <p:sp>
        <p:nvSpPr>
          <p:cNvPr id="108547" name="Notes Placeholder 2">
            <a:extLst>
              <a:ext uri="{FF2B5EF4-FFF2-40B4-BE49-F238E27FC236}">
                <a16:creationId xmlns:a16="http://schemas.microsoft.com/office/drawing/2014/main" id="{FD0E13EF-2348-4E11-BFB5-377A45664C70}"/>
              </a:ext>
            </a:extLst>
          </p:cNvPr>
          <p:cNvSpPr>
            <a:spLocks noGrp="1"/>
          </p:cNvSpPr>
          <p:nvPr>
            <p:ph type="body" idx="1"/>
          </p:nvPr>
        </p:nvSpPr>
        <p:spPr>
          <a:noFill/>
        </p:spPr>
        <p:txBody>
          <a:bodyPr/>
          <a:lstStyle/>
          <a:p>
            <a:endParaRPr lang="en-US" altLang="en-US"/>
          </a:p>
        </p:txBody>
      </p:sp>
      <p:sp>
        <p:nvSpPr>
          <p:cNvPr id="108548" name="Slide Number Placeholder 3">
            <a:extLst>
              <a:ext uri="{FF2B5EF4-FFF2-40B4-BE49-F238E27FC236}">
                <a16:creationId xmlns:a16="http://schemas.microsoft.com/office/drawing/2014/main" id="{30D60055-C7CD-42A7-85B5-40CC6B9C4273}"/>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a:fld id="{845A2963-2792-488E-8ECA-3F6DB2379495}" type="slidenum">
              <a:rPr lang="en-US" altLang="en-US" sz="1200" smtClean="0">
                <a:solidFill>
                  <a:srgbClr val="3B495B"/>
                </a:solidFill>
                <a:latin typeface="Calibri" panose="020F0502020204030204" pitchFamily="34" charset="0"/>
              </a:rPr>
              <a:pPr defTabSz="914400"/>
              <a:t>52</a:t>
            </a:fld>
            <a:endParaRPr lang="en-US" altLang="en-US" sz="1200">
              <a:solidFill>
                <a:srgbClr val="3B495B"/>
              </a:solidFill>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5BE58BFD-F82F-4F2B-BEDD-989F61557E1D}"/>
              </a:ext>
            </a:extLst>
          </p:cNvPr>
          <p:cNvSpPr>
            <a:spLocks noGrp="1" noRot="1" noChangeAspect="1" noTextEdit="1"/>
          </p:cNvSpPr>
          <p:nvPr>
            <p:ph type="sldImg"/>
          </p:nvPr>
        </p:nvSpPr>
        <p:spPr>
          <a:xfrm>
            <a:off x="1230313" y="692150"/>
            <a:ext cx="4473575" cy="3457575"/>
          </a:xfrm>
          <a:ln/>
        </p:spPr>
      </p:sp>
      <p:sp>
        <p:nvSpPr>
          <p:cNvPr id="110595" name="Notes Placeholder 2">
            <a:extLst>
              <a:ext uri="{FF2B5EF4-FFF2-40B4-BE49-F238E27FC236}">
                <a16:creationId xmlns:a16="http://schemas.microsoft.com/office/drawing/2014/main" id="{1ADB0417-153E-424C-95AB-25E3B622FDC7}"/>
              </a:ext>
            </a:extLst>
          </p:cNvPr>
          <p:cNvSpPr>
            <a:spLocks noGrp="1"/>
          </p:cNvSpPr>
          <p:nvPr>
            <p:ph type="body" idx="1"/>
          </p:nvPr>
        </p:nvSpPr>
        <p:spPr>
          <a:noFill/>
        </p:spPr>
        <p:txBody>
          <a:bodyPr/>
          <a:lstStyle/>
          <a:p>
            <a:pPr eaLnBrk="1" hangingPunct="1">
              <a:lnSpc>
                <a:spcPct val="90000"/>
              </a:lnSpc>
            </a:pPr>
            <a:r>
              <a:rPr lang="en-US" altLang="en-US"/>
              <a:t>Oh My!!</a:t>
            </a:r>
          </a:p>
          <a:p>
            <a:pPr eaLnBrk="1" hangingPunct="1">
              <a:lnSpc>
                <a:spcPct val="90000"/>
              </a:lnSpc>
            </a:pPr>
            <a:endParaRPr lang="en-US" altLang="en-US"/>
          </a:p>
          <a:p>
            <a:pPr eaLnBrk="1" hangingPunct="1">
              <a:lnSpc>
                <a:spcPct val="90000"/>
              </a:lnSpc>
            </a:pPr>
            <a:r>
              <a:rPr lang="en-US" altLang="en-US"/>
              <a:t>Serious disease caused by a bacterium  that enters the body through a cut or wound</a:t>
            </a:r>
          </a:p>
          <a:p>
            <a:pPr eaLnBrk="1" hangingPunct="1">
              <a:lnSpc>
                <a:spcPct val="90000"/>
              </a:lnSpc>
            </a:pPr>
            <a:endParaRPr lang="en-US" altLang="en-US" sz="800"/>
          </a:p>
          <a:p>
            <a:pPr eaLnBrk="1" hangingPunct="1">
              <a:lnSpc>
                <a:spcPct val="90000"/>
              </a:lnSpc>
            </a:pPr>
            <a:r>
              <a:rPr lang="en-US" altLang="en-US"/>
              <a:t>Causes painful spasms of the muscles that can lead to “locking” of the jaw so the patient cannot open his or her mouth or swallow</a:t>
            </a:r>
          </a:p>
          <a:p>
            <a:pPr eaLnBrk="1" hangingPunct="1">
              <a:lnSpc>
                <a:spcPct val="90000"/>
              </a:lnSpc>
            </a:pPr>
            <a:endParaRPr lang="en-US" altLang="en-US" sz="800"/>
          </a:p>
          <a:p>
            <a:pPr eaLnBrk="1" hangingPunct="1">
              <a:lnSpc>
                <a:spcPct val="90000"/>
              </a:lnSpc>
            </a:pPr>
            <a:r>
              <a:rPr lang="en-US" altLang="en-US"/>
              <a:t>Organism is common in soil and intestinal tracts of animals</a:t>
            </a:r>
          </a:p>
          <a:p>
            <a:pPr eaLnBrk="1" hangingPunct="1">
              <a:lnSpc>
                <a:spcPct val="90000"/>
              </a:lnSpc>
            </a:pPr>
            <a:endParaRPr lang="en-US" altLang="en-US" sz="800"/>
          </a:p>
          <a:p>
            <a:pPr eaLnBrk="1" hangingPunct="1">
              <a:lnSpc>
                <a:spcPct val="90000"/>
              </a:lnSpc>
            </a:pPr>
            <a:r>
              <a:rPr lang="en-US" altLang="en-US"/>
              <a:t>Not contagious from person 	to person</a:t>
            </a:r>
          </a:p>
          <a:p>
            <a:pPr eaLnBrk="1" hangingPunct="1">
              <a:lnSpc>
                <a:spcPct val="90000"/>
              </a:lnSpc>
            </a:pPr>
            <a:endParaRPr lang="en-US" altLang="en-US"/>
          </a:p>
          <a:p>
            <a:pPr eaLnBrk="1" hangingPunct="1">
              <a:lnSpc>
                <a:spcPct val="90000"/>
              </a:lnSpc>
            </a:pPr>
            <a:r>
              <a:rPr lang="en-US" altLang="en-US"/>
              <a:t>We will never get rid of tetanus since it’s in the environment, therefore must continue to vaccinate!</a:t>
            </a:r>
          </a:p>
          <a:p>
            <a:endParaRPr lang="en-US" altLang="en-US"/>
          </a:p>
        </p:txBody>
      </p:sp>
      <p:sp>
        <p:nvSpPr>
          <p:cNvPr id="110596" name="Slide Number Placeholder 3">
            <a:extLst>
              <a:ext uri="{FF2B5EF4-FFF2-40B4-BE49-F238E27FC236}">
                <a16:creationId xmlns:a16="http://schemas.microsoft.com/office/drawing/2014/main" id="{46DDF012-90F0-4F64-943C-1CB6D90AD5B4}"/>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328E5D5B-7F1B-4295-8547-8221B6EEAA51}" type="slidenum">
              <a:rPr lang="en-US" altLang="en-US" sz="1200" smtClean="0"/>
              <a:pPr/>
              <a:t>53</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404782A-7A69-4210-B80F-5A35B9E9580A}"/>
              </a:ext>
            </a:extLst>
          </p:cNvPr>
          <p:cNvSpPr>
            <a:spLocks noGrp="1" noRot="1" noChangeAspect="1" noTextEdit="1"/>
          </p:cNvSpPr>
          <p:nvPr>
            <p:ph type="sldImg"/>
          </p:nvPr>
        </p:nvSpPr>
        <p:spPr>
          <a:xfrm>
            <a:off x="1230313" y="692150"/>
            <a:ext cx="4473575" cy="3457575"/>
          </a:xfrm>
          <a:ln/>
        </p:spPr>
      </p:sp>
      <p:sp>
        <p:nvSpPr>
          <p:cNvPr id="112643" name="Notes Placeholder 2">
            <a:extLst>
              <a:ext uri="{FF2B5EF4-FFF2-40B4-BE49-F238E27FC236}">
                <a16:creationId xmlns:a16="http://schemas.microsoft.com/office/drawing/2014/main" id="{649EA42F-649E-4CD9-91C3-A24CE074F358}"/>
              </a:ext>
            </a:extLst>
          </p:cNvPr>
          <p:cNvSpPr>
            <a:spLocks noGrp="1"/>
          </p:cNvSpPr>
          <p:nvPr>
            <p:ph type="body" idx="1"/>
          </p:nvPr>
        </p:nvSpPr>
        <p:spPr>
          <a:noFill/>
        </p:spPr>
        <p:txBody>
          <a:bodyPr/>
          <a:lstStyle/>
          <a:p>
            <a:endParaRPr lang="en-US" altLang="en-US"/>
          </a:p>
        </p:txBody>
      </p:sp>
      <p:sp>
        <p:nvSpPr>
          <p:cNvPr id="112644" name="Slide Number Placeholder 3">
            <a:extLst>
              <a:ext uri="{FF2B5EF4-FFF2-40B4-BE49-F238E27FC236}">
                <a16:creationId xmlns:a16="http://schemas.microsoft.com/office/drawing/2014/main" id="{BAF67E68-84EC-4861-AEF7-7B72DE23B444}"/>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B8F5BDD7-43AF-48A1-8BD2-71469E4E068F}" type="slidenum">
              <a:rPr lang="en-US" altLang="en-US" sz="1200" smtClean="0"/>
              <a:pPr/>
              <a:t>54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48FB0F1-B0C4-4328-AF94-6240259D2F86}"/>
              </a:ext>
            </a:extLst>
          </p:cNvPr>
          <p:cNvSpPr>
            <a:spLocks noGrp="1" noRot="1" noChangeAspect="1" noTextEdit="1"/>
          </p:cNvSpPr>
          <p:nvPr>
            <p:ph type="sldImg"/>
          </p:nvPr>
        </p:nvSpPr>
        <p:spPr>
          <a:xfrm>
            <a:off x="1230313" y="692150"/>
            <a:ext cx="4473575" cy="3457575"/>
          </a:xfrm>
          <a:ln/>
        </p:spPr>
      </p:sp>
      <p:sp>
        <p:nvSpPr>
          <p:cNvPr id="17411" name="Notes Placeholder 2">
            <a:extLst>
              <a:ext uri="{FF2B5EF4-FFF2-40B4-BE49-F238E27FC236}">
                <a16:creationId xmlns:a16="http://schemas.microsoft.com/office/drawing/2014/main" id="{2DE17A4F-8E93-4E1A-95C2-C163B362EA4E}"/>
              </a:ext>
            </a:extLst>
          </p:cNvPr>
          <p:cNvSpPr>
            <a:spLocks noGrp="1"/>
          </p:cNvSpPr>
          <p:nvPr>
            <p:ph type="body" idx="1"/>
          </p:nvPr>
        </p:nvSpPr>
        <p:spPr>
          <a:noFill/>
        </p:spPr>
        <p:txBody>
          <a:bodyPr/>
          <a:lstStyle/>
          <a:p>
            <a:endParaRPr lang="en-US" altLang="en-US"/>
          </a:p>
        </p:txBody>
      </p:sp>
      <p:sp>
        <p:nvSpPr>
          <p:cNvPr id="17412" name="Slide Number Placeholder 3">
            <a:extLst>
              <a:ext uri="{FF2B5EF4-FFF2-40B4-BE49-F238E27FC236}">
                <a16:creationId xmlns:a16="http://schemas.microsoft.com/office/drawing/2014/main" id="{0129AC68-200D-4B6D-A7A8-8082F4F70BC9}"/>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A449B70A-2BC1-43C4-BC2C-AFCFA7CCBE72}" type="slidenum">
              <a:rPr lang="en-US" altLang="en-US" sz="1200" smtClean="0"/>
              <a:pPr/>
              <a:t>5</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F83C3FFE-0126-4706-B892-C02F3272C099}"/>
              </a:ext>
            </a:extLst>
          </p:cNvPr>
          <p:cNvSpPr>
            <a:spLocks noGrp="1" noRot="1" noChangeAspect="1" noTextEdit="1"/>
          </p:cNvSpPr>
          <p:nvPr>
            <p:ph type="sldImg"/>
          </p:nvPr>
        </p:nvSpPr>
        <p:spPr>
          <a:xfrm>
            <a:off x="1230313" y="692150"/>
            <a:ext cx="4473575" cy="3457575"/>
          </a:xfrm>
          <a:ln/>
        </p:spPr>
      </p:sp>
      <p:sp>
        <p:nvSpPr>
          <p:cNvPr id="114691" name="Notes Placeholder 2">
            <a:extLst>
              <a:ext uri="{FF2B5EF4-FFF2-40B4-BE49-F238E27FC236}">
                <a16:creationId xmlns:a16="http://schemas.microsoft.com/office/drawing/2014/main" id="{042B7C2A-B4E1-4B78-B194-4E4ECCA4C70B}"/>
              </a:ext>
            </a:extLst>
          </p:cNvPr>
          <p:cNvSpPr>
            <a:spLocks noGrp="1"/>
          </p:cNvSpPr>
          <p:nvPr>
            <p:ph type="body" idx="1"/>
          </p:nvPr>
        </p:nvSpPr>
        <p:spPr>
          <a:noFill/>
        </p:spPr>
        <p:txBody>
          <a:bodyPr/>
          <a:lstStyle/>
          <a:p>
            <a:endParaRPr lang="en-US" altLang="en-US"/>
          </a:p>
        </p:txBody>
      </p:sp>
      <p:sp>
        <p:nvSpPr>
          <p:cNvPr id="114692" name="Slide Number Placeholder 3">
            <a:extLst>
              <a:ext uri="{FF2B5EF4-FFF2-40B4-BE49-F238E27FC236}">
                <a16:creationId xmlns:a16="http://schemas.microsoft.com/office/drawing/2014/main" id="{7F8CDF0F-26E7-4142-8C59-E9FD7D0E53C2}"/>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296ADEFC-ADD0-4A00-AB40-22FA5B421448}" type="slidenum">
              <a:rPr lang="en-US" altLang="en-US" sz="1200" smtClean="0"/>
              <a:pPr/>
              <a:t>55</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BD4CF1A8-53F9-4C32-952B-A5273F0C83AA}"/>
              </a:ext>
            </a:extLst>
          </p:cNvPr>
          <p:cNvSpPr>
            <a:spLocks noGrp="1" noChangeArrowheads="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2785E65E-86F2-4F6C-8300-D4F95004FF6A}" type="slidenum">
              <a:rPr lang="en-US" altLang="en-US" sz="1200" smtClean="0"/>
              <a:pPr/>
              <a:t>56</a:t>
            </a:fld>
            <a:endParaRPr lang="en-US" altLang="en-US" sz="1200"/>
          </a:p>
        </p:txBody>
      </p:sp>
      <p:sp>
        <p:nvSpPr>
          <p:cNvPr id="116739" name="Rectangle 2">
            <a:extLst>
              <a:ext uri="{FF2B5EF4-FFF2-40B4-BE49-F238E27FC236}">
                <a16:creationId xmlns:a16="http://schemas.microsoft.com/office/drawing/2014/main" id="{C647C479-3EB9-407A-9056-60E0A78B10FC}"/>
              </a:ext>
            </a:extLst>
          </p:cNvPr>
          <p:cNvSpPr>
            <a:spLocks noChangeArrowheads="1" noTextEdit="1"/>
          </p:cNvSpPr>
          <p:nvPr>
            <p:ph type="sldImg"/>
          </p:nvPr>
        </p:nvSpPr>
        <p:spPr>
          <a:xfrm>
            <a:off x="1943100" y="6294438"/>
            <a:ext cx="3235325" cy="2500312"/>
          </a:xfrm>
          <a:solidFill>
            <a:srgbClr val="FFFFFF"/>
          </a:solidFill>
          <a:ln/>
        </p:spPr>
      </p:sp>
      <p:sp>
        <p:nvSpPr>
          <p:cNvPr id="116740" name="Rectangle 3">
            <a:extLst>
              <a:ext uri="{FF2B5EF4-FFF2-40B4-BE49-F238E27FC236}">
                <a16:creationId xmlns:a16="http://schemas.microsoft.com/office/drawing/2014/main" id="{2245A8DF-7E72-4963-90BB-8C76A6C25744}"/>
              </a:ext>
            </a:extLst>
          </p:cNvPr>
          <p:cNvSpPr>
            <a:spLocks noChangeArrowheads="1"/>
          </p:cNvSpPr>
          <p:nvPr>
            <p:ph type="body" idx="1"/>
          </p:nvPr>
        </p:nvSpPr>
        <p:spPr>
          <a:xfrm>
            <a:off x="309563" y="228600"/>
            <a:ext cx="6369050" cy="5994400"/>
          </a:xfrm>
          <a:solidFill>
            <a:srgbClr val="FFFFFF"/>
          </a:solidFill>
          <a:ln>
            <a:solidFill>
              <a:srgbClr val="000000"/>
            </a:solidFill>
            <a:miter lim="800000"/>
            <a:headEnd/>
            <a:tailEnd/>
          </a:ln>
        </p:spPr>
        <p:txBody>
          <a:bodyPr/>
          <a:lstStyle/>
          <a:p>
            <a:pPr eaLnBrk="1" hangingPunct="1"/>
            <a:r>
              <a:rPr lang="en-US" altLang="en-US"/>
              <a:t>Special follow-up with adolescents and adults who contracted pertussis in Quebec during 1998 revealed that morbidity is substantial in these age groups:</a:t>
            </a:r>
          </a:p>
          <a:p>
            <a:pPr marL="688975" lvl="1" indent="-231775" eaLnBrk="1" hangingPunct="1">
              <a:buFontTx/>
              <a:buChar char="–"/>
            </a:pPr>
            <a:r>
              <a:rPr lang="en-US" altLang="en-US"/>
              <a:t>extended cough;</a:t>
            </a:r>
          </a:p>
          <a:p>
            <a:pPr marL="688975" lvl="1" indent="-231775" eaLnBrk="1" hangingPunct="1">
              <a:buFontTx/>
              <a:buChar char="–"/>
            </a:pPr>
            <a:r>
              <a:rPr lang="en-US" altLang="en-US"/>
              <a:t>paroxysms;</a:t>
            </a:r>
          </a:p>
          <a:p>
            <a:pPr marL="688975" lvl="1" indent="-231775" eaLnBrk="1" hangingPunct="1">
              <a:buFontTx/>
              <a:buChar char="–"/>
            </a:pPr>
            <a:r>
              <a:rPr lang="en-US" altLang="en-US"/>
              <a:t>whooping;</a:t>
            </a:r>
          </a:p>
          <a:p>
            <a:pPr marL="688975" lvl="1" indent="-231775" eaLnBrk="1" hangingPunct="1">
              <a:buFontTx/>
              <a:buChar char="–"/>
            </a:pPr>
            <a:r>
              <a:rPr lang="en-US" altLang="en-US"/>
              <a:t>post-tussive emesis;</a:t>
            </a:r>
          </a:p>
          <a:p>
            <a:pPr marL="688975" lvl="1" indent="-231775" eaLnBrk="1" hangingPunct="1">
              <a:buFontTx/>
              <a:buChar char="–"/>
            </a:pPr>
            <a:r>
              <a:rPr lang="en-US" altLang="en-US"/>
              <a:t>missed school and work;</a:t>
            </a:r>
          </a:p>
          <a:p>
            <a:pPr marL="688975" lvl="1" indent="-231775" eaLnBrk="1" hangingPunct="1">
              <a:buFontTx/>
              <a:buChar char="–"/>
            </a:pPr>
            <a:r>
              <a:rPr lang="en-US" altLang="en-US"/>
              <a:t>disrupted sleep.</a:t>
            </a:r>
          </a:p>
          <a:p>
            <a:pPr eaLnBrk="1" hangingPunct="1"/>
            <a:r>
              <a:rPr lang="en-US" altLang="en-US"/>
              <a:t>Complications of pertussis also are common in adolescents and adults…</a:t>
            </a:r>
          </a:p>
          <a:p>
            <a:pPr eaLnBrk="1" hangingPunct="1"/>
            <a:endParaRPr lang="en-US" altLang="en-US"/>
          </a:p>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9F293484-AD88-4CF9-8A12-F7CE49DC4466}"/>
              </a:ext>
            </a:extLst>
          </p:cNvPr>
          <p:cNvSpPr>
            <a:spLocks noGrp="1" noRot="1" noChangeAspect="1" noTextEdit="1"/>
          </p:cNvSpPr>
          <p:nvPr>
            <p:ph type="sldImg"/>
          </p:nvPr>
        </p:nvSpPr>
        <p:spPr>
          <a:xfrm>
            <a:off x="1230313" y="692150"/>
            <a:ext cx="4473575" cy="3457575"/>
          </a:xfrm>
          <a:ln/>
        </p:spPr>
      </p:sp>
      <p:sp>
        <p:nvSpPr>
          <p:cNvPr id="118787" name="Notes Placeholder 2">
            <a:extLst>
              <a:ext uri="{FF2B5EF4-FFF2-40B4-BE49-F238E27FC236}">
                <a16:creationId xmlns:a16="http://schemas.microsoft.com/office/drawing/2014/main" id="{43972B08-A735-4C71-93DA-2C7986132E7B}"/>
              </a:ext>
            </a:extLst>
          </p:cNvPr>
          <p:cNvSpPr>
            <a:spLocks noGrp="1"/>
          </p:cNvSpPr>
          <p:nvPr>
            <p:ph type="body" idx="1"/>
          </p:nvPr>
        </p:nvSpPr>
        <p:spPr>
          <a:noFill/>
        </p:spPr>
        <p:txBody>
          <a:bodyPr/>
          <a:lstStyle/>
          <a:p>
            <a:endParaRPr lang="en-US" altLang="en-US"/>
          </a:p>
        </p:txBody>
      </p:sp>
      <p:sp>
        <p:nvSpPr>
          <p:cNvPr id="118788" name="Slide Number Placeholder 3">
            <a:extLst>
              <a:ext uri="{FF2B5EF4-FFF2-40B4-BE49-F238E27FC236}">
                <a16:creationId xmlns:a16="http://schemas.microsoft.com/office/drawing/2014/main" id="{198D2A4B-9BAB-409F-BBD9-FD411A7700EE}"/>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5BCAD5B9-A36A-4853-8ED9-7CD7B16645A3}" type="slidenum">
              <a:rPr lang="en-US" altLang="en-US" sz="1200" smtClean="0"/>
              <a:pPr/>
              <a:t>57</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7A0FF80-3784-4EA0-AFFA-5C3FE4D2D023}"/>
              </a:ext>
            </a:extLst>
          </p:cNvPr>
          <p:cNvSpPr>
            <a:spLocks noGrp="1" noRot="1" noChangeAspect="1" noTextEdit="1"/>
          </p:cNvSpPr>
          <p:nvPr>
            <p:ph type="sldImg"/>
          </p:nvPr>
        </p:nvSpPr>
        <p:spPr>
          <a:xfrm>
            <a:off x="1230313" y="692150"/>
            <a:ext cx="4473575" cy="3457575"/>
          </a:xfrm>
          <a:ln/>
        </p:spPr>
      </p:sp>
      <p:sp>
        <p:nvSpPr>
          <p:cNvPr id="120835" name="Notes Placeholder 2">
            <a:extLst>
              <a:ext uri="{FF2B5EF4-FFF2-40B4-BE49-F238E27FC236}">
                <a16:creationId xmlns:a16="http://schemas.microsoft.com/office/drawing/2014/main" id="{195C53DE-4835-40C8-B114-9A44F949A7CC}"/>
              </a:ext>
            </a:extLst>
          </p:cNvPr>
          <p:cNvSpPr>
            <a:spLocks noGrp="1"/>
          </p:cNvSpPr>
          <p:nvPr>
            <p:ph type="body" idx="1"/>
          </p:nvPr>
        </p:nvSpPr>
        <p:spPr>
          <a:noFill/>
        </p:spPr>
        <p:txBody>
          <a:bodyPr/>
          <a:lstStyle/>
          <a:p>
            <a:endParaRPr lang="en-US" altLang="en-US"/>
          </a:p>
        </p:txBody>
      </p:sp>
      <p:sp>
        <p:nvSpPr>
          <p:cNvPr id="120836" name="Slide Number Placeholder 3">
            <a:extLst>
              <a:ext uri="{FF2B5EF4-FFF2-40B4-BE49-F238E27FC236}">
                <a16:creationId xmlns:a16="http://schemas.microsoft.com/office/drawing/2014/main" id="{FF116A3B-5361-4836-9A8A-8FECB367CC93}"/>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7E20DCDD-1B31-457A-882E-25EE70D88434}" type="slidenum">
              <a:rPr lang="en-US" altLang="en-US" sz="1200" smtClean="0"/>
              <a:pPr/>
              <a:t>58</a:t>
            </a:fld>
            <a:endParaRPr lang="en-US"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216BAE8-F21B-4F8A-AE54-8981183AAD3C}"/>
              </a:ext>
            </a:extLst>
          </p:cNvPr>
          <p:cNvSpPr>
            <a:spLocks noGrp="1" noRot="1" noChangeAspect="1" noTextEdit="1"/>
          </p:cNvSpPr>
          <p:nvPr>
            <p:ph type="sldImg"/>
          </p:nvPr>
        </p:nvSpPr>
        <p:spPr>
          <a:xfrm>
            <a:off x="1230313" y="692150"/>
            <a:ext cx="4473575" cy="3457575"/>
          </a:xfrm>
          <a:ln/>
        </p:spPr>
      </p:sp>
      <p:sp>
        <p:nvSpPr>
          <p:cNvPr id="122883" name="Notes Placeholder 2">
            <a:extLst>
              <a:ext uri="{FF2B5EF4-FFF2-40B4-BE49-F238E27FC236}">
                <a16:creationId xmlns:a16="http://schemas.microsoft.com/office/drawing/2014/main" id="{423AEE8C-E266-4438-92AE-881D3FF9824D}"/>
              </a:ext>
            </a:extLst>
          </p:cNvPr>
          <p:cNvSpPr>
            <a:spLocks noGrp="1"/>
          </p:cNvSpPr>
          <p:nvPr>
            <p:ph type="body" idx="1"/>
          </p:nvPr>
        </p:nvSpPr>
        <p:spPr>
          <a:noFill/>
        </p:spPr>
        <p:txBody>
          <a:bodyPr/>
          <a:lstStyle/>
          <a:p>
            <a:endParaRPr lang="en-US" altLang="en-US"/>
          </a:p>
        </p:txBody>
      </p:sp>
      <p:sp>
        <p:nvSpPr>
          <p:cNvPr id="122884" name="Slide Number Placeholder 3">
            <a:extLst>
              <a:ext uri="{FF2B5EF4-FFF2-40B4-BE49-F238E27FC236}">
                <a16:creationId xmlns:a16="http://schemas.microsoft.com/office/drawing/2014/main" id="{63B3E156-AAA4-412B-A77E-589C609A6681}"/>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852A7A34-27C4-43DB-A778-626ECEB4A1F5}" type="slidenum">
              <a:rPr lang="en-US" altLang="en-US" sz="1200" smtClean="0"/>
              <a:pPr/>
              <a:t>59</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8297D5DE-1AAA-4989-8617-EEF3EEF84B06}"/>
              </a:ext>
            </a:extLst>
          </p:cNvPr>
          <p:cNvSpPr>
            <a:spLocks noGrp="1" noRot="1" noChangeAspect="1" noTextEdit="1"/>
          </p:cNvSpPr>
          <p:nvPr>
            <p:ph type="sldImg"/>
          </p:nvPr>
        </p:nvSpPr>
        <p:spPr>
          <a:xfrm>
            <a:off x="1230313" y="692150"/>
            <a:ext cx="4473575" cy="3457575"/>
          </a:xfrm>
          <a:ln/>
        </p:spPr>
      </p:sp>
      <p:sp>
        <p:nvSpPr>
          <p:cNvPr id="124931" name="Notes Placeholder 2">
            <a:extLst>
              <a:ext uri="{FF2B5EF4-FFF2-40B4-BE49-F238E27FC236}">
                <a16:creationId xmlns:a16="http://schemas.microsoft.com/office/drawing/2014/main" id="{061C8299-49D3-4019-A7BA-7086187C9A1D}"/>
              </a:ext>
            </a:extLst>
          </p:cNvPr>
          <p:cNvSpPr>
            <a:spLocks noGrp="1"/>
          </p:cNvSpPr>
          <p:nvPr>
            <p:ph type="body" idx="1"/>
          </p:nvPr>
        </p:nvSpPr>
        <p:spPr>
          <a:noFill/>
        </p:spPr>
        <p:txBody>
          <a:bodyPr/>
          <a:lstStyle/>
          <a:p>
            <a:endParaRPr lang="en-US" altLang="en-US"/>
          </a:p>
        </p:txBody>
      </p:sp>
      <p:sp>
        <p:nvSpPr>
          <p:cNvPr id="124932" name="Slide Number Placeholder 3">
            <a:extLst>
              <a:ext uri="{FF2B5EF4-FFF2-40B4-BE49-F238E27FC236}">
                <a16:creationId xmlns:a16="http://schemas.microsoft.com/office/drawing/2014/main" id="{F1E6B7ED-090E-46D1-BFB2-94B404970753}"/>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33A15783-C6C1-43FD-999C-6DEBF08950B4}" type="slidenum">
              <a:rPr lang="en-US" altLang="en-US" sz="1200" smtClean="0"/>
              <a:pPr/>
              <a:t>60</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B4BE68C-EA28-46EB-BFA7-2DC9D7DD2B08}"/>
              </a:ext>
            </a:extLst>
          </p:cNvPr>
          <p:cNvSpPr>
            <a:spLocks noGrp="1" noRot="1" noChangeAspect="1" noTextEdit="1"/>
          </p:cNvSpPr>
          <p:nvPr>
            <p:ph type="sldImg"/>
          </p:nvPr>
        </p:nvSpPr>
        <p:spPr>
          <a:xfrm>
            <a:off x="1230313" y="692150"/>
            <a:ext cx="4473575" cy="3457575"/>
          </a:xfrm>
          <a:ln/>
        </p:spPr>
      </p:sp>
      <p:sp>
        <p:nvSpPr>
          <p:cNvPr id="126979" name="Notes Placeholder 2">
            <a:extLst>
              <a:ext uri="{FF2B5EF4-FFF2-40B4-BE49-F238E27FC236}">
                <a16:creationId xmlns:a16="http://schemas.microsoft.com/office/drawing/2014/main" id="{0649C23E-3111-43F1-A21D-7F994D6CDEE7}"/>
              </a:ext>
            </a:extLst>
          </p:cNvPr>
          <p:cNvSpPr>
            <a:spLocks noGrp="1"/>
          </p:cNvSpPr>
          <p:nvPr>
            <p:ph type="body" idx="1"/>
          </p:nvPr>
        </p:nvSpPr>
        <p:spPr>
          <a:noFill/>
        </p:spPr>
        <p:txBody>
          <a:bodyPr/>
          <a:lstStyle/>
          <a:p>
            <a:r>
              <a:rPr lang="en-US" altLang="en-US"/>
              <a:t>Children and teens spread disease easily and quickly—they should of course be immunized!</a:t>
            </a:r>
          </a:p>
        </p:txBody>
      </p:sp>
      <p:sp>
        <p:nvSpPr>
          <p:cNvPr id="126980" name="Slide Number Placeholder 3">
            <a:extLst>
              <a:ext uri="{FF2B5EF4-FFF2-40B4-BE49-F238E27FC236}">
                <a16:creationId xmlns:a16="http://schemas.microsoft.com/office/drawing/2014/main" id="{C7410F63-84C8-4E9B-B2F9-1C9D57401ACC}"/>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C0EA4C4E-402E-46BD-ABE1-45414861AAC3}" type="slidenum">
              <a:rPr lang="en-US" altLang="en-US" sz="1200" smtClean="0"/>
              <a:pPr/>
              <a:t>61</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8C2AC197-3CE0-4529-B64A-508221F7AB80}"/>
              </a:ext>
            </a:extLst>
          </p:cNvPr>
          <p:cNvSpPr>
            <a:spLocks noGrp="1" noRot="1" noChangeAspect="1" noTextEdit="1"/>
          </p:cNvSpPr>
          <p:nvPr>
            <p:ph type="sldImg"/>
          </p:nvPr>
        </p:nvSpPr>
        <p:spPr>
          <a:xfrm>
            <a:off x="1230313" y="692150"/>
            <a:ext cx="4473575" cy="3457575"/>
          </a:xfrm>
          <a:ln/>
        </p:spPr>
      </p:sp>
      <p:sp>
        <p:nvSpPr>
          <p:cNvPr id="129027" name="Notes Placeholder 2">
            <a:extLst>
              <a:ext uri="{FF2B5EF4-FFF2-40B4-BE49-F238E27FC236}">
                <a16:creationId xmlns:a16="http://schemas.microsoft.com/office/drawing/2014/main" id="{70D5AE21-A413-4EE1-BFD3-B0EBF0088B55}"/>
              </a:ext>
            </a:extLst>
          </p:cNvPr>
          <p:cNvSpPr>
            <a:spLocks noGrp="1"/>
          </p:cNvSpPr>
          <p:nvPr>
            <p:ph type="body" idx="1"/>
          </p:nvPr>
        </p:nvSpPr>
        <p:spPr>
          <a:noFill/>
        </p:spPr>
        <p:txBody>
          <a:bodyPr/>
          <a:lstStyle/>
          <a:p>
            <a:endParaRPr lang="en-US" altLang="en-US"/>
          </a:p>
        </p:txBody>
      </p:sp>
      <p:sp>
        <p:nvSpPr>
          <p:cNvPr id="129028" name="Slide Number Placeholder 3">
            <a:extLst>
              <a:ext uri="{FF2B5EF4-FFF2-40B4-BE49-F238E27FC236}">
                <a16:creationId xmlns:a16="http://schemas.microsoft.com/office/drawing/2014/main" id="{E5864FC5-B38D-4051-A1A9-B86BDE24B8B6}"/>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46E92FE7-B139-4672-B756-8900C19B61C8}" type="slidenum">
              <a:rPr lang="en-US" altLang="en-US" sz="1200" smtClean="0"/>
              <a:pPr/>
              <a:t>62</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9ED6A21-1267-4061-8EAB-13EBE0D7B656}"/>
              </a:ext>
            </a:extLst>
          </p:cNvPr>
          <p:cNvSpPr>
            <a:spLocks noGrp="1" noRot="1" noChangeAspect="1" noTextEdit="1"/>
          </p:cNvSpPr>
          <p:nvPr>
            <p:ph type="sldImg"/>
          </p:nvPr>
        </p:nvSpPr>
        <p:spPr>
          <a:xfrm>
            <a:off x="1230313" y="692150"/>
            <a:ext cx="4473575" cy="3457575"/>
          </a:xfrm>
          <a:ln/>
        </p:spPr>
      </p:sp>
      <p:sp>
        <p:nvSpPr>
          <p:cNvPr id="132099" name="Notes Placeholder 2">
            <a:extLst>
              <a:ext uri="{FF2B5EF4-FFF2-40B4-BE49-F238E27FC236}">
                <a16:creationId xmlns:a16="http://schemas.microsoft.com/office/drawing/2014/main" id="{8C0C5A59-AF40-46FF-9523-6FDEC9B142DB}"/>
              </a:ext>
            </a:extLst>
          </p:cNvPr>
          <p:cNvSpPr>
            <a:spLocks noGrp="1"/>
          </p:cNvSpPr>
          <p:nvPr>
            <p:ph type="body" idx="1"/>
          </p:nvPr>
        </p:nvSpPr>
        <p:spPr>
          <a:noFill/>
        </p:spPr>
        <p:txBody>
          <a:bodyPr/>
          <a:lstStyle/>
          <a:p>
            <a:endParaRPr lang="en-US" altLang="en-US"/>
          </a:p>
        </p:txBody>
      </p:sp>
      <p:sp>
        <p:nvSpPr>
          <p:cNvPr id="132100" name="Slide Number Placeholder 3">
            <a:extLst>
              <a:ext uri="{FF2B5EF4-FFF2-40B4-BE49-F238E27FC236}">
                <a16:creationId xmlns:a16="http://schemas.microsoft.com/office/drawing/2014/main" id="{B4F5AF71-E368-478A-85F2-7B185D130790}"/>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EE10E50B-3C07-4340-80D1-6F57810A3F3E}" type="slidenum">
              <a:rPr lang="en-US" altLang="en-US" sz="1200" smtClean="0"/>
              <a:pPr/>
              <a:t>64</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CD857231-2E26-47FB-8642-0FBBAE47C9D5}"/>
              </a:ext>
            </a:extLst>
          </p:cNvPr>
          <p:cNvSpPr>
            <a:spLocks noGrp="1" noRot="1" noChangeAspect="1" noTextEdit="1"/>
          </p:cNvSpPr>
          <p:nvPr>
            <p:ph type="sldImg"/>
          </p:nvPr>
        </p:nvSpPr>
        <p:spPr>
          <a:xfrm>
            <a:off x="1230313" y="692150"/>
            <a:ext cx="4473575" cy="3457575"/>
          </a:xfrm>
          <a:ln/>
        </p:spPr>
      </p:sp>
      <p:sp>
        <p:nvSpPr>
          <p:cNvPr id="134147" name="Notes Placeholder 2">
            <a:extLst>
              <a:ext uri="{FF2B5EF4-FFF2-40B4-BE49-F238E27FC236}">
                <a16:creationId xmlns:a16="http://schemas.microsoft.com/office/drawing/2014/main" id="{2A152236-B347-4CA1-8DB3-0E6064134C91}"/>
              </a:ext>
            </a:extLst>
          </p:cNvPr>
          <p:cNvSpPr>
            <a:spLocks noGrp="1"/>
          </p:cNvSpPr>
          <p:nvPr>
            <p:ph type="body" idx="1"/>
          </p:nvPr>
        </p:nvSpPr>
        <p:spPr>
          <a:noFill/>
        </p:spPr>
        <p:txBody>
          <a:bodyPr/>
          <a:lstStyle/>
          <a:p>
            <a:endParaRPr lang="en-US" altLang="en-US"/>
          </a:p>
        </p:txBody>
      </p:sp>
      <p:sp>
        <p:nvSpPr>
          <p:cNvPr id="134148" name="Slide Number Placeholder 3">
            <a:extLst>
              <a:ext uri="{FF2B5EF4-FFF2-40B4-BE49-F238E27FC236}">
                <a16:creationId xmlns:a16="http://schemas.microsoft.com/office/drawing/2014/main" id="{F8B9C1AC-E2E6-4AAF-8D53-F42C3B4E3274}"/>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1160E0D7-E98D-4B6F-9A6E-EE366AD083CA}" type="slidenum">
              <a:rPr lang="en-US" altLang="en-US" sz="1200" smtClean="0"/>
              <a:pPr/>
              <a:t>65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D977956-0F47-4950-ADCA-61B6A57A356D}"/>
              </a:ext>
            </a:extLst>
          </p:cNvPr>
          <p:cNvSpPr>
            <a:spLocks noGrp="1" noRot="1" noChangeAspect="1" noTextEdit="1"/>
          </p:cNvSpPr>
          <p:nvPr>
            <p:ph type="sldImg"/>
          </p:nvPr>
        </p:nvSpPr>
        <p:spPr>
          <a:xfrm>
            <a:off x="1230313" y="692150"/>
            <a:ext cx="4473575" cy="3457575"/>
          </a:xfrm>
          <a:ln/>
        </p:spPr>
      </p:sp>
      <p:sp>
        <p:nvSpPr>
          <p:cNvPr id="19459" name="Notes Placeholder 2">
            <a:extLst>
              <a:ext uri="{FF2B5EF4-FFF2-40B4-BE49-F238E27FC236}">
                <a16:creationId xmlns:a16="http://schemas.microsoft.com/office/drawing/2014/main" id="{411ADB31-D53F-4F53-A5B7-314CDF19222D}"/>
              </a:ext>
            </a:extLst>
          </p:cNvPr>
          <p:cNvSpPr>
            <a:spLocks noGrp="1"/>
          </p:cNvSpPr>
          <p:nvPr>
            <p:ph type="body" idx="1"/>
          </p:nvPr>
        </p:nvSpPr>
        <p:spPr>
          <a:noFill/>
        </p:spPr>
        <p:txBody>
          <a:bodyPr/>
          <a:lstStyle/>
          <a:p>
            <a:endParaRPr lang="en-US" altLang="en-US"/>
          </a:p>
        </p:txBody>
      </p:sp>
      <p:sp>
        <p:nvSpPr>
          <p:cNvPr id="19460" name="Slide Number Placeholder 3">
            <a:extLst>
              <a:ext uri="{FF2B5EF4-FFF2-40B4-BE49-F238E27FC236}">
                <a16:creationId xmlns:a16="http://schemas.microsoft.com/office/drawing/2014/main" id="{3051C532-3192-44C0-8A88-464E84521DC0}"/>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639DBCE1-F6EF-470F-9984-8AD82D7E8AEE}" type="slidenum">
              <a:rPr lang="en-US" altLang="en-US" sz="1200" smtClean="0"/>
              <a:pPr/>
              <a:t>6</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06285F4B-0781-41FE-A00F-BB3E1CC2D307}"/>
              </a:ext>
            </a:extLst>
          </p:cNvPr>
          <p:cNvSpPr>
            <a:spLocks noGrp="1" noRot="1" noChangeAspect="1" noTextEdit="1"/>
          </p:cNvSpPr>
          <p:nvPr>
            <p:ph type="sldImg"/>
          </p:nvPr>
        </p:nvSpPr>
        <p:spPr>
          <a:xfrm>
            <a:off x="1230313" y="692150"/>
            <a:ext cx="4473575" cy="3457575"/>
          </a:xfrm>
          <a:ln/>
        </p:spPr>
      </p:sp>
      <p:sp>
        <p:nvSpPr>
          <p:cNvPr id="136195" name="Notes Placeholder 2">
            <a:extLst>
              <a:ext uri="{FF2B5EF4-FFF2-40B4-BE49-F238E27FC236}">
                <a16:creationId xmlns:a16="http://schemas.microsoft.com/office/drawing/2014/main" id="{DC789094-45DA-4146-990E-C3CD198E04C4}"/>
              </a:ext>
            </a:extLst>
          </p:cNvPr>
          <p:cNvSpPr>
            <a:spLocks noGrp="1"/>
          </p:cNvSpPr>
          <p:nvPr>
            <p:ph type="body" idx="1"/>
          </p:nvPr>
        </p:nvSpPr>
        <p:spPr>
          <a:noFill/>
        </p:spPr>
        <p:txBody>
          <a:bodyPr/>
          <a:lstStyle/>
          <a:p>
            <a:endParaRPr lang="en-US" altLang="en-US"/>
          </a:p>
        </p:txBody>
      </p:sp>
      <p:sp>
        <p:nvSpPr>
          <p:cNvPr id="136196" name="Slide Number Placeholder 3">
            <a:extLst>
              <a:ext uri="{FF2B5EF4-FFF2-40B4-BE49-F238E27FC236}">
                <a16:creationId xmlns:a16="http://schemas.microsoft.com/office/drawing/2014/main" id="{5C3CB07D-EF03-4E2A-9F89-4B1FB5DA1FC2}"/>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73E0992F-3119-4455-9C0D-0A61B1A6A62C}" type="slidenum">
              <a:rPr lang="en-US" altLang="en-US" sz="1200" smtClean="0"/>
              <a:pPr/>
              <a:t>66</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98AE34E0-4801-40CC-93A3-1D685387DFE5}"/>
              </a:ext>
            </a:extLst>
          </p:cNvPr>
          <p:cNvSpPr>
            <a:spLocks noGrp="1" noChangeArrowheads="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0B168E06-615C-4E36-AA77-441456012A5B}" type="slidenum">
              <a:rPr lang="en-US" altLang="en-US" sz="1200" smtClean="0"/>
              <a:pPr/>
              <a:t>67</a:t>
            </a:fld>
            <a:endParaRPr lang="en-US" altLang="en-US" sz="1200"/>
          </a:p>
        </p:txBody>
      </p:sp>
      <p:sp>
        <p:nvSpPr>
          <p:cNvPr id="138243" name="Rectangle 2">
            <a:extLst>
              <a:ext uri="{FF2B5EF4-FFF2-40B4-BE49-F238E27FC236}">
                <a16:creationId xmlns:a16="http://schemas.microsoft.com/office/drawing/2014/main" id="{7352C7E6-A6C8-4343-9239-29C445F1E3C9}"/>
              </a:ext>
            </a:extLst>
          </p:cNvPr>
          <p:cNvSpPr>
            <a:spLocks noChangeArrowheads="1" noTextEdit="1"/>
          </p:cNvSpPr>
          <p:nvPr>
            <p:ph type="sldImg"/>
          </p:nvPr>
        </p:nvSpPr>
        <p:spPr>
          <a:xfrm>
            <a:off x="1230313" y="690563"/>
            <a:ext cx="4473575" cy="3457575"/>
          </a:xfrm>
          <a:ln/>
        </p:spPr>
      </p:sp>
      <p:sp>
        <p:nvSpPr>
          <p:cNvPr id="138244" name="Rectangle 3">
            <a:extLst>
              <a:ext uri="{FF2B5EF4-FFF2-40B4-BE49-F238E27FC236}">
                <a16:creationId xmlns:a16="http://schemas.microsoft.com/office/drawing/2014/main" id="{78C305F7-08B1-4213-B7DA-D05A1859AE0D}"/>
              </a:ext>
            </a:extLst>
          </p:cNvPr>
          <p:cNvSpPr>
            <a:spLocks noGrp="1" noChangeArrowheads="1"/>
          </p:cNvSpPr>
          <p:nvPr>
            <p:ph type="body" idx="1"/>
          </p:nvPr>
        </p:nvSpPr>
        <p:spPr>
          <a:xfrm>
            <a:off x="923925" y="4379913"/>
            <a:ext cx="5086350" cy="4149725"/>
          </a:xfrm>
          <a:noFill/>
        </p:spPr>
        <p:txBody>
          <a:bodyPr lIns="92885" tIns="46442" rIns="92885" bIns="46442"/>
          <a:lstStyle/>
          <a:p>
            <a:pPr eaLnBrk="1" hangingPunct="1"/>
            <a:endParaRPr lang="en-US" altLang="en-US" sz="6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2135EAB6-EAF0-41B5-AC15-A00303980006}"/>
              </a:ext>
            </a:extLst>
          </p:cNvPr>
          <p:cNvSpPr>
            <a:spLocks noGrp="1" noRot="1" noChangeAspect="1" noTextEdit="1"/>
          </p:cNvSpPr>
          <p:nvPr>
            <p:ph type="sldImg"/>
          </p:nvPr>
        </p:nvSpPr>
        <p:spPr>
          <a:xfrm>
            <a:off x="1230313" y="692150"/>
            <a:ext cx="4473575" cy="3457575"/>
          </a:xfrm>
          <a:ln/>
        </p:spPr>
      </p:sp>
      <p:sp>
        <p:nvSpPr>
          <p:cNvPr id="140291" name="Notes Placeholder 2">
            <a:extLst>
              <a:ext uri="{FF2B5EF4-FFF2-40B4-BE49-F238E27FC236}">
                <a16:creationId xmlns:a16="http://schemas.microsoft.com/office/drawing/2014/main" id="{81D3E7B2-AF5C-4A31-BFF4-08CA07174A17}"/>
              </a:ext>
            </a:extLst>
          </p:cNvPr>
          <p:cNvSpPr>
            <a:spLocks noGrp="1"/>
          </p:cNvSpPr>
          <p:nvPr>
            <p:ph type="body" idx="1"/>
          </p:nvPr>
        </p:nvSpPr>
        <p:spPr>
          <a:noFill/>
        </p:spPr>
        <p:txBody>
          <a:bodyPr/>
          <a:lstStyle/>
          <a:p>
            <a:endParaRPr lang="en-US" altLang="en-US"/>
          </a:p>
        </p:txBody>
      </p:sp>
      <p:sp>
        <p:nvSpPr>
          <p:cNvPr id="140292" name="Slide Number Placeholder 3">
            <a:extLst>
              <a:ext uri="{FF2B5EF4-FFF2-40B4-BE49-F238E27FC236}">
                <a16:creationId xmlns:a16="http://schemas.microsoft.com/office/drawing/2014/main" id="{6E4E6D5A-F963-4E44-8D23-3B784BC1C2C3}"/>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5D9995A5-9A73-4910-8F47-B1A1BEE690AE}" type="slidenum">
              <a:rPr lang="en-US" altLang="en-US" sz="1200" smtClean="0"/>
              <a:pPr/>
              <a:t>68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6C4AC66-C9F1-4AEC-92F6-356983D6EA91}"/>
              </a:ext>
            </a:extLst>
          </p:cNvPr>
          <p:cNvSpPr>
            <a:spLocks noGrp="1" noRot="1" noChangeAspect="1" noTextEdit="1"/>
          </p:cNvSpPr>
          <p:nvPr>
            <p:ph type="sldImg"/>
          </p:nvPr>
        </p:nvSpPr>
        <p:spPr>
          <a:xfrm>
            <a:off x="1230313" y="692150"/>
            <a:ext cx="4473575" cy="3457575"/>
          </a:xfrm>
          <a:ln/>
        </p:spPr>
      </p:sp>
      <p:sp>
        <p:nvSpPr>
          <p:cNvPr id="21507" name="Notes Placeholder 2">
            <a:extLst>
              <a:ext uri="{FF2B5EF4-FFF2-40B4-BE49-F238E27FC236}">
                <a16:creationId xmlns:a16="http://schemas.microsoft.com/office/drawing/2014/main" id="{2CFF2BFD-BE76-4781-A0F4-7CEE26759D76}"/>
              </a:ext>
            </a:extLst>
          </p:cNvPr>
          <p:cNvSpPr>
            <a:spLocks noGrp="1"/>
          </p:cNvSpPr>
          <p:nvPr>
            <p:ph type="body" idx="1"/>
          </p:nvPr>
        </p:nvSpPr>
        <p:spPr>
          <a:noFill/>
        </p:spPr>
        <p:txBody>
          <a:bodyPr/>
          <a:lstStyle/>
          <a:p>
            <a:endParaRPr lang="en-US" altLang="en-US"/>
          </a:p>
        </p:txBody>
      </p:sp>
      <p:sp>
        <p:nvSpPr>
          <p:cNvPr id="21508" name="Slide Number Placeholder 3">
            <a:extLst>
              <a:ext uri="{FF2B5EF4-FFF2-40B4-BE49-F238E27FC236}">
                <a16:creationId xmlns:a16="http://schemas.microsoft.com/office/drawing/2014/main" id="{72884A39-2B80-477B-B70B-217819E03FAE}"/>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E346E0FF-D5BE-4B2E-BEA2-2165FAC3968C}"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86F159B-C40E-46E8-A97E-4894F912AD9B}"/>
              </a:ext>
            </a:extLst>
          </p:cNvPr>
          <p:cNvSpPr>
            <a:spLocks noGrp="1" noRot="1" noChangeAspect="1" noTextEdit="1"/>
          </p:cNvSpPr>
          <p:nvPr>
            <p:ph type="sldImg"/>
          </p:nvPr>
        </p:nvSpPr>
        <p:spPr>
          <a:xfrm>
            <a:off x="1230313" y="692150"/>
            <a:ext cx="4473575" cy="3457575"/>
          </a:xfrm>
          <a:ln/>
        </p:spPr>
      </p:sp>
      <p:sp>
        <p:nvSpPr>
          <p:cNvPr id="23555" name="Notes Placeholder 2">
            <a:extLst>
              <a:ext uri="{FF2B5EF4-FFF2-40B4-BE49-F238E27FC236}">
                <a16:creationId xmlns:a16="http://schemas.microsoft.com/office/drawing/2014/main" id="{A1BE4541-C317-4480-88D7-2F686DD94F34}"/>
              </a:ext>
            </a:extLst>
          </p:cNvPr>
          <p:cNvSpPr>
            <a:spLocks noGrp="1"/>
          </p:cNvSpPr>
          <p:nvPr>
            <p:ph type="body" idx="1"/>
          </p:nvPr>
        </p:nvSpPr>
        <p:spPr>
          <a:noFill/>
        </p:spPr>
        <p:txBody>
          <a:bodyPr/>
          <a:lstStyle/>
          <a:p>
            <a:endParaRPr lang="en-US" altLang="en-US"/>
          </a:p>
        </p:txBody>
      </p:sp>
      <p:sp>
        <p:nvSpPr>
          <p:cNvPr id="23556" name="Slide Number Placeholder 3">
            <a:extLst>
              <a:ext uri="{FF2B5EF4-FFF2-40B4-BE49-F238E27FC236}">
                <a16:creationId xmlns:a16="http://schemas.microsoft.com/office/drawing/2014/main" id="{11857371-8D2F-4A9B-AC6E-1548A3CE36B6}"/>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26857F50-BBE9-4519-8CDE-1DED1643268A}"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765AE71-183D-4451-B951-0652E198FA41}"/>
              </a:ext>
            </a:extLst>
          </p:cNvPr>
          <p:cNvSpPr>
            <a:spLocks noGrp="1" noRot="1" noChangeAspect="1" noTextEdit="1"/>
          </p:cNvSpPr>
          <p:nvPr>
            <p:ph type="sldImg"/>
          </p:nvPr>
        </p:nvSpPr>
        <p:spPr>
          <a:xfrm>
            <a:off x="1230313" y="692150"/>
            <a:ext cx="4473575" cy="3457575"/>
          </a:xfrm>
          <a:ln/>
        </p:spPr>
      </p:sp>
      <p:sp>
        <p:nvSpPr>
          <p:cNvPr id="25603" name="Notes Placeholder 2">
            <a:extLst>
              <a:ext uri="{FF2B5EF4-FFF2-40B4-BE49-F238E27FC236}">
                <a16:creationId xmlns:a16="http://schemas.microsoft.com/office/drawing/2014/main" id="{081A88AB-2E7C-4B30-9DCB-9DEB5FB5E84D}"/>
              </a:ext>
            </a:extLst>
          </p:cNvPr>
          <p:cNvSpPr>
            <a:spLocks noGrp="1"/>
          </p:cNvSpPr>
          <p:nvPr>
            <p:ph type="body" idx="1"/>
          </p:nvPr>
        </p:nvSpPr>
        <p:spPr>
          <a:noFill/>
        </p:spPr>
        <p:txBody>
          <a:bodyPr/>
          <a:lstStyle/>
          <a:p>
            <a:pPr eaLnBrk="1" hangingPunct="1"/>
            <a:r>
              <a:rPr lang="en-US" altLang="en-US"/>
              <a:t>Some vaccines must be boosted periodically to maintain immune response </a:t>
            </a:r>
          </a:p>
          <a:p>
            <a:pPr eaLnBrk="1" hangingPunct="1"/>
            <a:r>
              <a:rPr lang="en-US" altLang="en-US"/>
              <a:t>Some diseases, like influenza, require slightly different vaccines each year due to changes in the virus</a:t>
            </a:r>
          </a:p>
          <a:p>
            <a:pPr eaLnBrk="1" hangingPunct="1"/>
            <a:r>
              <a:rPr lang="en-US" altLang="en-US"/>
              <a:t>Some adults </a:t>
            </a:r>
            <a:r>
              <a:rPr lang="en-US" altLang="en-US" i="1"/>
              <a:t>were never vaccinated</a:t>
            </a:r>
            <a:r>
              <a:rPr lang="en-US" altLang="en-US"/>
              <a:t> as children </a:t>
            </a:r>
          </a:p>
          <a:p>
            <a:pPr eaLnBrk="1" hangingPunct="1"/>
            <a:r>
              <a:rPr lang="en-US" altLang="en-US"/>
              <a:t>Newer vaccines were not available when some adults were children </a:t>
            </a:r>
          </a:p>
          <a:p>
            <a:pPr eaLnBrk="1" hangingPunct="1"/>
            <a:r>
              <a:rPr lang="en-US" altLang="en-US"/>
              <a:t>As we age, we become more susceptible to  serious disease caused by common infections (e.g. flu, pneumococcus) </a:t>
            </a:r>
          </a:p>
          <a:p>
            <a:endParaRPr lang="en-US" altLang="en-US"/>
          </a:p>
        </p:txBody>
      </p:sp>
      <p:sp>
        <p:nvSpPr>
          <p:cNvPr id="25604" name="Slide Number Placeholder 3">
            <a:extLst>
              <a:ext uri="{FF2B5EF4-FFF2-40B4-BE49-F238E27FC236}">
                <a16:creationId xmlns:a16="http://schemas.microsoft.com/office/drawing/2014/main" id="{BC3B1F74-1908-41A1-88E0-84C0646DEBC9}"/>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57292FAE-E92C-476E-BFD7-3C517C619234}"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D350A3D-C780-44F7-AFE3-3E15F3B52DCB}"/>
              </a:ext>
            </a:extLst>
          </p:cNvPr>
          <p:cNvGrpSpPr>
            <a:grpSpLocks/>
          </p:cNvGrpSpPr>
          <p:nvPr/>
        </p:nvGrpSpPr>
        <p:grpSpPr bwMode="auto">
          <a:xfrm>
            <a:off x="-1138238" y="1758950"/>
            <a:ext cx="11196638" cy="6013450"/>
            <a:chOff x="-652" y="978"/>
            <a:chExt cx="6412" cy="3342"/>
          </a:xfrm>
        </p:grpSpPr>
        <p:sp>
          <p:nvSpPr>
            <p:cNvPr id="5" name="Freeform 3">
              <a:extLst>
                <a:ext uri="{FF2B5EF4-FFF2-40B4-BE49-F238E27FC236}">
                  <a16:creationId xmlns:a16="http://schemas.microsoft.com/office/drawing/2014/main" id="{10609B26-C3DE-4F33-8AEA-FD330ABEA6D2}"/>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6" name="Arc 4">
              <a:extLst>
                <a:ext uri="{FF2B5EF4-FFF2-40B4-BE49-F238E27FC236}">
                  <a16:creationId xmlns:a16="http://schemas.microsoft.com/office/drawing/2014/main" id="{C8F8FB10-8716-48BD-B492-C5FFB889397D}"/>
                </a:ext>
              </a:extLst>
            </p:cNvPr>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 name="Picture 10" descr="C:\Documents and Settings\Anna Levy\My Documents\My Pictures\NMIC\NMIC logo.jpg">
            <a:extLst>
              <a:ext uri="{FF2B5EF4-FFF2-40B4-BE49-F238E27FC236}">
                <a16:creationId xmlns:a16="http://schemas.microsoft.com/office/drawing/2014/main" id="{EDF2218F-043D-4E07-A197-698A6B2BE2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4138" y="5638800"/>
            <a:ext cx="80486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2613" name="Rectangle 5"/>
          <p:cNvSpPr>
            <a:spLocks noGrp="1" noChangeArrowheads="1"/>
          </p:cNvSpPr>
          <p:nvPr>
            <p:ph type="ctrTitle" sz="quarter"/>
          </p:nvPr>
        </p:nvSpPr>
        <p:spPr>
          <a:xfrm>
            <a:off x="1422400" y="863600"/>
            <a:ext cx="8550275" cy="1295400"/>
          </a:xfrm>
        </p:spPr>
        <p:txBody>
          <a:bodyPr anchor="b"/>
          <a:lstStyle>
            <a:lvl1pPr>
              <a:defRPr/>
            </a:lvl1pPr>
          </a:lstStyle>
          <a:p>
            <a:pPr lvl="0"/>
            <a:r>
              <a:rPr lang="en-US" altLang="en-US" noProof="0"/>
              <a:t>Click to edit Master title style</a:t>
            </a:r>
          </a:p>
        </p:txBody>
      </p:sp>
      <p:sp>
        <p:nvSpPr>
          <p:cNvPr id="3012614" name="Rectangle 6"/>
          <p:cNvSpPr>
            <a:spLocks noGrp="1" noChangeArrowheads="1"/>
          </p:cNvSpPr>
          <p:nvPr>
            <p:ph type="subTitle" sz="quarter" idx="1"/>
          </p:nvPr>
        </p:nvSpPr>
        <p:spPr>
          <a:xfrm>
            <a:off x="754063" y="3886200"/>
            <a:ext cx="7040562" cy="1985963"/>
          </a:xfrm>
        </p:spPr>
        <p:txBody>
          <a:bodyPr lIns="102590" tIns="51296" rIns="102590" bIns="51296" anchor="ct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8" name="Date Placeholder 7">
            <a:extLst>
              <a:ext uri="{FF2B5EF4-FFF2-40B4-BE49-F238E27FC236}">
                <a16:creationId xmlns:a16="http://schemas.microsoft.com/office/drawing/2014/main" id="{E4314491-4A68-4E62-87BA-27E27565E8E1}"/>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9" name="Footer Placeholder 8">
            <a:extLst>
              <a:ext uri="{FF2B5EF4-FFF2-40B4-BE49-F238E27FC236}">
                <a16:creationId xmlns:a16="http://schemas.microsoft.com/office/drawing/2014/main" id="{9DE6F4A8-300B-43D2-BB98-8DA9994C1D3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0" name="Slide Number Placeholder 9">
            <a:extLst>
              <a:ext uri="{FF2B5EF4-FFF2-40B4-BE49-F238E27FC236}">
                <a16:creationId xmlns:a16="http://schemas.microsoft.com/office/drawing/2014/main" id="{E6484CA2-C5A2-40C7-8544-C743E91F90B3}"/>
              </a:ext>
            </a:extLst>
          </p:cNvPr>
          <p:cNvSpPr>
            <a:spLocks noGrp="1" noChangeArrowheads="1"/>
          </p:cNvSpPr>
          <p:nvPr>
            <p:ph type="sldNum" sz="quarter" idx="12"/>
          </p:nvPr>
        </p:nvSpPr>
        <p:spPr/>
        <p:txBody>
          <a:bodyPr/>
          <a:lstStyle>
            <a:lvl1pPr>
              <a:defRPr/>
            </a:lvl1pPr>
          </a:lstStyle>
          <a:p>
            <a:pPr>
              <a:defRPr/>
            </a:pPr>
            <a:fld id="{946F83E1-8F71-474A-AA4C-A9718D01CEAD}" type="slidenum">
              <a:rPr lang="en-US" altLang="en-US"/>
              <a:pPr>
                <a:defRPr/>
              </a:pPr>
              <a:t>‹#›</a:t>
            </a:fld>
            <a:endParaRPr lang="en-US" altLang="en-US"/>
          </a:p>
        </p:txBody>
      </p:sp>
    </p:spTree>
    <p:extLst>
      <p:ext uri="{BB962C8B-B14F-4D97-AF65-F5344CB8AC3E}">
        <p14:creationId xmlns:p14="http://schemas.microsoft.com/office/powerpoint/2010/main" val="295418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CF011547-5DEA-4E7B-A76E-6912CE2D64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1A7C8E24-D715-47B4-A852-F5BDE4B98D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AC9BF24-5F5F-41FD-8E71-8E63DD230CE9}"/>
              </a:ext>
            </a:extLst>
          </p:cNvPr>
          <p:cNvSpPr>
            <a:spLocks noGrp="1" noChangeArrowheads="1"/>
          </p:cNvSpPr>
          <p:nvPr>
            <p:ph type="sldNum" sz="quarter" idx="12"/>
          </p:nvPr>
        </p:nvSpPr>
        <p:spPr>
          <a:ln/>
        </p:spPr>
        <p:txBody>
          <a:bodyPr/>
          <a:lstStyle>
            <a:lvl1pPr>
              <a:defRPr/>
            </a:lvl1pPr>
          </a:lstStyle>
          <a:p>
            <a:pPr>
              <a:defRPr/>
            </a:pPr>
            <a:fld id="{17277773-B1F8-4819-A8F5-801158D20815}" type="slidenum">
              <a:rPr lang="en-US" altLang="en-US"/>
              <a:pPr>
                <a:defRPr/>
              </a:pPr>
              <a:t>‹#›</a:t>
            </a:fld>
            <a:endParaRPr lang="en-US" altLang="en-US"/>
          </a:p>
        </p:txBody>
      </p:sp>
    </p:spTree>
    <p:extLst>
      <p:ext uri="{BB962C8B-B14F-4D97-AF65-F5344CB8AC3E}">
        <p14:creationId xmlns:p14="http://schemas.microsoft.com/office/powerpoint/2010/main" val="288223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7563" y="690563"/>
            <a:ext cx="2136775" cy="6218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690563"/>
            <a:ext cx="6261100" cy="6218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97733B7-E7F6-4A15-AB95-6A738C8223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E69B0AAC-1764-4F57-818E-108E1637A5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641CF94E-CBE1-42AB-AE26-629541CE61F4}"/>
              </a:ext>
            </a:extLst>
          </p:cNvPr>
          <p:cNvSpPr>
            <a:spLocks noGrp="1" noChangeArrowheads="1"/>
          </p:cNvSpPr>
          <p:nvPr>
            <p:ph type="sldNum" sz="quarter" idx="12"/>
          </p:nvPr>
        </p:nvSpPr>
        <p:spPr>
          <a:ln/>
        </p:spPr>
        <p:txBody>
          <a:bodyPr/>
          <a:lstStyle>
            <a:lvl1pPr>
              <a:defRPr/>
            </a:lvl1pPr>
          </a:lstStyle>
          <a:p>
            <a:pPr>
              <a:defRPr/>
            </a:pPr>
            <a:fld id="{7AA9EE93-C182-4AE7-8EDC-F4478FD222AF}" type="slidenum">
              <a:rPr lang="en-US" altLang="en-US"/>
              <a:pPr>
                <a:defRPr/>
              </a:pPr>
              <a:t>‹#›</a:t>
            </a:fld>
            <a:endParaRPr lang="en-US" altLang="en-US"/>
          </a:p>
        </p:txBody>
      </p:sp>
    </p:spTree>
    <p:extLst>
      <p:ext uri="{BB962C8B-B14F-4D97-AF65-F5344CB8AC3E}">
        <p14:creationId xmlns:p14="http://schemas.microsoft.com/office/powerpoint/2010/main" val="290352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4063" y="690563"/>
            <a:ext cx="8550275" cy="1295400"/>
          </a:xfrm>
        </p:spPr>
        <p:txBody>
          <a:bodyPr/>
          <a:lstStyle/>
          <a:p>
            <a:r>
              <a:rPr lang="en-US"/>
              <a:t>Click to edit Master title style</a:t>
            </a:r>
          </a:p>
        </p:txBody>
      </p:sp>
      <p:sp>
        <p:nvSpPr>
          <p:cNvPr id="3" name="Chart Placeholder 2"/>
          <p:cNvSpPr>
            <a:spLocks noGrp="1"/>
          </p:cNvSpPr>
          <p:nvPr>
            <p:ph type="chart" idx="1"/>
          </p:nvPr>
        </p:nvSpPr>
        <p:spPr>
          <a:xfrm>
            <a:off x="754063" y="2244725"/>
            <a:ext cx="8550275" cy="4664075"/>
          </a:xfrm>
        </p:spPr>
        <p:txBody>
          <a:bodyPr/>
          <a:lstStyle/>
          <a:p>
            <a:pPr lvl="0"/>
            <a:endParaRPr lang="en-US" noProof="0"/>
          </a:p>
        </p:txBody>
      </p:sp>
      <p:sp>
        <p:nvSpPr>
          <p:cNvPr id="4" name="Rectangle 6">
            <a:extLst>
              <a:ext uri="{FF2B5EF4-FFF2-40B4-BE49-F238E27FC236}">
                <a16:creationId xmlns:a16="http://schemas.microsoft.com/office/drawing/2014/main" id="{816B8168-C875-4727-A332-BD5EA7D8BD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F65B7501-02B2-46BE-A152-556B3DDA49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15D8D4A1-71EF-494F-808B-F597BED22482}"/>
              </a:ext>
            </a:extLst>
          </p:cNvPr>
          <p:cNvSpPr>
            <a:spLocks noGrp="1" noChangeArrowheads="1"/>
          </p:cNvSpPr>
          <p:nvPr>
            <p:ph type="sldNum" sz="quarter" idx="12"/>
          </p:nvPr>
        </p:nvSpPr>
        <p:spPr>
          <a:ln/>
        </p:spPr>
        <p:txBody>
          <a:bodyPr/>
          <a:lstStyle>
            <a:lvl1pPr>
              <a:defRPr/>
            </a:lvl1pPr>
          </a:lstStyle>
          <a:p>
            <a:pPr>
              <a:defRPr/>
            </a:pPr>
            <a:fld id="{D0C435D6-C121-469C-B7DF-306957E670CD}" type="slidenum">
              <a:rPr lang="en-US" altLang="en-US"/>
              <a:pPr>
                <a:defRPr/>
              </a:pPr>
              <a:t>‹#›</a:t>
            </a:fld>
            <a:endParaRPr lang="en-US" altLang="en-US"/>
          </a:p>
        </p:txBody>
      </p:sp>
    </p:spTree>
    <p:extLst>
      <p:ext uri="{BB962C8B-B14F-4D97-AF65-F5344CB8AC3E}">
        <p14:creationId xmlns:p14="http://schemas.microsoft.com/office/powerpoint/2010/main" val="16388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54063" y="690563"/>
            <a:ext cx="8550275" cy="1295400"/>
          </a:xfrm>
        </p:spPr>
        <p:txBody>
          <a:bodyPr/>
          <a:lstStyle/>
          <a:p>
            <a:r>
              <a:rPr lang="en-US"/>
              <a:t>Click to edit Master title style</a:t>
            </a:r>
          </a:p>
        </p:txBody>
      </p:sp>
      <p:sp>
        <p:nvSpPr>
          <p:cNvPr id="3" name="Content Placeholder 2"/>
          <p:cNvSpPr>
            <a:spLocks noGrp="1"/>
          </p:cNvSpPr>
          <p:nvPr>
            <p:ph sz="quarter" idx="1"/>
          </p:nvPr>
        </p:nvSpPr>
        <p:spPr>
          <a:xfrm>
            <a:off x="754063" y="2244725"/>
            <a:ext cx="4198937" cy="225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2244725"/>
            <a:ext cx="4198938" cy="225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754063" y="4652963"/>
            <a:ext cx="8550275" cy="2255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F3C5A7BD-0F2D-4D34-B2F5-4724D89DD9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3832DA37-C178-4634-B244-08FC1678CC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896B3015-6F07-4665-8A55-648CE567A7B5}"/>
              </a:ext>
            </a:extLst>
          </p:cNvPr>
          <p:cNvSpPr>
            <a:spLocks noGrp="1" noChangeArrowheads="1"/>
          </p:cNvSpPr>
          <p:nvPr>
            <p:ph type="sldNum" sz="quarter" idx="12"/>
          </p:nvPr>
        </p:nvSpPr>
        <p:spPr>
          <a:ln/>
        </p:spPr>
        <p:txBody>
          <a:bodyPr/>
          <a:lstStyle>
            <a:lvl1pPr>
              <a:defRPr/>
            </a:lvl1pPr>
          </a:lstStyle>
          <a:p>
            <a:pPr>
              <a:defRPr/>
            </a:pPr>
            <a:fld id="{687003C6-84FC-40ED-B489-2777AE655064}" type="slidenum">
              <a:rPr lang="en-US" altLang="en-US"/>
              <a:pPr>
                <a:defRPr/>
              </a:pPr>
              <a:t>‹#›</a:t>
            </a:fld>
            <a:endParaRPr lang="en-US" altLang="en-US"/>
          </a:p>
        </p:txBody>
      </p:sp>
    </p:spTree>
    <p:extLst>
      <p:ext uri="{BB962C8B-B14F-4D97-AF65-F5344CB8AC3E}">
        <p14:creationId xmlns:p14="http://schemas.microsoft.com/office/powerpoint/2010/main" val="1807543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4063" y="690563"/>
            <a:ext cx="8550275" cy="1295400"/>
          </a:xfrm>
        </p:spPr>
        <p:txBody>
          <a:bodyPr/>
          <a:lstStyle/>
          <a:p>
            <a:r>
              <a:rPr lang="en-US"/>
              <a:t>Click to edit Master title style</a:t>
            </a:r>
          </a:p>
        </p:txBody>
      </p:sp>
      <p:sp>
        <p:nvSpPr>
          <p:cNvPr id="3" name="Table Placeholder 2"/>
          <p:cNvSpPr>
            <a:spLocks noGrp="1"/>
          </p:cNvSpPr>
          <p:nvPr>
            <p:ph type="tbl" idx="1"/>
          </p:nvPr>
        </p:nvSpPr>
        <p:spPr>
          <a:xfrm>
            <a:off x="754063" y="2244725"/>
            <a:ext cx="8550275" cy="4664075"/>
          </a:xfrm>
        </p:spPr>
        <p:txBody>
          <a:bodyPr/>
          <a:lstStyle/>
          <a:p>
            <a:pPr lvl="0"/>
            <a:endParaRPr lang="en-US" noProof="0"/>
          </a:p>
        </p:txBody>
      </p:sp>
      <p:sp>
        <p:nvSpPr>
          <p:cNvPr id="4" name="Rectangle 6">
            <a:extLst>
              <a:ext uri="{FF2B5EF4-FFF2-40B4-BE49-F238E27FC236}">
                <a16:creationId xmlns:a16="http://schemas.microsoft.com/office/drawing/2014/main" id="{DBEF61E3-B0ED-45DD-BC99-219D4F2FE3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F9477D6-713B-4B2D-AD54-396704BD36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84B36749-5C5D-40B2-925B-A5B5DA8C0846}"/>
              </a:ext>
            </a:extLst>
          </p:cNvPr>
          <p:cNvSpPr>
            <a:spLocks noGrp="1" noChangeArrowheads="1"/>
          </p:cNvSpPr>
          <p:nvPr>
            <p:ph type="sldNum" sz="quarter" idx="12"/>
          </p:nvPr>
        </p:nvSpPr>
        <p:spPr>
          <a:ln/>
        </p:spPr>
        <p:txBody>
          <a:bodyPr/>
          <a:lstStyle>
            <a:lvl1pPr>
              <a:defRPr/>
            </a:lvl1pPr>
          </a:lstStyle>
          <a:p>
            <a:pPr>
              <a:defRPr/>
            </a:pPr>
            <a:fld id="{FEA2F9FA-F6FA-4FBF-AA0C-759333333A9E}" type="slidenum">
              <a:rPr lang="en-US" altLang="en-US"/>
              <a:pPr>
                <a:defRPr/>
              </a:pPr>
              <a:t>‹#›</a:t>
            </a:fld>
            <a:endParaRPr lang="en-US" altLang="en-US"/>
          </a:p>
        </p:txBody>
      </p:sp>
    </p:spTree>
    <p:extLst>
      <p:ext uri="{BB962C8B-B14F-4D97-AF65-F5344CB8AC3E}">
        <p14:creationId xmlns:p14="http://schemas.microsoft.com/office/powerpoint/2010/main" val="3426748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54063" y="690563"/>
            <a:ext cx="8550275" cy="1295400"/>
          </a:xfrm>
        </p:spPr>
        <p:txBody>
          <a:bodyPr/>
          <a:lstStyle/>
          <a:p>
            <a:r>
              <a:rPr lang="en-US"/>
              <a:t>Click to edit Master title style</a:t>
            </a:r>
          </a:p>
        </p:txBody>
      </p:sp>
      <p:sp>
        <p:nvSpPr>
          <p:cNvPr id="3" name="Text Placeholder 2"/>
          <p:cNvSpPr>
            <a:spLocks noGrp="1"/>
          </p:cNvSpPr>
          <p:nvPr>
            <p:ph type="body" sz="half" idx="1"/>
          </p:nvPr>
        </p:nvSpPr>
        <p:spPr>
          <a:xfrm>
            <a:off x="754063" y="2244725"/>
            <a:ext cx="4198937" cy="466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105400" y="2244725"/>
            <a:ext cx="4198938" cy="4664075"/>
          </a:xfrm>
        </p:spPr>
        <p:txBody>
          <a:bodyPr/>
          <a:lstStyle/>
          <a:p>
            <a:pPr lvl="0"/>
            <a:endParaRPr lang="en-US" noProof="0"/>
          </a:p>
        </p:txBody>
      </p:sp>
      <p:sp>
        <p:nvSpPr>
          <p:cNvPr id="5" name="Rectangle 6">
            <a:extLst>
              <a:ext uri="{FF2B5EF4-FFF2-40B4-BE49-F238E27FC236}">
                <a16:creationId xmlns:a16="http://schemas.microsoft.com/office/drawing/2014/main" id="{64C53773-70C6-4D36-AED1-380F72B08B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0C48A47-966C-4BCA-9A52-574BC0238E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6EFF71C2-E18B-428E-8933-550EB3950AE1}"/>
              </a:ext>
            </a:extLst>
          </p:cNvPr>
          <p:cNvSpPr>
            <a:spLocks noGrp="1" noChangeArrowheads="1"/>
          </p:cNvSpPr>
          <p:nvPr>
            <p:ph type="sldNum" sz="quarter" idx="12"/>
          </p:nvPr>
        </p:nvSpPr>
        <p:spPr>
          <a:ln/>
        </p:spPr>
        <p:txBody>
          <a:bodyPr/>
          <a:lstStyle>
            <a:lvl1pPr>
              <a:defRPr/>
            </a:lvl1pPr>
          </a:lstStyle>
          <a:p>
            <a:pPr>
              <a:defRPr/>
            </a:pPr>
            <a:fld id="{60E198C0-83A2-4896-B1C2-CEE8CEB2B8C0}" type="slidenum">
              <a:rPr lang="en-US" altLang="en-US"/>
              <a:pPr>
                <a:defRPr/>
              </a:pPr>
              <a:t>‹#›</a:t>
            </a:fld>
            <a:endParaRPr lang="en-US" altLang="en-US"/>
          </a:p>
        </p:txBody>
      </p:sp>
    </p:spTree>
    <p:extLst>
      <p:ext uri="{BB962C8B-B14F-4D97-AF65-F5344CB8AC3E}">
        <p14:creationId xmlns:p14="http://schemas.microsoft.com/office/powerpoint/2010/main" val="118304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751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312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02920" y="1761385"/>
            <a:ext cx="9052560" cy="5237374"/>
          </a:xfrm>
        </p:spPr>
        <p:txBody>
          <a:bodyPr/>
          <a:lstStyle>
            <a:lvl1pPr>
              <a:defRPr sz="2640" b="1"/>
            </a:lvl1pPr>
            <a:lvl2pPr marL="402326" indent="-201164">
              <a:buFont typeface="Arial" panose="020B0604020202020204" pitchFamily="34" charset="0"/>
              <a:buChar char="•"/>
              <a:defRPr sz="2310"/>
            </a:lvl2pPr>
            <a:lvl3pPr marL="603490" indent="-201164">
              <a:buFont typeface="Courier New" panose="02070309020205020404" pitchFamily="49" charset="0"/>
              <a:buChar char="o"/>
              <a:defRPr sz="1980"/>
            </a:lvl3pPr>
            <a:lvl4pPr>
              <a:defRPr sz="231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defRPr sz="2970"/>
            </a:lvl1pPr>
          </a:lstStyle>
          <a:p>
            <a:r>
              <a:rPr lang="en-US" dirty="0"/>
              <a:t>Click to edit Master title style</a:t>
            </a:r>
          </a:p>
        </p:txBody>
      </p:sp>
      <p:sp>
        <p:nvSpPr>
          <p:cNvPr id="5" name="Text Placeholder 4"/>
          <p:cNvSpPr>
            <a:spLocks noGrp="1"/>
          </p:cNvSpPr>
          <p:nvPr>
            <p:ph type="body" sz="quarter" idx="13"/>
          </p:nvPr>
        </p:nvSpPr>
        <p:spPr>
          <a:xfrm>
            <a:off x="502920" y="6998760"/>
            <a:ext cx="9052560" cy="624311"/>
          </a:xfrm>
        </p:spPr>
        <p:txBody>
          <a:bodyPr anchor="b"/>
          <a:lstStyle>
            <a:lvl1pPr marL="0" indent="0">
              <a:spcBef>
                <a:spcPts val="165"/>
              </a:spcBef>
              <a:buNone/>
              <a:defRPr sz="99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384700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0FE4C52-51A4-4080-894B-5E76991B1E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819BC968-3601-423D-AA9D-0B691E5AC1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8FF14A2D-6C49-4BCD-B7BE-80F38E3B2184}"/>
              </a:ext>
            </a:extLst>
          </p:cNvPr>
          <p:cNvSpPr>
            <a:spLocks noGrp="1" noChangeArrowheads="1"/>
          </p:cNvSpPr>
          <p:nvPr>
            <p:ph type="sldNum" sz="quarter" idx="12"/>
          </p:nvPr>
        </p:nvSpPr>
        <p:spPr>
          <a:ln/>
        </p:spPr>
        <p:txBody>
          <a:bodyPr/>
          <a:lstStyle>
            <a:lvl1pPr>
              <a:defRPr/>
            </a:lvl1pPr>
          </a:lstStyle>
          <a:p>
            <a:pPr>
              <a:defRPr/>
            </a:pPr>
            <a:fld id="{21E3A7A6-D3E6-4FD5-B88A-94528AB1A35E}" type="slidenum">
              <a:rPr lang="en-US" altLang="en-US"/>
              <a:pPr>
                <a:defRPr/>
              </a:pPr>
              <a:t>‹#›</a:t>
            </a:fld>
            <a:endParaRPr lang="en-US" altLang="en-US"/>
          </a:p>
        </p:txBody>
      </p:sp>
    </p:spTree>
    <p:extLst>
      <p:ext uri="{BB962C8B-B14F-4D97-AF65-F5344CB8AC3E}">
        <p14:creationId xmlns:p14="http://schemas.microsoft.com/office/powerpoint/2010/main" val="83832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D4ACD3DF-3E69-4279-A181-65A7C74BD6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6376F98B-2A2D-4043-9ED9-D03C0DC53B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B0B61A1-1FAE-43D3-98EE-6A441A91C9BB}"/>
              </a:ext>
            </a:extLst>
          </p:cNvPr>
          <p:cNvSpPr>
            <a:spLocks noGrp="1" noChangeArrowheads="1"/>
          </p:cNvSpPr>
          <p:nvPr>
            <p:ph type="sldNum" sz="quarter" idx="12"/>
          </p:nvPr>
        </p:nvSpPr>
        <p:spPr>
          <a:ln/>
        </p:spPr>
        <p:txBody>
          <a:bodyPr/>
          <a:lstStyle>
            <a:lvl1pPr>
              <a:defRPr/>
            </a:lvl1pPr>
          </a:lstStyle>
          <a:p>
            <a:pPr>
              <a:defRPr/>
            </a:pPr>
            <a:fld id="{BAE291E3-1DBB-484C-96C0-EC9A1D03699A}" type="slidenum">
              <a:rPr lang="en-US" altLang="en-US"/>
              <a:pPr>
                <a:defRPr/>
              </a:pPr>
              <a:t>‹#›</a:t>
            </a:fld>
            <a:endParaRPr lang="en-US" altLang="en-US"/>
          </a:p>
        </p:txBody>
      </p:sp>
    </p:spTree>
    <p:extLst>
      <p:ext uri="{BB962C8B-B14F-4D97-AF65-F5344CB8AC3E}">
        <p14:creationId xmlns:p14="http://schemas.microsoft.com/office/powerpoint/2010/main" val="186361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2244725"/>
            <a:ext cx="4198937" cy="466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244725"/>
            <a:ext cx="4198938" cy="466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3D340D4-F9C9-4C29-8868-86B4259EF5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DAA6545-EEAA-4073-9C36-B0D530D794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4BCD46FD-6540-464F-8CE2-75557A78FB19}"/>
              </a:ext>
            </a:extLst>
          </p:cNvPr>
          <p:cNvSpPr>
            <a:spLocks noGrp="1" noChangeArrowheads="1"/>
          </p:cNvSpPr>
          <p:nvPr>
            <p:ph type="sldNum" sz="quarter" idx="12"/>
          </p:nvPr>
        </p:nvSpPr>
        <p:spPr>
          <a:ln/>
        </p:spPr>
        <p:txBody>
          <a:bodyPr/>
          <a:lstStyle>
            <a:lvl1pPr>
              <a:defRPr/>
            </a:lvl1pPr>
          </a:lstStyle>
          <a:p>
            <a:pPr>
              <a:defRPr/>
            </a:pPr>
            <a:fld id="{CCD59D83-3DC3-4729-AF50-A89E6607DADC}" type="slidenum">
              <a:rPr lang="en-US" altLang="en-US"/>
              <a:pPr>
                <a:defRPr/>
              </a:pPr>
              <a:t>‹#›</a:t>
            </a:fld>
            <a:endParaRPr lang="en-US" altLang="en-US"/>
          </a:p>
        </p:txBody>
      </p:sp>
    </p:spTree>
    <p:extLst>
      <p:ext uri="{BB962C8B-B14F-4D97-AF65-F5344CB8AC3E}">
        <p14:creationId xmlns:p14="http://schemas.microsoft.com/office/powerpoint/2010/main" val="308442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7B38067-45D4-4E6B-A5B3-77CA5E6AB2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A4092E06-2319-4F90-BB50-A971152873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81AC7984-EF5D-401E-8F18-A218D53A1F59}"/>
              </a:ext>
            </a:extLst>
          </p:cNvPr>
          <p:cNvSpPr>
            <a:spLocks noGrp="1" noChangeArrowheads="1"/>
          </p:cNvSpPr>
          <p:nvPr>
            <p:ph type="sldNum" sz="quarter" idx="12"/>
          </p:nvPr>
        </p:nvSpPr>
        <p:spPr>
          <a:ln/>
        </p:spPr>
        <p:txBody>
          <a:bodyPr/>
          <a:lstStyle>
            <a:lvl1pPr>
              <a:defRPr/>
            </a:lvl1pPr>
          </a:lstStyle>
          <a:p>
            <a:pPr>
              <a:defRPr/>
            </a:pPr>
            <a:fld id="{86EC4743-1258-47CC-BA62-8185E2203599}" type="slidenum">
              <a:rPr lang="en-US" altLang="en-US"/>
              <a:pPr>
                <a:defRPr/>
              </a:pPr>
              <a:t>‹#›</a:t>
            </a:fld>
            <a:endParaRPr lang="en-US" altLang="en-US"/>
          </a:p>
        </p:txBody>
      </p:sp>
    </p:spTree>
    <p:extLst>
      <p:ext uri="{BB962C8B-B14F-4D97-AF65-F5344CB8AC3E}">
        <p14:creationId xmlns:p14="http://schemas.microsoft.com/office/powerpoint/2010/main" val="382457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B13438F-A08D-4C6D-B6E8-83D00FBD7C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63DCCA3F-0CD7-4529-84CA-1C0AA7B21C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251D4F9C-11FB-449E-B812-E390218FE47D}"/>
              </a:ext>
            </a:extLst>
          </p:cNvPr>
          <p:cNvSpPr>
            <a:spLocks noGrp="1" noChangeArrowheads="1"/>
          </p:cNvSpPr>
          <p:nvPr>
            <p:ph type="sldNum" sz="quarter" idx="12"/>
          </p:nvPr>
        </p:nvSpPr>
        <p:spPr>
          <a:ln/>
        </p:spPr>
        <p:txBody>
          <a:bodyPr/>
          <a:lstStyle>
            <a:lvl1pPr>
              <a:defRPr/>
            </a:lvl1pPr>
          </a:lstStyle>
          <a:p>
            <a:pPr>
              <a:defRPr/>
            </a:pPr>
            <a:fld id="{B923D365-ABA6-488E-9248-85B52834AA4A}" type="slidenum">
              <a:rPr lang="en-US" altLang="en-US"/>
              <a:pPr>
                <a:defRPr/>
              </a:pPr>
              <a:t>‹#›</a:t>
            </a:fld>
            <a:endParaRPr lang="en-US" altLang="en-US"/>
          </a:p>
        </p:txBody>
      </p:sp>
    </p:spTree>
    <p:extLst>
      <p:ext uri="{BB962C8B-B14F-4D97-AF65-F5344CB8AC3E}">
        <p14:creationId xmlns:p14="http://schemas.microsoft.com/office/powerpoint/2010/main" val="398588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B026102-888B-479F-80C8-8E8C60182A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BDBE5ABA-B776-4D57-AF36-41E0A73348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997CFB8C-CC19-4FD8-9760-21FC26E278D3}"/>
              </a:ext>
            </a:extLst>
          </p:cNvPr>
          <p:cNvSpPr>
            <a:spLocks noGrp="1" noChangeArrowheads="1"/>
          </p:cNvSpPr>
          <p:nvPr>
            <p:ph type="sldNum" sz="quarter" idx="12"/>
          </p:nvPr>
        </p:nvSpPr>
        <p:spPr>
          <a:ln/>
        </p:spPr>
        <p:txBody>
          <a:bodyPr/>
          <a:lstStyle>
            <a:lvl1pPr>
              <a:defRPr/>
            </a:lvl1pPr>
          </a:lstStyle>
          <a:p>
            <a:pPr>
              <a:defRPr/>
            </a:pPr>
            <a:fld id="{A06720BF-C35F-4330-900C-BC51EA28F50E}" type="slidenum">
              <a:rPr lang="en-US" altLang="en-US"/>
              <a:pPr>
                <a:defRPr/>
              </a:pPr>
              <a:t>‹#›</a:t>
            </a:fld>
            <a:endParaRPr lang="en-US" altLang="en-US"/>
          </a:p>
        </p:txBody>
      </p:sp>
    </p:spTree>
    <p:extLst>
      <p:ext uri="{BB962C8B-B14F-4D97-AF65-F5344CB8AC3E}">
        <p14:creationId xmlns:p14="http://schemas.microsoft.com/office/powerpoint/2010/main" val="225249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AAF1DF6-AE51-42DA-8899-1A87676E81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356D260-7ABB-4235-9CC0-C7279689C0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69E828B-6ECA-4C90-A4A9-79F7C223C82C}"/>
              </a:ext>
            </a:extLst>
          </p:cNvPr>
          <p:cNvSpPr>
            <a:spLocks noGrp="1" noChangeArrowheads="1"/>
          </p:cNvSpPr>
          <p:nvPr>
            <p:ph type="sldNum" sz="quarter" idx="12"/>
          </p:nvPr>
        </p:nvSpPr>
        <p:spPr>
          <a:ln/>
        </p:spPr>
        <p:txBody>
          <a:bodyPr/>
          <a:lstStyle>
            <a:lvl1pPr>
              <a:defRPr/>
            </a:lvl1pPr>
          </a:lstStyle>
          <a:p>
            <a:pPr>
              <a:defRPr/>
            </a:pPr>
            <a:fld id="{53C33C9D-6146-4195-BEF2-1DBD845D8CCE}" type="slidenum">
              <a:rPr lang="en-US" altLang="en-US"/>
              <a:pPr>
                <a:defRPr/>
              </a:pPr>
              <a:t>‹#›</a:t>
            </a:fld>
            <a:endParaRPr lang="en-US" altLang="en-US"/>
          </a:p>
        </p:txBody>
      </p:sp>
    </p:spTree>
    <p:extLst>
      <p:ext uri="{BB962C8B-B14F-4D97-AF65-F5344CB8AC3E}">
        <p14:creationId xmlns:p14="http://schemas.microsoft.com/office/powerpoint/2010/main" val="249151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CE9D70CF-6CC1-43BF-BFC8-5BAF1AC8A5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40A837C-8EE2-41CE-B479-9FD7FD0BD9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481A7C2A-4B28-4125-9791-586F35DF6816}"/>
              </a:ext>
            </a:extLst>
          </p:cNvPr>
          <p:cNvSpPr>
            <a:spLocks noGrp="1" noChangeArrowheads="1"/>
          </p:cNvSpPr>
          <p:nvPr>
            <p:ph type="sldNum" sz="quarter" idx="12"/>
          </p:nvPr>
        </p:nvSpPr>
        <p:spPr>
          <a:ln/>
        </p:spPr>
        <p:txBody>
          <a:bodyPr/>
          <a:lstStyle>
            <a:lvl1pPr>
              <a:defRPr/>
            </a:lvl1pPr>
          </a:lstStyle>
          <a:p>
            <a:pPr>
              <a:defRPr/>
            </a:pPr>
            <a:fld id="{A1C6FEDF-A07C-4EFA-B111-088DA2D23793}" type="slidenum">
              <a:rPr lang="en-US" altLang="en-US"/>
              <a:pPr>
                <a:defRPr/>
              </a:pPr>
              <a:t>‹#›</a:t>
            </a:fld>
            <a:endParaRPr lang="en-US" altLang="en-US"/>
          </a:p>
        </p:txBody>
      </p:sp>
    </p:spTree>
    <p:extLst>
      <p:ext uri="{BB962C8B-B14F-4D97-AF65-F5344CB8AC3E}">
        <p14:creationId xmlns:p14="http://schemas.microsoft.com/office/powerpoint/2010/main" val="253302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5DDC10D-2BBE-4030-A230-B2FA7E1A6E99}"/>
              </a:ext>
            </a:extLst>
          </p:cNvPr>
          <p:cNvGrpSpPr>
            <a:grpSpLocks/>
          </p:cNvGrpSpPr>
          <p:nvPr/>
        </p:nvGrpSpPr>
        <p:grpSpPr bwMode="auto">
          <a:xfrm>
            <a:off x="0" y="1588"/>
            <a:ext cx="10045700" cy="7758112"/>
            <a:chOff x="0" y="1"/>
            <a:chExt cx="5753" cy="4312"/>
          </a:xfrm>
        </p:grpSpPr>
        <p:sp>
          <p:nvSpPr>
            <p:cNvPr id="3011587" name="Freeform 3">
              <a:extLst>
                <a:ext uri="{FF2B5EF4-FFF2-40B4-BE49-F238E27FC236}">
                  <a16:creationId xmlns:a16="http://schemas.microsoft.com/office/drawing/2014/main" id="{2D5EC3EA-C2B0-40C8-9475-16AC278CC1B0}"/>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1034" name="Arc 4">
              <a:extLst>
                <a:ext uri="{FF2B5EF4-FFF2-40B4-BE49-F238E27FC236}">
                  <a16:creationId xmlns:a16="http://schemas.microsoft.com/office/drawing/2014/main" id="{4DF9904F-8038-4CD2-A21A-5F300106A489}"/>
                </a:ext>
              </a:extLst>
            </p:cNvPr>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11589" name="Rectangle 5">
            <a:extLst>
              <a:ext uri="{FF2B5EF4-FFF2-40B4-BE49-F238E27FC236}">
                <a16:creationId xmlns:a16="http://schemas.microsoft.com/office/drawing/2014/main" id="{A818EFC0-BD1E-4AB3-8D27-05126B93F5D9}"/>
              </a:ext>
            </a:extLst>
          </p:cNvPr>
          <p:cNvSpPr>
            <a:spLocks noGrp="1" noChangeArrowheads="1"/>
          </p:cNvSpPr>
          <p:nvPr>
            <p:ph type="title"/>
          </p:nvPr>
        </p:nvSpPr>
        <p:spPr bwMode="auto">
          <a:xfrm>
            <a:off x="754063" y="690563"/>
            <a:ext cx="85502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590" tIns="51296" rIns="102590" bIns="51296" numCol="1" anchor="ctr" anchorCtr="0" compatLnSpc="1">
            <a:prstTxWarp prst="textNoShape">
              <a:avLst/>
            </a:prstTxWarp>
          </a:bodyPr>
          <a:lstStyle/>
          <a:p>
            <a:pPr lvl="0"/>
            <a:r>
              <a:rPr lang="en-US" altLang="en-US"/>
              <a:t>Click to edit Master title style</a:t>
            </a:r>
          </a:p>
        </p:txBody>
      </p:sp>
      <p:sp>
        <p:nvSpPr>
          <p:cNvPr id="3011590" name="Rectangle 6">
            <a:extLst>
              <a:ext uri="{FF2B5EF4-FFF2-40B4-BE49-F238E27FC236}">
                <a16:creationId xmlns:a16="http://schemas.microsoft.com/office/drawing/2014/main" id="{92AD91AE-578B-4331-A2E7-6D9F524F5379}"/>
              </a:ext>
            </a:extLst>
          </p:cNvPr>
          <p:cNvSpPr>
            <a:spLocks noGrp="1" noChangeArrowheads="1"/>
          </p:cNvSpPr>
          <p:nvPr>
            <p:ph type="dt" sz="half" idx="2"/>
          </p:nvPr>
        </p:nvSpPr>
        <p:spPr bwMode="auto">
          <a:xfrm>
            <a:off x="754063"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590" tIns="51296" rIns="102590" bIns="51296" numCol="1" anchor="ctr" anchorCtr="0" compatLnSpc="1">
            <a:prstTxWarp prst="textNoShape">
              <a:avLst/>
            </a:prstTxWarp>
          </a:bodyPr>
          <a:lstStyle>
            <a:lvl1pPr defTabSz="1019175" eaLnBrk="1" hangingPunct="1">
              <a:defRPr sz="1600"/>
            </a:lvl1pPr>
          </a:lstStyle>
          <a:p>
            <a:pPr>
              <a:defRPr/>
            </a:pPr>
            <a:endParaRPr lang="en-US" altLang="en-US"/>
          </a:p>
        </p:txBody>
      </p:sp>
      <p:sp>
        <p:nvSpPr>
          <p:cNvPr id="3011591" name="Rectangle 7">
            <a:extLst>
              <a:ext uri="{FF2B5EF4-FFF2-40B4-BE49-F238E27FC236}">
                <a16:creationId xmlns:a16="http://schemas.microsoft.com/office/drawing/2014/main" id="{97294111-8C3B-4E00-9E5F-2BB0EFE1EC48}"/>
              </a:ext>
            </a:extLst>
          </p:cNvPr>
          <p:cNvSpPr>
            <a:spLocks noGrp="1" noChangeArrowheads="1"/>
          </p:cNvSpPr>
          <p:nvPr>
            <p:ph type="ftr" sz="quarter" idx="3"/>
          </p:nvPr>
        </p:nvSpPr>
        <p:spPr bwMode="auto">
          <a:xfrm>
            <a:off x="3436938" y="7081838"/>
            <a:ext cx="3184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590" tIns="51296" rIns="102590" bIns="51296" numCol="1" anchor="ctr" anchorCtr="0" compatLnSpc="1">
            <a:prstTxWarp prst="textNoShape">
              <a:avLst/>
            </a:prstTxWarp>
          </a:bodyPr>
          <a:lstStyle>
            <a:lvl1pPr algn="ctr" defTabSz="1019175" eaLnBrk="1" hangingPunct="1">
              <a:defRPr sz="1600"/>
            </a:lvl1pPr>
          </a:lstStyle>
          <a:p>
            <a:pPr>
              <a:defRPr/>
            </a:pPr>
            <a:endParaRPr lang="en-US" altLang="en-US"/>
          </a:p>
        </p:txBody>
      </p:sp>
      <p:sp>
        <p:nvSpPr>
          <p:cNvPr id="3011592" name="Rectangle 8">
            <a:extLst>
              <a:ext uri="{FF2B5EF4-FFF2-40B4-BE49-F238E27FC236}">
                <a16:creationId xmlns:a16="http://schemas.microsoft.com/office/drawing/2014/main" id="{C806B520-7F90-4EC4-83F9-CA262D2D2E2D}"/>
              </a:ext>
            </a:extLst>
          </p:cNvPr>
          <p:cNvSpPr>
            <a:spLocks noGrp="1" noChangeArrowheads="1"/>
          </p:cNvSpPr>
          <p:nvPr>
            <p:ph type="sldNum" sz="quarter" idx="4"/>
          </p:nvPr>
        </p:nvSpPr>
        <p:spPr bwMode="auto">
          <a:xfrm>
            <a:off x="7208838"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590" tIns="51296" rIns="102590" bIns="51296" numCol="1" anchor="ctr" anchorCtr="0" compatLnSpc="1">
            <a:prstTxWarp prst="textNoShape">
              <a:avLst/>
            </a:prstTxWarp>
          </a:bodyPr>
          <a:lstStyle>
            <a:lvl1pPr algn="r" defTabSz="1019175" eaLnBrk="1" hangingPunct="1">
              <a:defRPr sz="1600"/>
            </a:lvl1pPr>
          </a:lstStyle>
          <a:p>
            <a:pPr>
              <a:defRPr/>
            </a:pPr>
            <a:fld id="{5A3F9969-94E6-4161-9EEC-A4A8B8780F9B}" type="slidenum">
              <a:rPr lang="en-US" altLang="en-US"/>
              <a:pPr>
                <a:defRPr/>
              </a:pPr>
              <a:t>‹#›</a:t>
            </a:fld>
            <a:endParaRPr lang="en-US" altLang="en-US"/>
          </a:p>
        </p:txBody>
      </p:sp>
      <p:sp>
        <p:nvSpPr>
          <p:cNvPr id="1031" name="Rectangle 9">
            <a:extLst>
              <a:ext uri="{FF2B5EF4-FFF2-40B4-BE49-F238E27FC236}">
                <a16:creationId xmlns:a16="http://schemas.microsoft.com/office/drawing/2014/main" id="{18A3EB38-1A6D-4F6D-A15A-EFDE33CF197F}"/>
              </a:ext>
            </a:extLst>
          </p:cNvPr>
          <p:cNvSpPr>
            <a:spLocks noGrp="1" noChangeArrowheads="1"/>
          </p:cNvSpPr>
          <p:nvPr>
            <p:ph type="body" idx="1"/>
          </p:nvPr>
        </p:nvSpPr>
        <p:spPr bwMode="auto">
          <a:xfrm>
            <a:off x="754063" y="2244725"/>
            <a:ext cx="85502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10" descr="C:\Documents and Settings\Anna Levy\My Documents\My Pictures\NMIC\NMIC logo.jpg">
            <a:extLst>
              <a:ext uri="{FF2B5EF4-FFF2-40B4-BE49-F238E27FC236}">
                <a16:creationId xmlns:a16="http://schemas.microsoft.com/office/drawing/2014/main" id="{4A95D954-278D-467B-AE47-DBEC8957CE5C}"/>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144000" y="4343400"/>
            <a:ext cx="8048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84"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5" r:id="rId16"/>
    <p:sldLayoutId id="2147483886" r:id="rId17"/>
    <p:sldLayoutId id="2147483887" r:id="rId18"/>
  </p:sldLayoutIdLst>
  <p:txStyles>
    <p:titleStyle>
      <a:lvl1pPr algn="ctr" defTabSz="1019175" rtl="0" eaLnBrk="0" fontAlgn="base" hangingPunct="0">
        <a:spcBef>
          <a:spcPct val="0"/>
        </a:spcBef>
        <a:spcAft>
          <a:spcPct val="0"/>
        </a:spcAft>
        <a:defRPr sz="4900" kern="1200">
          <a:solidFill>
            <a:schemeClr val="tx2"/>
          </a:solidFill>
          <a:effectLst>
            <a:outerShdw blurRad="38100" dist="38100" dir="2700000" algn="tl">
              <a:srgbClr val="000000"/>
            </a:outerShdw>
          </a:effectLst>
          <a:latin typeface="+mj-lt"/>
          <a:ea typeface="+mj-ea"/>
          <a:cs typeface="+mj-cs"/>
        </a:defRPr>
      </a:lvl1pPr>
      <a:lvl2pPr algn="ctr" defTabSz="1019175"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anose="020B0604020202020204" pitchFamily="34" charset="0"/>
        </a:defRPr>
      </a:lvl2pPr>
      <a:lvl3pPr algn="ctr" defTabSz="1019175"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anose="020B0604020202020204" pitchFamily="34" charset="0"/>
        </a:defRPr>
      </a:lvl3pPr>
      <a:lvl4pPr algn="ctr" defTabSz="1019175"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anose="020B0604020202020204" pitchFamily="34" charset="0"/>
        </a:defRPr>
      </a:lvl4pPr>
      <a:lvl5pPr algn="ctr" defTabSz="1019175"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anose="020B0604020202020204" pitchFamily="34" charset="0"/>
        </a:defRPr>
      </a:lvl5pPr>
      <a:lvl6pPr marL="457200" algn="ctr" defTabSz="1019175" rtl="0" fontAlgn="base">
        <a:spcBef>
          <a:spcPct val="0"/>
        </a:spcBef>
        <a:spcAft>
          <a:spcPct val="0"/>
        </a:spcAft>
        <a:defRPr sz="4900">
          <a:solidFill>
            <a:schemeClr val="tx2"/>
          </a:solidFill>
          <a:effectLst>
            <a:outerShdw blurRad="38100" dist="38100" dir="2700000" algn="tl">
              <a:srgbClr val="000000"/>
            </a:outerShdw>
          </a:effectLst>
          <a:latin typeface="Arial" panose="020B0604020202020204" pitchFamily="34" charset="0"/>
        </a:defRPr>
      </a:lvl6pPr>
      <a:lvl7pPr marL="914400" algn="ctr" defTabSz="1019175" rtl="0" fontAlgn="base">
        <a:spcBef>
          <a:spcPct val="0"/>
        </a:spcBef>
        <a:spcAft>
          <a:spcPct val="0"/>
        </a:spcAft>
        <a:defRPr sz="4900">
          <a:solidFill>
            <a:schemeClr val="tx2"/>
          </a:solidFill>
          <a:effectLst>
            <a:outerShdw blurRad="38100" dist="38100" dir="2700000" algn="tl">
              <a:srgbClr val="000000"/>
            </a:outerShdw>
          </a:effectLst>
          <a:latin typeface="Arial" panose="020B0604020202020204" pitchFamily="34" charset="0"/>
        </a:defRPr>
      </a:lvl7pPr>
      <a:lvl8pPr marL="1371600" algn="ctr" defTabSz="1019175" rtl="0" fontAlgn="base">
        <a:spcBef>
          <a:spcPct val="0"/>
        </a:spcBef>
        <a:spcAft>
          <a:spcPct val="0"/>
        </a:spcAft>
        <a:defRPr sz="4900">
          <a:solidFill>
            <a:schemeClr val="tx2"/>
          </a:solidFill>
          <a:effectLst>
            <a:outerShdw blurRad="38100" dist="38100" dir="2700000" algn="tl">
              <a:srgbClr val="000000"/>
            </a:outerShdw>
          </a:effectLst>
          <a:latin typeface="Arial" panose="020B0604020202020204" pitchFamily="34" charset="0"/>
        </a:defRPr>
      </a:lvl8pPr>
      <a:lvl9pPr marL="1828800" algn="ctr" defTabSz="1019175" rtl="0" fontAlgn="base">
        <a:spcBef>
          <a:spcPct val="0"/>
        </a:spcBef>
        <a:spcAft>
          <a:spcPct val="0"/>
        </a:spcAft>
        <a:defRPr sz="4900">
          <a:solidFill>
            <a:schemeClr val="tx2"/>
          </a:solidFill>
          <a:effectLst>
            <a:outerShdw blurRad="38100" dist="38100" dir="2700000" algn="tl">
              <a:srgbClr val="000000"/>
            </a:outerShdw>
          </a:effectLst>
          <a:latin typeface="Arial" panose="020B0604020202020204" pitchFamily="34" charset="0"/>
        </a:defRPr>
      </a:lvl9pPr>
    </p:titleStyle>
    <p:bodyStyle>
      <a:lvl1pPr marL="382588" indent="-382588" algn="l" defTabSz="1019175" rtl="0" eaLnBrk="0" fontAlgn="base" hangingPunct="0">
        <a:spcBef>
          <a:spcPct val="20000"/>
        </a:spcBef>
        <a:spcAft>
          <a:spcPct val="0"/>
        </a:spcAft>
        <a:buClr>
          <a:schemeClr val="accent2"/>
        </a:buClr>
        <a:buSzPct val="80000"/>
        <a:buFont typeface="Wingdings" panose="05000000000000000000" pitchFamily="2" charset="2"/>
        <a:buChar char="l"/>
        <a:defRPr sz="3600" kern="1200">
          <a:solidFill>
            <a:schemeClr val="tx1"/>
          </a:solidFill>
          <a:latin typeface="+mn-lt"/>
          <a:ea typeface="+mn-ea"/>
          <a:cs typeface="+mn-cs"/>
        </a:defRPr>
      </a:lvl1pPr>
      <a:lvl2pPr marL="827088" indent="-317500" algn="l" defTabSz="1019175" rtl="0" eaLnBrk="0" fontAlgn="base" hangingPunct="0">
        <a:spcBef>
          <a:spcPct val="20000"/>
        </a:spcBef>
        <a:spcAft>
          <a:spcPct val="0"/>
        </a:spcAft>
        <a:buClr>
          <a:schemeClr val="tx1"/>
        </a:buClr>
        <a:buSzPct val="90000"/>
        <a:buChar char="–"/>
        <a:defRPr sz="3100" kern="1200">
          <a:solidFill>
            <a:schemeClr val="tx1"/>
          </a:solidFill>
          <a:latin typeface="+mn-lt"/>
          <a:ea typeface="+mn-ea"/>
          <a:cs typeface="+mn-cs"/>
        </a:defRPr>
      </a:lvl2pPr>
      <a:lvl3pPr marL="1273175" indent="-254000" algn="l" defTabSz="1019175" rtl="0" eaLnBrk="0" fontAlgn="base" hangingPunct="0">
        <a:spcBef>
          <a:spcPct val="20000"/>
        </a:spcBef>
        <a:spcAft>
          <a:spcPct val="0"/>
        </a:spcAft>
        <a:buClr>
          <a:schemeClr val="accent1"/>
        </a:buClr>
        <a:buSzPct val="60000"/>
        <a:buFont typeface="Wingdings" panose="05000000000000000000" pitchFamily="2" charset="2"/>
        <a:buChar char="l"/>
        <a:defRPr sz="2700" kern="1200">
          <a:solidFill>
            <a:schemeClr val="tx1"/>
          </a:solidFill>
          <a:latin typeface="+mn-lt"/>
          <a:ea typeface="+mn-ea"/>
          <a:cs typeface="+mn-cs"/>
        </a:defRPr>
      </a:lvl3pPr>
      <a:lvl4pPr marL="1782763" indent="-254000" algn="l" defTabSz="1019175" rtl="0" eaLnBrk="0" fontAlgn="base" hangingPunct="0">
        <a:spcBef>
          <a:spcPct val="20000"/>
        </a:spcBef>
        <a:spcAft>
          <a:spcPct val="0"/>
        </a:spcAft>
        <a:buClr>
          <a:schemeClr val="tx1"/>
        </a:buClr>
        <a:buChar char="–"/>
        <a:defRPr sz="2200" kern="1200">
          <a:solidFill>
            <a:schemeClr val="tx1"/>
          </a:solidFill>
          <a:latin typeface="+mn-lt"/>
          <a:ea typeface="+mn-ea"/>
          <a:cs typeface="+mn-cs"/>
        </a:defRPr>
      </a:lvl4pPr>
      <a:lvl5pPr marL="2292350" indent="-254000" algn="l" defTabSz="1019175" rtl="0" eaLnBrk="0" fontAlgn="base" hangingPunct="0">
        <a:spcBef>
          <a:spcPct val="20000"/>
        </a:spcBef>
        <a:spcAft>
          <a:spcPct val="0"/>
        </a:spcAft>
        <a:buClr>
          <a:schemeClr val="accent1"/>
        </a:buClr>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cdc.gov/pertussis/downloads/pertuss-surv-report-2017.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Apentler@unm.edu" TargetMode="External"/><Relationship Id="rId2" Type="http://schemas.openxmlformats.org/officeDocument/2006/relationships/notesSlide" Target="../notesSlides/notesSlide61.xml"/><Relationship Id="rId1" Type="http://schemas.openxmlformats.org/officeDocument/2006/relationships/slideLayout" Target="../slideLayouts/slideLayout15.xml"/><Relationship Id="rId6" Type="http://schemas.openxmlformats.org/officeDocument/2006/relationships/hyperlink" Target="http://www.cdc.gov/vaccines/" TargetMode="External"/><Relationship Id="rId5" Type="http://schemas.openxmlformats.org/officeDocument/2006/relationships/hyperlink" Target="http://www.health.state.nm.us/immunize/" TargetMode="External"/><Relationship Id="rId4" Type="http://schemas.openxmlformats.org/officeDocument/2006/relationships/hyperlink" Target="http://hsc.unm.edu/programs/nmimmunization/"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485F209-8EAD-4496-BE6E-7ECE1A0ABE58}"/>
              </a:ext>
            </a:extLst>
          </p:cNvPr>
          <p:cNvSpPr>
            <a:spLocks noGrp="1" noChangeArrowheads="1"/>
          </p:cNvSpPr>
          <p:nvPr>
            <p:ph type="body" sz="half" idx="4294967295"/>
          </p:nvPr>
        </p:nvSpPr>
        <p:spPr>
          <a:xfrm>
            <a:off x="304800" y="5029200"/>
            <a:ext cx="9525000" cy="1219200"/>
          </a:xfrm>
          <a:noFill/>
          <a:effectLst>
            <a:outerShdw dist="35921" dir="2700000" algn="ctr" rotWithShape="0">
              <a:schemeClr val="bg2"/>
            </a:outerShdw>
          </a:effectLst>
        </p:spPr>
        <p:txBody>
          <a:bodyPr lIns="0" tIns="0" rIns="0" bIns="0" anchor="b"/>
          <a:lstStyle/>
          <a:p>
            <a:pPr marL="0" indent="0" algn="ctr" defTabSz="368300" eaLnBrk="1" hangingPunct="1">
              <a:lnSpc>
                <a:spcPct val="90000"/>
              </a:lnSpc>
              <a:spcBef>
                <a:spcPct val="0"/>
              </a:spcBef>
              <a:buClr>
                <a:srgbClr val="000000"/>
              </a:buClr>
              <a:buSzPct val="90000"/>
              <a:buFont typeface="Monotype Sorts" pitchFamily="2" charset="2"/>
              <a:buNone/>
            </a:pPr>
            <a:endParaRPr lang="en-US" altLang="en-US" sz="4200">
              <a:solidFill>
                <a:schemeClr val="tx2"/>
              </a:solidFill>
            </a:endParaRPr>
          </a:p>
          <a:p>
            <a:pPr marL="0" indent="0" algn="ctr" defTabSz="368300" eaLnBrk="1" hangingPunct="1">
              <a:lnSpc>
                <a:spcPct val="90000"/>
              </a:lnSpc>
              <a:spcBef>
                <a:spcPct val="0"/>
              </a:spcBef>
              <a:buClr>
                <a:srgbClr val="000000"/>
              </a:buClr>
              <a:buSzPct val="90000"/>
              <a:buFont typeface="Monotype Sorts" pitchFamily="2" charset="2"/>
              <a:buNone/>
            </a:pPr>
            <a:endParaRPr lang="en-US" altLang="en-US" sz="3700">
              <a:solidFill>
                <a:schemeClr val="tx2"/>
              </a:solidFill>
            </a:endParaRPr>
          </a:p>
          <a:p>
            <a:pPr marL="0" indent="0" algn="ctr" defTabSz="368300" eaLnBrk="1" hangingPunct="1">
              <a:lnSpc>
                <a:spcPct val="90000"/>
              </a:lnSpc>
              <a:spcBef>
                <a:spcPct val="0"/>
              </a:spcBef>
              <a:buClr>
                <a:srgbClr val="000000"/>
              </a:buClr>
              <a:buSzPct val="90000"/>
              <a:buFont typeface="Monotype Sorts" pitchFamily="2" charset="2"/>
              <a:buNone/>
            </a:pPr>
            <a:endParaRPr lang="en-US" altLang="en-US" sz="2800">
              <a:solidFill>
                <a:schemeClr val="tx2"/>
              </a:solidFill>
            </a:endParaRPr>
          </a:p>
        </p:txBody>
      </p:sp>
      <p:sp>
        <p:nvSpPr>
          <p:cNvPr id="8195" name="Text Box 3">
            <a:extLst>
              <a:ext uri="{FF2B5EF4-FFF2-40B4-BE49-F238E27FC236}">
                <a16:creationId xmlns:a16="http://schemas.microsoft.com/office/drawing/2014/main" id="{ED43AEBB-875D-43A9-9F3E-10BD3087B613}"/>
              </a:ext>
            </a:extLst>
          </p:cNvPr>
          <p:cNvSpPr txBox="1">
            <a:spLocks noChangeArrowheads="1"/>
          </p:cNvSpPr>
          <p:nvPr/>
        </p:nvSpPr>
        <p:spPr bwMode="auto">
          <a:xfrm>
            <a:off x="549275" y="5219700"/>
            <a:ext cx="9256713" cy="2286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defTabSz="368300">
              <a:defRPr sz="2400">
                <a:solidFill>
                  <a:schemeClr val="tx1"/>
                </a:solidFill>
                <a:latin typeface="Times New Roman" panose="02020603050405020304" pitchFamily="18" charset="0"/>
              </a:defRPr>
            </a:lvl1pPr>
            <a:lvl2pPr marL="114300" indent="342900" defTabSz="368300">
              <a:defRPr sz="2400">
                <a:solidFill>
                  <a:schemeClr val="tx1"/>
                </a:solidFill>
                <a:latin typeface="Times New Roman" panose="02020603050405020304" pitchFamily="18" charset="0"/>
              </a:defRPr>
            </a:lvl2pPr>
            <a:lvl3pPr marL="571500" indent="342900" defTabSz="368300">
              <a:defRPr sz="2400">
                <a:solidFill>
                  <a:schemeClr val="tx1"/>
                </a:solidFill>
                <a:latin typeface="Times New Roman" panose="02020603050405020304" pitchFamily="18" charset="0"/>
              </a:defRPr>
            </a:lvl3pPr>
            <a:lvl4pPr marL="1028700" indent="342900" defTabSz="368300">
              <a:defRPr sz="2400">
                <a:solidFill>
                  <a:schemeClr val="tx1"/>
                </a:solidFill>
                <a:latin typeface="Times New Roman" panose="02020603050405020304" pitchFamily="18" charset="0"/>
              </a:defRPr>
            </a:lvl4pPr>
            <a:lvl5pPr marL="2057400" indent="-228600" defTabSz="368300">
              <a:defRPr sz="2400">
                <a:solidFill>
                  <a:schemeClr val="tx1"/>
                </a:solidFill>
                <a:latin typeface="Times New Roman" panose="02020603050405020304" pitchFamily="18" charset="0"/>
              </a:defRPr>
            </a:lvl5pPr>
            <a:lvl6pPr marL="2514600" indent="-228600" defTabSz="3683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3683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3683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3683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rgbClr val="000000"/>
              </a:buClr>
              <a:buSzPct val="90000"/>
              <a:buFont typeface="Monotype Sorts" pitchFamily="2" charset="2"/>
              <a:buNone/>
            </a:pPr>
            <a:r>
              <a:rPr lang="en-US" altLang="en-US" sz="2800" b="1">
                <a:latin typeface="Arial" panose="020B0604020202020204" pitchFamily="34" charset="0"/>
              </a:rPr>
              <a:t>Anna Pentler, MPH, MBA</a:t>
            </a:r>
          </a:p>
          <a:p>
            <a:pPr algn="ctr" eaLnBrk="1" hangingPunct="1">
              <a:buClr>
                <a:srgbClr val="000000"/>
              </a:buClr>
              <a:buSzPct val="90000"/>
              <a:buFont typeface="Monotype Sorts" pitchFamily="2" charset="2"/>
              <a:buNone/>
            </a:pPr>
            <a:r>
              <a:rPr lang="en-US" altLang="en-US" sz="2800" b="1">
                <a:latin typeface="Arial" panose="020B0604020202020204" pitchFamily="34" charset="0"/>
              </a:rPr>
              <a:t>Executive Director</a:t>
            </a:r>
          </a:p>
          <a:p>
            <a:pPr algn="ctr" eaLnBrk="1" hangingPunct="1">
              <a:buClr>
                <a:srgbClr val="000000"/>
              </a:buClr>
              <a:buSzPct val="90000"/>
              <a:buFont typeface="Monotype Sorts" pitchFamily="2" charset="2"/>
              <a:buNone/>
            </a:pPr>
            <a:r>
              <a:rPr lang="en-US" altLang="en-US" sz="2800" b="1">
                <a:latin typeface="Arial" panose="020B0604020202020204" pitchFamily="34" charset="0"/>
              </a:rPr>
              <a:t>New Mexico Immunization Coalition</a:t>
            </a:r>
          </a:p>
        </p:txBody>
      </p:sp>
      <p:sp>
        <p:nvSpPr>
          <p:cNvPr id="8196" name="Rectangle 15">
            <a:extLst>
              <a:ext uri="{FF2B5EF4-FFF2-40B4-BE49-F238E27FC236}">
                <a16:creationId xmlns:a16="http://schemas.microsoft.com/office/drawing/2014/main" id="{355DF3D3-D4AE-44C1-BD3E-7E5DB5D59974}"/>
              </a:ext>
            </a:extLst>
          </p:cNvPr>
          <p:cNvSpPr>
            <a:spLocks noChangeArrowheads="1"/>
          </p:cNvSpPr>
          <p:nvPr/>
        </p:nvSpPr>
        <p:spPr bwMode="auto">
          <a:xfrm>
            <a:off x="1752600" y="6656388"/>
            <a:ext cx="7162800" cy="8302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latin typeface="Arial" panose="020B0604020202020204" pitchFamily="34" charset="0"/>
              </a:rPr>
              <a:t>January 26, 2019</a:t>
            </a:r>
          </a:p>
          <a:p>
            <a:pPr algn="ctr" eaLnBrk="1" hangingPunct="1"/>
            <a:r>
              <a:rPr lang="en-US" altLang="en-US" b="1">
                <a:latin typeface="Arial" panose="020B0604020202020204" pitchFamily="34" charset="0"/>
              </a:rPr>
              <a:t>NM Pharmacists’ Association Conference</a:t>
            </a:r>
          </a:p>
        </p:txBody>
      </p:sp>
      <p:sp>
        <p:nvSpPr>
          <p:cNvPr id="8197" name="TextBox 1">
            <a:extLst>
              <a:ext uri="{FF2B5EF4-FFF2-40B4-BE49-F238E27FC236}">
                <a16:creationId xmlns:a16="http://schemas.microsoft.com/office/drawing/2014/main" id="{5DBD25A9-FE7E-4B07-AB64-290EB874ABA5}"/>
              </a:ext>
            </a:extLst>
          </p:cNvPr>
          <p:cNvSpPr txBox="1">
            <a:spLocks noChangeArrowheads="1"/>
          </p:cNvSpPr>
          <p:nvPr/>
        </p:nvSpPr>
        <p:spPr bwMode="auto">
          <a:xfrm>
            <a:off x="304800" y="3810000"/>
            <a:ext cx="952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000" b="1">
                <a:solidFill>
                  <a:schemeClr val="folHlink"/>
                </a:solidFill>
                <a:latin typeface="Arial" panose="020B0604020202020204" pitchFamily="34" charset="0"/>
              </a:rPr>
              <a:t>Influenza, Pneumonia, and Shingles, Oh My!</a:t>
            </a:r>
          </a:p>
        </p:txBody>
      </p:sp>
      <p:pic>
        <p:nvPicPr>
          <p:cNvPr id="8198" name="Picture 1">
            <a:extLst>
              <a:ext uri="{FF2B5EF4-FFF2-40B4-BE49-F238E27FC236}">
                <a16:creationId xmlns:a16="http://schemas.microsoft.com/office/drawing/2014/main" id="{83934715-0F5E-4C3D-BF88-BB910F96B5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47650"/>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5682" name="Rectangle 2">
            <a:extLst>
              <a:ext uri="{FF2B5EF4-FFF2-40B4-BE49-F238E27FC236}">
                <a16:creationId xmlns:a16="http://schemas.microsoft.com/office/drawing/2014/main" id="{E2F64311-04B9-4492-BED3-B2DD10F81BC3}"/>
              </a:ext>
            </a:extLst>
          </p:cNvPr>
          <p:cNvSpPr>
            <a:spLocks noGrp="1" noChangeArrowheads="1"/>
          </p:cNvSpPr>
          <p:nvPr>
            <p:ph type="title"/>
          </p:nvPr>
        </p:nvSpPr>
        <p:spPr>
          <a:xfrm>
            <a:off x="762000" y="0"/>
            <a:ext cx="8550275" cy="1295400"/>
          </a:xfrm>
        </p:spPr>
        <p:txBody>
          <a:bodyPr/>
          <a:lstStyle/>
          <a:p>
            <a:pPr eaLnBrk="1" hangingPunct="1">
              <a:defRPr/>
            </a:pPr>
            <a:r>
              <a:rPr lang="en-US" altLang="en-US" dirty="0"/>
              <a:t>Vaccines Adults May Need:</a:t>
            </a:r>
          </a:p>
        </p:txBody>
      </p:sp>
      <p:sp>
        <p:nvSpPr>
          <p:cNvPr id="28675" name="Rectangle 3">
            <a:extLst>
              <a:ext uri="{FF2B5EF4-FFF2-40B4-BE49-F238E27FC236}">
                <a16:creationId xmlns:a16="http://schemas.microsoft.com/office/drawing/2014/main" id="{0B93B06C-95CD-40BB-8145-69FE917818CA}"/>
              </a:ext>
            </a:extLst>
          </p:cNvPr>
          <p:cNvSpPr>
            <a:spLocks noGrp="1" noChangeArrowheads="1"/>
          </p:cNvSpPr>
          <p:nvPr>
            <p:ph type="body" idx="1"/>
          </p:nvPr>
        </p:nvSpPr>
        <p:spPr>
          <a:xfrm>
            <a:off x="754063" y="1524000"/>
            <a:ext cx="8550275" cy="5384800"/>
          </a:xfrm>
        </p:spPr>
        <p:txBody>
          <a:bodyPr/>
          <a:lstStyle/>
          <a:p>
            <a:pPr eaLnBrk="1" hangingPunct="1">
              <a:lnSpc>
                <a:spcPct val="90000"/>
              </a:lnSpc>
            </a:pPr>
            <a:r>
              <a:rPr lang="en-US" altLang="en-US" sz="3000"/>
              <a:t>Influenza </a:t>
            </a:r>
          </a:p>
          <a:p>
            <a:pPr eaLnBrk="1" hangingPunct="1">
              <a:lnSpc>
                <a:spcPct val="90000"/>
              </a:lnSpc>
            </a:pPr>
            <a:r>
              <a:rPr lang="en-US" altLang="en-US" sz="3000"/>
              <a:t>Tdap booster</a:t>
            </a:r>
          </a:p>
          <a:p>
            <a:pPr eaLnBrk="1" hangingPunct="1">
              <a:lnSpc>
                <a:spcPct val="90000"/>
              </a:lnSpc>
            </a:pPr>
            <a:r>
              <a:rPr lang="en-US" altLang="en-US" sz="3000"/>
              <a:t>Tetanus diphtheria booster (Td)</a:t>
            </a:r>
          </a:p>
          <a:p>
            <a:pPr eaLnBrk="1" hangingPunct="1">
              <a:lnSpc>
                <a:spcPct val="90000"/>
              </a:lnSpc>
            </a:pPr>
            <a:r>
              <a:rPr lang="en-US" altLang="en-US" sz="3000"/>
              <a:t>Pneumococcal:  two vaccines </a:t>
            </a:r>
          </a:p>
          <a:p>
            <a:pPr eaLnBrk="1" hangingPunct="1">
              <a:lnSpc>
                <a:spcPct val="90000"/>
              </a:lnSpc>
            </a:pPr>
            <a:r>
              <a:rPr lang="en-US" altLang="en-US" sz="3000"/>
              <a:t>Hepatitis B </a:t>
            </a:r>
          </a:p>
          <a:p>
            <a:pPr eaLnBrk="1" hangingPunct="1">
              <a:lnSpc>
                <a:spcPct val="90000"/>
              </a:lnSpc>
            </a:pPr>
            <a:r>
              <a:rPr lang="en-US" altLang="en-US" sz="3000"/>
              <a:t>Hepatitis A</a:t>
            </a:r>
          </a:p>
          <a:p>
            <a:pPr eaLnBrk="1" hangingPunct="1">
              <a:lnSpc>
                <a:spcPct val="90000"/>
              </a:lnSpc>
            </a:pPr>
            <a:r>
              <a:rPr lang="en-US" altLang="en-US" sz="3000"/>
              <a:t>Measles Mumps Rubella (MMR)</a:t>
            </a:r>
          </a:p>
          <a:p>
            <a:pPr eaLnBrk="1" hangingPunct="1">
              <a:lnSpc>
                <a:spcPct val="90000"/>
              </a:lnSpc>
            </a:pPr>
            <a:r>
              <a:rPr lang="en-US" altLang="en-US" sz="3000"/>
              <a:t>Varicella (chickenpox)</a:t>
            </a:r>
          </a:p>
          <a:p>
            <a:pPr eaLnBrk="1" hangingPunct="1">
              <a:lnSpc>
                <a:spcPct val="90000"/>
              </a:lnSpc>
            </a:pPr>
            <a:r>
              <a:rPr lang="en-US" altLang="en-US" sz="3000"/>
              <a:t>Herpes Zoster (Shingles) </a:t>
            </a:r>
          </a:p>
          <a:p>
            <a:pPr eaLnBrk="1" hangingPunct="1">
              <a:lnSpc>
                <a:spcPct val="90000"/>
              </a:lnSpc>
            </a:pPr>
            <a:r>
              <a:rPr lang="en-US" altLang="en-US" sz="3000"/>
              <a:t>Human Papilloma Virus </a:t>
            </a:r>
          </a:p>
          <a:p>
            <a:pPr eaLnBrk="1" hangingPunct="1">
              <a:lnSpc>
                <a:spcPct val="90000"/>
              </a:lnSpc>
            </a:pPr>
            <a:r>
              <a:rPr lang="en-US" altLang="en-US" sz="3000"/>
              <a:t>Special vaccines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C240E557-64E4-4C8E-AD58-E0FFA369AE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 y="879475"/>
            <a:ext cx="8785225"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33C6F35-8BB5-4F44-993D-35C63EE586DA}"/>
              </a:ext>
            </a:extLst>
          </p:cNvPr>
          <p:cNvSpPr>
            <a:spLocks noChangeArrowheads="1"/>
          </p:cNvSpPr>
          <p:nvPr/>
        </p:nvSpPr>
        <p:spPr bwMode="auto">
          <a:xfrm>
            <a:off x="7467600" y="1447800"/>
            <a:ext cx="1447800" cy="556260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TextBox 2">
            <a:extLst>
              <a:ext uri="{FF2B5EF4-FFF2-40B4-BE49-F238E27FC236}">
                <a16:creationId xmlns:a16="http://schemas.microsoft.com/office/drawing/2014/main" id="{64F20400-D01F-4911-96D5-6D3012B3B992}"/>
              </a:ext>
            </a:extLst>
          </p:cNvPr>
          <p:cNvSpPr txBox="1"/>
          <p:nvPr/>
        </p:nvSpPr>
        <p:spPr>
          <a:xfrm>
            <a:off x="457200" y="152400"/>
            <a:ext cx="8534400" cy="708025"/>
          </a:xfrm>
          <a:prstGeom prst="rect">
            <a:avLst/>
          </a:prstGeom>
          <a:noFill/>
        </p:spPr>
        <p:txBody>
          <a:bodyPr>
            <a:spAutoFit/>
          </a:bodyPr>
          <a:lstStyle/>
          <a:p>
            <a:pPr>
              <a:defRPr/>
            </a:pPr>
            <a:r>
              <a:rPr lang="en-US" sz="4000" dirty="0">
                <a:solidFill>
                  <a:schemeClr val="tx2"/>
                </a:solidFill>
                <a:effectLst>
                  <a:outerShdw blurRad="38100" dist="38100" dir="2700000" algn="tl">
                    <a:srgbClr val="000000"/>
                  </a:outerShdw>
                </a:effectLst>
                <a:latin typeface="+mj-lt"/>
                <a:ea typeface="+mj-ea"/>
                <a:cs typeface="+mj-cs"/>
              </a:rPr>
              <a:t>Adult Immunization Schedule 2018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579E04E1-7471-4B3D-8F46-A22FFE59FA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3525"/>
            <a:ext cx="9829800" cy="750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435F70A-FBCD-4F5F-A96B-4E07855C08D1}"/>
              </a:ext>
            </a:extLst>
          </p:cNvPr>
          <p:cNvSpPr>
            <a:spLocks noChangeArrowheads="1"/>
          </p:cNvSpPr>
          <p:nvPr/>
        </p:nvSpPr>
        <p:spPr bwMode="auto">
          <a:xfrm>
            <a:off x="7467600" y="838200"/>
            <a:ext cx="762000" cy="632460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 name="Rectangle 4">
            <a:extLst>
              <a:ext uri="{FF2B5EF4-FFF2-40B4-BE49-F238E27FC236}">
                <a16:creationId xmlns:a16="http://schemas.microsoft.com/office/drawing/2014/main" id="{CAE774A6-804E-4A56-916B-3571E9819BA7}"/>
              </a:ext>
            </a:extLst>
          </p:cNvPr>
          <p:cNvSpPr>
            <a:spLocks noChangeArrowheads="1"/>
          </p:cNvSpPr>
          <p:nvPr/>
        </p:nvSpPr>
        <p:spPr bwMode="auto">
          <a:xfrm>
            <a:off x="1447800" y="838200"/>
            <a:ext cx="762000" cy="632460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8CAB-1AEB-4691-84D6-CB3E8BB5FC9E}"/>
              </a:ext>
            </a:extLst>
          </p:cNvPr>
          <p:cNvSpPr>
            <a:spLocks noGrp="1"/>
          </p:cNvSpPr>
          <p:nvPr>
            <p:ph type="title"/>
          </p:nvPr>
        </p:nvSpPr>
        <p:spPr/>
        <p:txBody>
          <a:bodyPr/>
          <a:lstStyle/>
          <a:p>
            <a:pPr>
              <a:defRPr/>
            </a:pPr>
            <a:r>
              <a:rPr lang="en-US" dirty="0"/>
              <a:t>Let’s look closer at these Adult Vaccines</a:t>
            </a:r>
          </a:p>
        </p:txBody>
      </p:sp>
      <p:sp>
        <p:nvSpPr>
          <p:cNvPr id="34819" name="Content Placeholder 2">
            <a:extLst>
              <a:ext uri="{FF2B5EF4-FFF2-40B4-BE49-F238E27FC236}">
                <a16:creationId xmlns:a16="http://schemas.microsoft.com/office/drawing/2014/main" id="{77EEAC20-66A9-4666-ADE5-A21C6C123AB2}"/>
              </a:ext>
            </a:extLst>
          </p:cNvPr>
          <p:cNvSpPr>
            <a:spLocks noGrp="1"/>
          </p:cNvSpPr>
          <p:nvPr>
            <p:ph idx="1"/>
          </p:nvPr>
        </p:nvSpPr>
        <p:spPr>
          <a:xfrm>
            <a:off x="838200" y="2862263"/>
            <a:ext cx="8161338" cy="4664075"/>
          </a:xfrm>
        </p:spPr>
        <p:txBody>
          <a:bodyPr/>
          <a:lstStyle/>
          <a:p>
            <a:r>
              <a:rPr lang="en-US" altLang="en-US"/>
              <a:t>Influenza</a:t>
            </a:r>
          </a:p>
          <a:p>
            <a:r>
              <a:rPr lang="en-US" altLang="en-US"/>
              <a:t>Pneumococcal Pneumonia</a:t>
            </a:r>
          </a:p>
          <a:p>
            <a:r>
              <a:rPr lang="en-US" altLang="en-US"/>
              <a:t>Herpes Zoster (Shingles)</a:t>
            </a:r>
          </a:p>
          <a:p>
            <a:r>
              <a:rPr lang="en-US" altLang="en-US"/>
              <a:t>Tdap</a:t>
            </a:r>
          </a:p>
          <a:p>
            <a:endParaRPr lang="en-US" altLang="en-US"/>
          </a:p>
        </p:txBody>
      </p:sp>
      <p:pic>
        <p:nvPicPr>
          <p:cNvPr id="3" name="Picture 2">
            <a:extLst>
              <a:ext uri="{FF2B5EF4-FFF2-40B4-BE49-F238E27FC236}">
                <a16:creationId xmlns:a16="http://schemas.microsoft.com/office/drawing/2014/main" id="{F6FFE27C-480C-4C11-8196-E1E58DFA36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1950" y="2051050"/>
            <a:ext cx="185896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54524DE-943E-4E33-8DF3-6AE9DC8DF9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48000"/>
            <a:ext cx="14668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E363B8F-9A41-4693-8DD2-17D2B62F16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4329113"/>
            <a:ext cx="14097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633D377-85CC-45F0-873C-2540F5900D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635625"/>
            <a:ext cx="165576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nodeType="afterGroup">
                            <p:stCondLst>
                              <p:cond delay="1000"/>
                            </p:stCondLst>
                            <p:childTnLst>
                              <p:par>
                                <p:cTn id="13" presetID="42" presetClass="entr" presetSubtype="0" fill="hold" grpId="0" nodeType="afterEffect">
                                  <p:stCondLst>
                                    <p:cond delay="400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fade">
                                      <p:cBhvr>
                                        <p:cTn id="15" dur="1000"/>
                                        <p:tgtEl>
                                          <p:spTgt spid="34819">
                                            <p:txEl>
                                              <p:pRg st="1" end="1"/>
                                            </p:txEl>
                                          </p:spTgt>
                                        </p:tgtEl>
                                      </p:cBhvr>
                                    </p:animEffect>
                                    <p:anim calcmode="lin" valueType="num">
                                      <p:cBhvr>
                                        <p:cTn id="16"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nodeType="afterGroup">
                            <p:stCondLst>
                              <p:cond delay="0"/>
                            </p:stCondLst>
                            <p:childTnLst>
                              <p:par>
                                <p:cTn id="23" presetID="42" presetClass="entr" presetSubtype="0" fill="hold" grpId="0" nodeType="afterEffect">
                                  <p:stCondLst>
                                    <p:cond delay="4000"/>
                                  </p:stCondLst>
                                  <p:childTnLst>
                                    <p:set>
                                      <p:cBhvr>
                                        <p:cTn id="24" dur="1" fill="hold">
                                          <p:stCondLst>
                                            <p:cond delay="0"/>
                                          </p:stCondLst>
                                        </p:cTn>
                                        <p:tgtEl>
                                          <p:spTgt spid="34819">
                                            <p:txEl>
                                              <p:pRg st="2" end="2"/>
                                            </p:txEl>
                                          </p:spTgt>
                                        </p:tgtEl>
                                        <p:attrNameLst>
                                          <p:attrName>style.visibility</p:attrName>
                                        </p:attrNameLst>
                                      </p:cBhvr>
                                      <p:to>
                                        <p:strVal val="visible"/>
                                      </p:to>
                                    </p:set>
                                    <p:animEffect transition="in" filter="fade">
                                      <p:cBhvr>
                                        <p:cTn id="25" dur="1000"/>
                                        <p:tgtEl>
                                          <p:spTgt spid="34819">
                                            <p:txEl>
                                              <p:pRg st="2" end="2"/>
                                            </p:txEl>
                                          </p:spTgt>
                                        </p:tgtEl>
                                      </p:cBhvr>
                                    </p:animEffect>
                                    <p:anim calcmode="lin" valueType="num">
                                      <p:cBhvr>
                                        <p:cTn id="26"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nodeType="afterGroup">
                            <p:stCondLst>
                              <p:cond delay="0"/>
                            </p:stCondLst>
                            <p:childTnLst>
                              <p:par>
                                <p:cTn id="33" presetID="42" presetClass="entr" presetSubtype="0" fill="hold" grpId="0" nodeType="afterEffect">
                                  <p:stCondLst>
                                    <p:cond delay="4000"/>
                                  </p:stCondLst>
                                  <p:childTnLst>
                                    <p:set>
                                      <p:cBhvr>
                                        <p:cTn id="34" dur="1" fill="hold">
                                          <p:stCondLst>
                                            <p:cond delay="0"/>
                                          </p:stCondLst>
                                        </p:cTn>
                                        <p:tgtEl>
                                          <p:spTgt spid="34819">
                                            <p:txEl>
                                              <p:pRg st="3" end="3"/>
                                            </p:txEl>
                                          </p:spTgt>
                                        </p:tgtEl>
                                        <p:attrNameLst>
                                          <p:attrName>style.visibility</p:attrName>
                                        </p:attrNameLst>
                                      </p:cBhvr>
                                      <p:to>
                                        <p:strVal val="visible"/>
                                      </p:to>
                                    </p:set>
                                    <p:animEffect transition="in" filter="fade">
                                      <p:cBhvr>
                                        <p:cTn id="35" dur="1000"/>
                                        <p:tgtEl>
                                          <p:spTgt spid="34819">
                                            <p:txEl>
                                              <p:pRg st="3" end="3"/>
                                            </p:txEl>
                                          </p:spTgt>
                                        </p:tgtEl>
                                      </p:cBhvr>
                                    </p:animEffect>
                                    <p:anim calcmode="lin" valueType="num">
                                      <p:cBhvr>
                                        <p:cTn id="36"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dvAuto="2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0F5B-AB91-4F40-894B-2D59AD188D3B}"/>
              </a:ext>
            </a:extLst>
          </p:cNvPr>
          <p:cNvSpPr>
            <a:spLocks noGrp="1"/>
          </p:cNvSpPr>
          <p:nvPr>
            <p:ph type="title"/>
          </p:nvPr>
        </p:nvSpPr>
        <p:spPr>
          <a:xfrm>
            <a:off x="441325" y="365125"/>
            <a:ext cx="9175750" cy="1773238"/>
          </a:xfrm>
        </p:spPr>
        <p:txBody>
          <a:bodyPr>
            <a:noAutofit/>
          </a:bodyPr>
          <a:lstStyle/>
          <a:p>
            <a:pPr>
              <a:defRPr/>
            </a:pPr>
            <a:r>
              <a:rPr lang="en-US" sz="3600" dirty="0"/>
              <a:t>Cost Burden of 4 Adult Vaccine-Preventable Diseases in Persons Age 65 Years and Older, United States, 2013</a:t>
            </a:r>
          </a:p>
        </p:txBody>
      </p:sp>
      <p:graphicFrame>
        <p:nvGraphicFramePr>
          <p:cNvPr id="4" name="Content Placeholder 3">
            <a:extLst>
              <a:ext uri="{FF2B5EF4-FFF2-40B4-BE49-F238E27FC236}">
                <a16:creationId xmlns:a16="http://schemas.microsoft.com/office/drawing/2014/main" id="{9DEE48A3-A3E4-46A9-AFA3-E44250F1A82C}"/>
              </a:ext>
            </a:extLst>
          </p:cNvPr>
          <p:cNvGraphicFramePr>
            <a:graphicFrameLocks noGrp="1"/>
          </p:cNvGraphicFramePr>
          <p:nvPr>
            <p:ph idx="1"/>
          </p:nvPr>
        </p:nvGraphicFramePr>
        <p:xfrm>
          <a:off x="441885" y="2138363"/>
          <a:ext cx="8443353" cy="408617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14451">
                  <a:extLst>
                    <a:ext uri="{9D8B030D-6E8A-4147-A177-3AD203B41FA5}">
                      <a16:colId xmlns:a16="http://schemas.microsoft.com/office/drawing/2014/main" val="20000"/>
                    </a:ext>
                  </a:extLst>
                </a:gridCol>
                <a:gridCol w="2814451">
                  <a:extLst>
                    <a:ext uri="{9D8B030D-6E8A-4147-A177-3AD203B41FA5}">
                      <a16:colId xmlns:a16="http://schemas.microsoft.com/office/drawing/2014/main" val="20001"/>
                    </a:ext>
                  </a:extLst>
                </a:gridCol>
                <a:gridCol w="2814451">
                  <a:extLst>
                    <a:ext uri="{9D8B030D-6E8A-4147-A177-3AD203B41FA5}">
                      <a16:colId xmlns:a16="http://schemas.microsoft.com/office/drawing/2014/main" val="20002"/>
                    </a:ext>
                  </a:extLst>
                </a:gridCol>
              </a:tblGrid>
              <a:tr h="1249345">
                <a:tc>
                  <a:txBody>
                    <a:bodyPr/>
                    <a:lstStyle/>
                    <a:p>
                      <a:pPr algn="ctr"/>
                      <a:r>
                        <a:rPr lang="en-US" sz="2400" dirty="0"/>
                        <a:t>Vaccine-Preventable Disease</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72A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Estimated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 of CASES</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72A5"/>
                    </a:solidFill>
                  </a:tcPr>
                </a:tc>
                <a:tc>
                  <a:txBody>
                    <a:bodyPr/>
                    <a:lstStyle/>
                    <a:p>
                      <a:pPr algn="ctr"/>
                      <a:r>
                        <a:rPr lang="en-US" sz="2400" dirty="0"/>
                        <a:t>Estimated COSTS</a:t>
                      </a:r>
                    </a:p>
                    <a:p>
                      <a:pPr algn="ctr"/>
                      <a:r>
                        <a:rPr lang="en-US" sz="2400" dirty="0"/>
                        <a:t>(Medical &amp; Indirect)</a:t>
                      </a:r>
                    </a:p>
                    <a:p>
                      <a:pPr algn="ctr"/>
                      <a:r>
                        <a:rPr lang="en-US" sz="2400" dirty="0"/>
                        <a:t> </a:t>
                      </a:r>
                      <a:r>
                        <a:rPr lang="en-US" sz="2400" i="1" dirty="0"/>
                        <a:t>(in millions)</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72A5"/>
                    </a:solidFill>
                  </a:tcPr>
                </a:tc>
                <a:extLst>
                  <a:ext uri="{0D108BD9-81ED-4DB2-BD59-A6C34878D82A}">
                    <a16:rowId xmlns:a16="http://schemas.microsoft.com/office/drawing/2014/main" val="10000"/>
                  </a:ext>
                </a:extLst>
              </a:tr>
              <a:tr h="504511">
                <a:tc>
                  <a:txBody>
                    <a:bodyPr/>
                    <a:lstStyle/>
                    <a:p>
                      <a:r>
                        <a:rPr lang="en-US" sz="2400" dirty="0">
                          <a:solidFill>
                            <a:schemeClr val="tx1"/>
                          </a:solidFill>
                        </a:rPr>
                        <a:t>Influenza</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dirty="0">
                          <a:solidFill>
                            <a:schemeClr val="tx1"/>
                          </a:solidFill>
                        </a:rPr>
                        <a:t>4,019,759</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dirty="0">
                          <a:solidFill>
                            <a:schemeClr val="tx1"/>
                          </a:solidFill>
                        </a:rPr>
                        <a:t>8,312.8</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4511">
                <a:tc>
                  <a:txBody>
                    <a:bodyPr/>
                    <a:lstStyle/>
                    <a:p>
                      <a:r>
                        <a:rPr lang="en-US" sz="2400" dirty="0">
                          <a:solidFill>
                            <a:schemeClr val="tx1"/>
                          </a:solidFill>
                        </a:rPr>
                        <a:t>Pneumococcal</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dirty="0">
                          <a:solidFill>
                            <a:schemeClr val="tx1"/>
                          </a:solidFill>
                        </a:rPr>
                        <a:t>440,187</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dirty="0">
                          <a:solidFill>
                            <a:schemeClr val="tx1"/>
                          </a:solidFill>
                        </a:rPr>
                        <a:t>3,787.1</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511">
                <a:tc>
                  <a:txBody>
                    <a:bodyPr/>
                    <a:lstStyle/>
                    <a:p>
                      <a:r>
                        <a:rPr lang="en-US" sz="2400" dirty="0">
                          <a:solidFill>
                            <a:schemeClr val="tx1"/>
                          </a:solidFill>
                        </a:rPr>
                        <a:t>Zoster</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dirty="0">
                          <a:solidFill>
                            <a:schemeClr val="tx1"/>
                          </a:solidFill>
                        </a:rPr>
                        <a:t>555,989</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dirty="0">
                          <a:solidFill>
                            <a:schemeClr val="tx1"/>
                          </a:solidFill>
                        </a:rPr>
                        <a:t>3,017.4</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4511">
                <a:tc>
                  <a:txBody>
                    <a:bodyPr/>
                    <a:lstStyle/>
                    <a:p>
                      <a:r>
                        <a:rPr lang="en-US" sz="2400" dirty="0">
                          <a:solidFill>
                            <a:schemeClr val="tx1"/>
                          </a:solidFill>
                        </a:rPr>
                        <a:t>Pertussis</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dirty="0">
                          <a:solidFill>
                            <a:schemeClr val="tx1"/>
                          </a:solidFill>
                        </a:rPr>
                        <a:t>207,241</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dirty="0">
                          <a:solidFill>
                            <a:schemeClr val="tx1"/>
                          </a:solidFill>
                        </a:rPr>
                        <a:t>212.5</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511">
                <a:tc>
                  <a:txBody>
                    <a:bodyPr/>
                    <a:lstStyle/>
                    <a:p>
                      <a:endParaRPr lang="en-US" sz="240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40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400" b="1" dirty="0">
                          <a:solidFill>
                            <a:srgbClr val="FF0000"/>
                          </a:solidFill>
                        </a:rPr>
                        <a:t>$15,329.8</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4820" name="TextBox 2">
            <a:extLst>
              <a:ext uri="{FF2B5EF4-FFF2-40B4-BE49-F238E27FC236}">
                <a16:creationId xmlns:a16="http://schemas.microsoft.com/office/drawing/2014/main" id="{F700741B-49C0-40C0-B35E-EBA5E8993BEC}"/>
              </a:ext>
            </a:extLst>
          </p:cNvPr>
          <p:cNvSpPr txBox="1">
            <a:spLocks noChangeArrowheads="1"/>
          </p:cNvSpPr>
          <p:nvPr/>
        </p:nvSpPr>
        <p:spPr bwMode="auto">
          <a:xfrm>
            <a:off x="168275" y="7237413"/>
            <a:ext cx="973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McLaughlin, JM, Tan L., et al. </a:t>
            </a:r>
            <a:r>
              <a:rPr lang="en-US" altLang="en-US" sz="1800" i="1"/>
              <a:t>J Primary Prevent </a:t>
            </a:r>
            <a:r>
              <a:rPr lang="en-US" altLang="en-US" sz="1800"/>
              <a:t>(2015) 36:259 – 273.  	Slide courtesy of LJ Tan </a:t>
            </a:r>
          </a:p>
        </p:txBody>
      </p:sp>
      <p:sp>
        <p:nvSpPr>
          <p:cNvPr id="34821" name="TextBox 5">
            <a:extLst>
              <a:ext uri="{FF2B5EF4-FFF2-40B4-BE49-F238E27FC236}">
                <a16:creationId xmlns:a16="http://schemas.microsoft.com/office/drawing/2014/main" id="{60E8CCA0-540C-4F65-9D56-55B6E10E0BD1}"/>
              </a:ext>
            </a:extLst>
          </p:cNvPr>
          <p:cNvSpPr txBox="1">
            <a:spLocks noChangeArrowheads="1"/>
          </p:cNvSpPr>
          <p:nvPr/>
        </p:nvSpPr>
        <p:spPr bwMode="auto">
          <a:xfrm>
            <a:off x="441325" y="6278563"/>
            <a:ext cx="84439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600"/>
              <a:t>Additional</a:t>
            </a:r>
            <a:r>
              <a:rPr lang="en-US" altLang="en-US" sz="2600">
                <a:solidFill>
                  <a:srgbClr val="5572A2"/>
                </a:solidFill>
              </a:rPr>
              <a:t> </a:t>
            </a:r>
            <a:r>
              <a:rPr lang="en-US" altLang="en-US" sz="2600" b="1">
                <a:solidFill>
                  <a:srgbClr val="FF0000"/>
                </a:solidFill>
              </a:rPr>
              <a:t>$11.2 billion </a:t>
            </a:r>
            <a:r>
              <a:rPr lang="en-US" altLang="en-US" sz="2600"/>
              <a:t>in costs if </a:t>
            </a:r>
          </a:p>
          <a:p>
            <a:pPr algn="ctr"/>
            <a:r>
              <a:rPr lang="en-US" altLang="en-US" sz="2600"/>
              <a:t>ages 50 – 64 years included</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054B-A2C9-41B7-A8C4-E3A40519C1A2}"/>
              </a:ext>
            </a:extLst>
          </p:cNvPr>
          <p:cNvSpPr>
            <a:spLocks noGrp="1"/>
          </p:cNvSpPr>
          <p:nvPr>
            <p:ph type="title"/>
          </p:nvPr>
        </p:nvSpPr>
        <p:spPr>
          <a:xfrm>
            <a:off x="404813" y="155575"/>
            <a:ext cx="9053512" cy="1423988"/>
          </a:xfrm>
        </p:spPr>
        <p:txBody>
          <a:bodyPr>
            <a:noAutofit/>
          </a:bodyPr>
          <a:lstStyle/>
          <a:p>
            <a:pPr>
              <a:defRPr/>
            </a:pPr>
            <a:r>
              <a:rPr lang="en-US" sz="3600" dirty="0"/>
              <a:t>Cost Burden of Adult Vaccine-Preventable Diseases, 50 years and older, 2015</a:t>
            </a:r>
          </a:p>
        </p:txBody>
      </p:sp>
      <p:pic>
        <p:nvPicPr>
          <p:cNvPr id="36867" name="Picture 4">
            <a:extLst>
              <a:ext uri="{FF2B5EF4-FFF2-40B4-BE49-F238E27FC236}">
                <a16:creationId xmlns:a16="http://schemas.microsoft.com/office/drawing/2014/main" id="{4522D636-9CE5-4F26-8648-982FC40313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79563"/>
            <a:ext cx="6480175"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8259409-7761-4289-8F7F-07395361EAE2}"/>
              </a:ext>
            </a:extLst>
          </p:cNvPr>
          <p:cNvSpPr txBox="1"/>
          <p:nvPr/>
        </p:nvSpPr>
        <p:spPr>
          <a:xfrm>
            <a:off x="0" y="7245350"/>
            <a:ext cx="9067800" cy="633413"/>
          </a:xfrm>
          <a:prstGeom prst="rect">
            <a:avLst/>
          </a:prstGeom>
          <a:noFill/>
        </p:spPr>
        <p:txBody>
          <a:bodyPr>
            <a:spAutoFit/>
          </a:bodyPr>
          <a:lstStyle/>
          <a:p>
            <a:pPr algn="r">
              <a:defRPr/>
            </a:pPr>
            <a:r>
              <a:rPr lang="en-US" sz="1760" dirty="0">
                <a:latin typeface="+mn-lt"/>
                <a:cs typeface="Calibri" panose="020F0502020204030204" pitchFamily="34" charset="0"/>
              </a:rPr>
              <a:t>Ozawa et al. 2016. Health Affairs 35(11): 2124–2132.</a:t>
            </a:r>
            <a:r>
              <a:rPr lang="en-US" sz="1760" dirty="0">
                <a:latin typeface="Calibri" panose="020F0502020204030204" pitchFamily="34" charset="0"/>
                <a:cs typeface="Calibri" panose="020F0502020204030204" pitchFamily="34" charset="0"/>
              </a:rPr>
              <a:t>		 </a:t>
            </a:r>
            <a:r>
              <a:rPr lang="en-US" sz="1600" dirty="0"/>
              <a:t>Slide courtesy of LJ Tan </a:t>
            </a:r>
          </a:p>
          <a:p>
            <a:pPr>
              <a:defRPr/>
            </a:pPr>
            <a:endParaRPr lang="en-US" sz="176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C6D56C4-8F63-4F4F-806F-2B3D9534ED9F}"/>
              </a:ext>
            </a:extLst>
          </p:cNvPr>
          <p:cNvSpPr txBox="1"/>
          <p:nvPr/>
        </p:nvSpPr>
        <p:spPr>
          <a:xfrm>
            <a:off x="7494588" y="1447800"/>
            <a:ext cx="2244725" cy="3341688"/>
          </a:xfrm>
          <a:prstGeom prst="rect">
            <a:avLst/>
          </a:prstGeom>
          <a:noFill/>
        </p:spPr>
        <p:txBody>
          <a:bodyPr>
            <a:spAutoFit/>
          </a:bodyPr>
          <a:lstStyle/>
          <a:p>
            <a:pPr>
              <a:defRPr/>
            </a:pPr>
            <a:r>
              <a:rPr lang="en-US" sz="2640" b="1" dirty="0">
                <a:latin typeface="+mn-lt"/>
                <a:cs typeface="Calibri" panose="020F0502020204030204" pitchFamily="34" charset="0"/>
              </a:rPr>
              <a:t>Unvaccinated individuals are responsible for almost</a:t>
            </a:r>
          </a:p>
          <a:p>
            <a:pPr>
              <a:defRPr/>
            </a:pPr>
            <a:r>
              <a:rPr lang="en-US" sz="2640" b="1" dirty="0">
                <a:latin typeface="+mn-lt"/>
                <a:cs typeface="Calibri" panose="020F0502020204030204" pitchFamily="34" charset="0"/>
              </a:rPr>
              <a:t>80 percent of the financial burden!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C1C4-F471-4EBE-82F7-BE70991413A2}"/>
              </a:ext>
            </a:extLst>
          </p:cNvPr>
          <p:cNvSpPr>
            <a:spLocks noGrp="1"/>
          </p:cNvSpPr>
          <p:nvPr>
            <p:ph type="title"/>
          </p:nvPr>
        </p:nvSpPr>
        <p:spPr/>
        <p:txBody>
          <a:bodyPr/>
          <a:lstStyle/>
          <a:p>
            <a:pPr>
              <a:defRPr/>
            </a:pPr>
            <a:r>
              <a:rPr lang="en-US" dirty="0"/>
              <a:t>How do I know which vaccines a patient has had? And when?</a:t>
            </a:r>
          </a:p>
        </p:txBody>
      </p:sp>
      <p:sp>
        <p:nvSpPr>
          <p:cNvPr id="3" name="Content Placeholder 2">
            <a:extLst>
              <a:ext uri="{FF2B5EF4-FFF2-40B4-BE49-F238E27FC236}">
                <a16:creationId xmlns:a16="http://schemas.microsoft.com/office/drawing/2014/main" id="{7E93A049-A718-4426-988D-CCE9A21F0FFE}"/>
              </a:ext>
            </a:extLst>
          </p:cNvPr>
          <p:cNvSpPr>
            <a:spLocks noGrp="1"/>
          </p:cNvSpPr>
          <p:nvPr>
            <p:ph idx="1"/>
          </p:nvPr>
        </p:nvSpPr>
        <p:spPr>
          <a:xfrm>
            <a:off x="685800" y="2743200"/>
            <a:ext cx="8550275" cy="4664075"/>
          </a:xfrm>
        </p:spPr>
        <p:txBody>
          <a:bodyPr/>
          <a:lstStyle/>
          <a:p>
            <a:r>
              <a:rPr lang="en-US" altLang="en-US"/>
              <a:t>NMSIIS</a:t>
            </a:r>
          </a:p>
          <a:p>
            <a:pPr lvl="1"/>
            <a:r>
              <a:rPr lang="en-US" altLang="en-US"/>
              <a:t>Online database that tracks vaccines administered in New Mexico (All ages)</a:t>
            </a:r>
          </a:p>
          <a:p>
            <a:r>
              <a:rPr lang="en-US" altLang="en-US"/>
              <a:t>Immunization cards</a:t>
            </a:r>
          </a:p>
          <a:p>
            <a:r>
              <a:rPr lang="en-US" altLang="en-US"/>
              <a:t>EMRs</a:t>
            </a:r>
          </a:p>
          <a:p>
            <a:r>
              <a:rPr lang="en-US" altLang="en-US"/>
              <a:t>Since 2013, in NM, all vaccines administered must be entered into NMSIIS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garybrandastrology.com/images/2009H1N1_flu_virus_blue.gif">
            <a:extLst>
              <a:ext uri="{FF2B5EF4-FFF2-40B4-BE49-F238E27FC236}">
                <a16:creationId xmlns:a16="http://schemas.microsoft.com/office/drawing/2014/main" id="{092EEC85-A824-47FD-85B9-E12F6755A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700"/>
            <a:ext cx="6800850" cy="80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7234" name="Rectangle 2">
            <a:extLst>
              <a:ext uri="{FF2B5EF4-FFF2-40B4-BE49-F238E27FC236}">
                <a16:creationId xmlns:a16="http://schemas.microsoft.com/office/drawing/2014/main" id="{85EEAD14-3B48-4291-9896-CA60C3DACD4F}"/>
              </a:ext>
            </a:extLst>
          </p:cNvPr>
          <p:cNvSpPr>
            <a:spLocks noGrp="1" noChangeArrowheads="1"/>
          </p:cNvSpPr>
          <p:nvPr>
            <p:ph type="title"/>
          </p:nvPr>
        </p:nvSpPr>
        <p:spPr/>
        <p:txBody>
          <a:bodyPr/>
          <a:lstStyle/>
          <a:p>
            <a:pPr eaLnBrk="1" hangingPunct="1">
              <a:defRPr/>
            </a:pPr>
            <a:r>
              <a:rPr lang="en-US" dirty="0"/>
              <a:t>Influenza: </a:t>
            </a:r>
            <a:br>
              <a:rPr lang="en-US" dirty="0"/>
            </a:br>
            <a:r>
              <a:rPr lang="en-US" dirty="0"/>
              <a:t>Who needs to get the vaccine?</a:t>
            </a:r>
          </a:p>
        </p:txBody>
      </p:sp>
      <p:pic>
        <p:nvPicPr>
          <p:cNvPr id="67587" name="Picture 3" descr="C:\Program Files\Common Files\Microsoft Shared\Clipart\cagcat50\pe01496_.wmf">
            <a:extLst>
              <a:ext uri="{FF2B5EF4-FFF2-40B4-BE49-F238E27FC236}">
                <a16:creationId xmlns:a16="http://schemas.microsoft.com/office/drawing/2014/main" id="{CAF0ED63-B0E6-4466-9F84-4547D044D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532063"/>
            <a:ext cx="4416425"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72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72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510C-CCF1-4938-BD91-C09B5D0E9EF2}"/>
              </a:ext>
            </a:extLst>
          </p:cNvPr>
          <p:cNvSpPr>
            <a:spLocks noGrp="1"/>
          </p:cNvSpPr>
          <p:nvPr>
            <p:ph type="title"/>
          </p:nvPr>
        </p:nvSpPr>
        <p:spPr>
          <a:xfrm>
            <a:off x="762000" y="381000"/>
            <a:ext cx="8550275" cy="1295400"/>
          </a:xfrm>
        </p:spPr>
        <p:txBody>
          <a:bodyPr/>
          <a:lstStyle/>
          <a:p>
            <a:pPr>
              <a:defRPr/>
            </a:pPr>
            <a:r>
              <a:rPr lang="en-US" dirty="0"/>
              <a:t>Influenza Vaccine Recommendations</a:t>
            </a:r>
          </a:p>
        </p:txBody>
      </p:sp>
      <p:sp>
        <p:nvSpPr>
          <p:cNvPr id="69635" name="Content Placeholder 2">
            <a:extLst>
              <a:ext uri="{FF2B5EF4-FFF2-40B4-BE49-F238E27FC236}">
                <a16:creationId xmlns:a16="http://schemas.microsoft.com/office/drawing/2014/main" id="{565A22CE-7DC7-4B6F-8869-522832B23E4C}"/>
              </a:ext>
            </a:extLst>
          </p:cNvPr>
          <p:cNvSpPr>
            <a:spLocks noGrp="1"/>
          </p:cNvSpPr>
          <p:nvPr>
            <p:ph idx="1"/>
          </p:nvPr>
        </p:nvSpPr>
        <p:spPr>
          <a:xfrm>
            <a:off x="741363" y="2209800"/>
            <a:ext cx="8550275" cy="4013200"/>
          </a:xfrm>
        </p:spPr>
        <p:txBody>
          <a:bodyPr/>
          <a:lstStyle/>
          <a:p>
            <a:pPr marL="0" indent="0" algn="ctr">
              <a:buFont typeface="Wingdings" panose="05000000000000000000" pitchFamily="2" charset="2"/>
              <a:buNone/>
            </a:pPr>
            <a:r>
              <a:rPr lang="en-US" altLang="en-US"/>
              <a:t>Recommended every year </a:t>
            </a:r>
          </a:p>
          <a:p>
            <a:pPr marL="0" indent="0" algn="ctr">
              <a:buFont typeface="Wingdings" panose="05000000000000000000" pitchFamily="2" charset="2"/>
              <a:buNone/>
            </a:pPr>
            <a:r>
              <a:rPr lang="en-US" altLang="en-US"/>
              <a:t>for EVERYONE &gt;6 months </a:t>
            </a:r>
          </a:p>
          <a:p>
            <a:pPr marL="0" indent="0" algn="ctr">
              <a:buFont typeface="Wingdings" panose="05000000000000000000" pitchFamily="2" charset="2"/>
              <a:buNone/>
            </a:pPr>
            <a:r>
              <a:rPr lang="en-US" altLang="en-US"/>
              <a:t>who is not medically contraindicated</a:t>
            </a:r>
          </a:p>
        </p:txBody>
      </p:sp>
      <p:pic>
        <p:nvPicPr>
          <p:cNvPr id="41988" name="Picture 2">
            <a:extLst>
              <a:ext uri="{FF2B5EF4-FFF2-40B4-BE49-F238E27FC236}">
                <a16:creationId xmlns:a16="http://schemas.microsoft.com/office/drawing/2014/main" id="{68341DE7-838D-44CB-A128-69C6A60DE6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0"/>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Anna Levy\My Documents\My Pictures\2009-02-04\flu comic0002.JPG">
            <a:extLst>
              <a:ext uri="{FF2B5EF4-FFF2-40B4-BE49-F238E27FC236}">
                <a16:creationId xmlns:a16="http://schemas.microsoft.com/office/drawing/2014/main" id="{7D1DC658-CB8B-4F17-ACE0-E76ADEC77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1005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a:extLst>
              <a:ext uri="{FF2B5EF4-FFF2-40B4-BE49-F238E27FC236}">
                <a16:creationId xmlns:a16="http://schemas.microsoft.com/office/drawing/2014/main" id="{E912E480-CC33-402D-8B2B-3C22D2A783F5}"/>
              </a:ext>
            </a:extLst>
          </p:cNvPr>
          <p:cNvSpPr txBox="1">
            <a:spLocks noChangeArrowheads="1"/>
          </p:cNvSpPr>
          <p:nvPr/>
        </p:nvSpPr>
        <p:spPr bwMode="auto">
          <a:xfrm>
            <a:off x="5486400" y="7086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31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600200" indent="-228600">
              <a:spcBef>
                <a:spcPct val="20000"/>
              </a:spcBef>
              <a:buClr>
                <a:schemeClr val="tx1"/>
              </a:buClr>
              <a:buChar char="–"/>
              <a:defRPr sz="2200">
                <a:solidFill>
                  <a:schemeClr val="tx1"/>
                </a:solidFill>
                <a:latin typeface="Times New Roman" panose="02020603050405020304" pitchFamily="18" charset="0"/>
              </a:defRPr>
            </a:lvl4pPr>
            <a:lvl5pPr marL="2057400" indent="-228600">
              <a:spcBef>
                <a:spcPct val="20000"/>
              </a:spcBef>
              <a:buClr>
                <a:schemeClr val="accent1"/>
              </a:buClr>
              <a:buChar char="•"/>
              <a:defRPr sz="2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2400"/>
              <a:t>Albuquerque Journal, Feb. 3, 2009</a:t>
            </a:r>
          </a:p>
        </p:txBody>
      </p:sp>
      <p:sp>
        <p:nvSpPr>
          <p:cNvPr id="34820" name="Text Box 4">
            <a:extLst>
              <a:ext uri="{FF2B5EF4-FFF2-40B4-BE49-F238E27FC236}">
                <a16:creationId xmlns:a16="http://schemas.microsoft.com/office/drawing/2014/main" id="{6238B04E-EE71-4ED7-B929-513381358650}"/>
              </a:ext>
            </a:extLst>
          </p:cNvPr>
          <p:cNvSpPr txBox="1">
            <a:spLocks noChangeArrowheads="1"/>
          </p:cNvSpPr>
          <p:nvPr/>
        </p:nvSpPr>
        <p:spPr bwMode="auto">
          <a:xfrm>
            <a:off x="381000" y="9144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31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600200" indent="-228600">
              <a:spcBef>
                <a:spcPct val="20000"/>
              </a:spcBef>
              <a:buClr>
                <a:schemeClr val="tx1"/>
              </a:buClr>
              <a:buChar char="–"/>
              <a:defRPr sz="2200">
                <a:solidFill>
                  <a:schemeClr val="tx1"/>
                </a:solidFill>
                <a:latin typeface="Times New Roman" panose="02020603050405020304" pitchFamily="18" charset="0"/>
              </a:defRPr>
            </a:lvl4pPr>
            <a:lvl5pPr marL="2057400" indent="-228600">
              <a:spcBef>
                <a:spcPct val="20000"/>
              </a:spcBef>
              <a:buClr>
                <a:schemeClr val="accent1"/>
              </a:buClr>
              <a:buChar char="•"/>
              <a:defRPr sz="2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4900" dirty="0">
                <a:solidFill>
                  <a:schemeClr val="tx2"/>
                </a:solidFill>
                <a:effectLst>
                  <a:outerShdw blurRad="38100" dist="38100" dir="2700000" algn="tl">
                    <a:srgbClr val="000000"/>
                  </a:outerShdw>
                </a:effectLst>
                <a:latin typeface="+mj-lt"/>
                <a:ea typeface="+mj-ea"/>
                <a:cs typeface="+mj-cs"/>
              </a:rPr>
              <a:t>Influenza is contagious to those who are not immune…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1BD34C-151E-4547-8085-BD662AB61D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32238"/>
            <a:ext cx="52657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4786" name="Rectangle 2">
            <a:extLst>
              <a:ext uri="{FF2B5EF4-FFF2-40B4-BE49-F238E27FC236}">
                <a16:creationId xmlns:a16="http://schemas.microsoft.com/office/drawing/2014/main" id="{721F56FC-03A8-4551-9B56-6AD2864F857C}"/>
              </a:ext>
            </a:extLst>
          </p:cNvPr>
          <p:cNvSpPr>
            <a:spLocks noGrp="1" noChangeArrowheads="1"/>
          </p:cNvSpPr>
          <p:nvPr>
            <p:ph type="title"/>
          </p:nvPr>
        </p:nvSpPr>
        <p:spPr>
          <a:xfrm>
            <a:off x="762000" y="381000"/>
            <a:ext cx="8847138" cy="1295400"/>
          </a:xfrm>
        </p:spPr>
        <p:txBody>
          <a:bodyPr/>
          <a:lstStyle/>
          <a:p>
            <a:pPr eaLnBrk="1" hangingPunct="1">
              <a:defRPr/>
            </a:pPr>
            <a:r>
              <a:rPr lang="en-US" altLang="en-US" sz="4400"/>
              <a:t>Vaccines for Adults??</a:t>
            </a:r>
            <a:br>
              <a:rPr lang="en-US" altLang="en-US" sz="4400"/>
            </a:br>
            <a:r>
              <a:rPr lang="en-US" altLang="en-US" sz="4400"/>
              <a:t>I thought they were just for kids. . .</a:t>
            </a:r>
          </a:p>
        </p:txBody>
      </p:sp>
      <p:pic>
        <p:nvPicPr>
          <p:cNvPr id="7171" name="Picture 2">
            <a:extLst>
              <a:ext uri="{FF2B5EF4-FFF2-40B4-BE49-F238E27FC236}">
                <a16:creationId xmlns:a16="http://schemas.microsoft.com/office/drawing/2014/main" id="{FBAF7701-7AED-4761-8AB7-8DF02874EF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24200"/>
            <a:ext cx="5638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a:extLst>
              <a:ext uri="{FF2B5EF4-FFF2-40B4-BE49-F238E27FC236}">
                <a16:creationId xmlns:a16="http://schemas.microsoft.com/office/drawing/2014/main" id="{48F1B30C-23AA-4DD7-8037-04723CB99250}"/>
              </a:ext>
            </a:extLst>
          </p:cNvPr>
          <p:cNvSpPr/>
          <p:nvPr/>
        </p:nvSpPr>
        <p:spPr bwMode="auto">
          <a:xfrm>
            <a:off x="1201738" y="2952750"/>
            <a:ext cx="3124200" cy="1752600"/>
          </a:xfrm>
          <a:prstGeom prst="wedgeRectCallout">
            <a:avLst/>
          </a:prstGeom>
          <a:solidFill>
            <a:schemeClr val="bg1">
              <a:lumMod val="60000"/>
              <a:lumOff val="40000"/>
            </a:schemeClr>
          </a:solidFill>
          <a:ln w="25400" cap="flat" cmpd="sng" algn="ctr">
            <a:solidFill>
              <a:srgbClr val="00B0F0"/>
            </a:solidFill>
            <a:prstDash val="solid"/>
            <a:round/>
            <a:headEnd type="none" w="med" len="med"/>
            <a:tailEnd type="none" w="med" len="med"/>
          </a:ln>
          <a:effectLst/>
          <a:extLst/>
        </p:spPr>
        <p:txBody>
          <a:bodyPr wrap="none"/>
          <a:lstStyle/>
          <a:p>
            <a:pPr eaLnBrk="1" hangingPunct="1">
              <a:defRPr/>
            </a:pPr>
            <a:r>
              <a:rPr lang="en-US" sz="4000" dirty="0"/>
              <a:t>What vaccines </a:t>
            </a:r>
          </a:p>
          <a:p>
            <a:pPr eaLnBrk="1" hangingPunct="1">
              <a:defRPr/>
            </a:pPr>
            <a:r>
              <a:rPr lang="en-US" sz="4000" dirty="0"/>
              <a:t>are needed?</a:t>
            </a:r>
          </a:p>
        </p:txBody>
      </p:sp>
      <p:sp>
        <p:nvSpPr>
          <p:cNvPr id="3" name="Oval Callout 2">
            <a:extLst>
              <a:ext uri="{FF2B5EF4-FFF2-40B4-BE49-F238E27FC236}">
                <a16:creationId xmlns:a16="http://schemas.microsoft.com/office/drawing/2014/main" id="{0807DD18-1088-4543-A663-987766EE5562}"/>
              </a:ext>
            </a:extLst>
          </p:cNvPr>
          <p:cNvSpPr/>
          <p:nvPr/>
        </p:nvSpPr>
        <p:spPr bwMode="auto">
          <a:xfrm>
            <a:off x="5346700" y="2771775"/>
            <a:ext cx="3352800" cy="2971800"/>
          </a:xfrm>
          <a:prstGeom prst="wedgeEllipseCallout">
            <a:avLst>
              <a:gd name="adj1" fmla="val 25035"/>
              <a:gd name="adj2" fmla="val 56439"/>
            </a:avLst>
          </a:prstGeom>
          <a:solidFill>
            <a:schemeClr val="accent6">
              <a:lumMod val="60000"/>
              <a:lumOff val="40000"/>
            </a:schemeClr>
          </a:solidFill>
          <a:ln w="25400" cap="flat" cmpd="sng" algn="ctr">
            <a:solidFill>
              <a:schemeClr val="tx1"/>
            </a:solidFill>
            <a:prstDash val="solid"/>
            <a:round/>
            <a:headEnd type="none" w="med" len="med"/>
            <a:tailEnd type="none" w="med" len="med"/>
          </a:ln>
          <a:effectLst/>
          <a:extLst/>
        </p:spPr>
        <p:txBody>
          <a:bodyPr wrap="none"/>
          <a:lstStyle/>
          <a:p>
            <a:pPr eaLnBrk="1" hangingPunct="1">
              <a:defRPr/>
            </a:pPr>
            <a:r>
              <a:rPr lang="en-US" altLang="en-US" sz="2800" dirty="0"/>
              <a:t>How do adults </a:t>
            </a:r>
          </a:p>
          <a:p>
            <a:pPr eaLnBrk="1" hangingPunct="1">
              <a:defRPr/>
            </a:pPr>
            <a:r>
              <a:rPr lang="en-US" altLang="en-US" sz="2800" dirty="0"/>
              <a:t>and others benefit </a:t>
            </a:r>
          </a:p>
          <a:p>
            <a:pPr eaLnBrk="1" hangingPunct="1">
              <a:defRPr/>
            </a:pPr>
            <a:r>
              <a:rPr lang="en-US" altLang="en-US" sz="2800" dirty="0"/>
              <a:t>from vaccine </a:t>
            </a:r>
          </a:p>
          <a:p>
            <a:pPr eaLnBrk="1" hangingPunct="1">
              <a:defRPr/>
            </a:pPr>
            <a:r>
              <a:rPr lang="en-US" altLang="en-US" sz="2800" dirty="0"/>
              <a:t>protection?</a:t>
            </a:r>
          </a:p>
        </p:txBody>
      </p:sp>
      <p:sp>
        <p:nvSpPr>
          <p:cNvPr id="4" name="Rounded Rectangular Callout 3">
            <a:extLst>
              <a:ext uri="{FF2B5EF4-FFF2-40B4-BE49-F238E27FC236}">
                <a16:creationId xmlns:a16="http://schemas.microsoft.com/office/drawing/2014/main" id="{6FD4C3BF-1C7B-41D8-966E-A6A3A4DB5CD8}"/>
              </a:ext>
            </a:extLst>
          </p:cNvPr>
          <p:cNvSpPr/>
          <p:nvPr/>
        </p:nvSpPr>
        <p:spPr bwMode="auto">
          <a:xfrm>
            <a:off x="2790825" y="5368925"/>
            <a:ext cx="3048000" cy="1066800"/>
          </a:xfrm>
          <a:prstGeom prst="wedgeRoundRectCallout">
            <a:avLst>
              <a:gd name="adj1" fmla="val 32803"/>
              <a:gd name="adj2" fmla="val 98864"/>
              <a:gd name="adj3" fmla="val 16667"/>
            </a:avLst>
          </a:prstGeom>
          <a:solidFill>
            <a:schemeClr val="accent6">
              <a:lumMod val="75000"/>
            </a:schemeClr>
          </a:solidFill>
          <a:ln w="25400" cap="flat" cmpd="sng" algn="ctr">
            <a:solidFill>
              <a:schemeClr val="tx1"/>
            </a:solidFill>
            <a:prstDash val="solid"/>
            <a:round/>
            <a:headEnd type="none" w="med" len="med"/>
            <a:tailEnd type="none" w="med" len="med"/>
          </a:ln>
          <a:effectLst/>
          <a:extLst/>
        </p:spPr>
        <p:txBody>
          <a:bodyPr wrap="none"/>
          <a:lstStyle/>
          <a:p>
            <a:pPr eaLnBrk="1" hangingPunct="1">
              <a:defRPr/>
            </a:pPr>
            <a:r>
              <a:rPr lang="en-US" sz="3000" dirty="0"/>
              <a:t>How many doses</a:t>
            </a:r>
          </a:p>
          <a:p>
            <a:pPr eaLnBrk="1" hangingPunct="1">
              <a:defRPr/>
            </a:pPr>
            <a:r>
              <a:rPr lang="en-US" sz="3000" dirty="0"/>
              <a:t>are needed?</a:t>
            </a:r>
          </a:p>
        </p:txBody>
      </p:sp>
      <p:sp>
        <p:nvSpPr>
          <p:cNvPr id="7" name="Oval Callout 6">
            <a:extLst>
              <a:ext uri="{FF2B5EF4-FFF2-40B4-BE49-F238E27FC236}">
                <a16:creationId xmlns:a16="http://schemas.microsoft.com/office/drawing/2014/main" id="{B5E413EC-57EE-4B7F-AE29-31691C13D9DE}"/>
              </a:ext>
            </a:extLst>
          </p:cNvPr>
          <p:cNvSpPr>
            <a:spLocks noChangeArrowheads="1"/>
          </p:cNvSpPr>
          <p:nvPr/>
        </p:nvSpPr>
        <p:spPr bwMode="auto">
          <a:xfrm>
            <a:off x="190500" y="5972175"/>
            <a:ext cx="2590800" cy="1371600"/>
          </a:xfrm>
          <a:prstGeom prst="wedgeEllipseCallout">
            <a:avLst>
              <a:gd name="adj1" fmla="val -20833"/>
              <a:gd name="adj2" fmla="val 62500"/>
            </a:avLst>
          </a:prstGeom>
          <a:solidFill>
            <a:schemeClr val="bg1">
              <a:lumMod val="50000"/>
            </a:schemeClr>
          </a:solidFill>
          <a:ln w="25400" algn="ctr">
            <a:solidFill>
              <a:schemeClr val="tx1"/>
            </a:solidFill>
            <a:round/>
            <a:headEnd/>
            <a:tailEnd/>
          </a:ln>
          <a:effec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dirty="0"/>
              <a:t>What’s the </a:t>
            </a:r>
          </a:p>
          <a:p>
            <a:pPr algn="ctr" eaLnBrk="1" hangingPunct="1">
              <a:defRPr/>
            </a:pPr>
            <a:r>
              <a:rPr lang="en-US" altLang="en-US" dirty="0"/>
              <a:t>schedule</a:t>
            </a:r>
          </a:p>
        </p:txBody>
      </p:sp>
      <p:sp>
        <p:nvSpPr>
          <p:cNvPr id="5" name="TextBox 4">
            <a:extLst>
              <a:ext uri="{FF2B5EF4-FFF2-40B4-BE49-F238E27FC236}">
                <a16:creationId xmlns:a16="http://schemas.microsoft.com/office/drawing/2014/main" id="{EA60D2F6-0300-45CC-A031-E799C07CCE47}"/>
              </a:ext>
            </a:extLst>
          </p:cNvPr>
          <p:cNvSpPr txBox="1">
            <a:spLocks noChangeArrowheads="1"/>
          </p:cNvSpPr>
          <p:nvPr/>
        </p:nvSpPr>
        <p:spPr bwMode="auto">
          <a:xfrm>
            <a:off x="922338" y="1966913"/>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800" b="1">
                <a:solidFill>
                  <a:schemeClr val="folHlink"/>
                </a:solidFill>
                <a:latin typeface="Arial" panose="020B0604020202020204" pitchFamily="34" charset="0"/>
              </a:rPr>
              <a:t>Adults Need Vaccines Too!</a:t>
            </a:r>
          </a:p>
          <a:p>
            <a:endParaRPr lang="en-US" altLang="en-US"/>
          </a:p>
        </p:txBody>
      </p:sp>
      <p:pic>
        <p:nvPicPr>
          <p:cNvPr id="10" name="Picture 3">
            <a:extLst>
              <a:ext uri="{FF2B5EF4-FFF2-40B4-BE49-F238E27FC236}">
                <a16:creationId xmlns:a16="http://schemas.microsoft.com/office/drawing/2014/main" id="{4007F62B-3529-4490-BE6C-60DFE08873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2117725"/>
            <a:ext cx="1006792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subTnLst>
                                    <p:set>
                                      <p:cBhvr override="childStyle">
                                        <p:cTn dur="1" fill="hold" display="0" masterRel="nextClick" afterEffect="1"/>
                                        <p:tgtEl>
                                          <p:spTgt spid="7171"/>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Pentler\AppData\Local\Temp\Temporary Internet Files\Content.IE5\TPCEA5X1\flu-1[1].jpg">
            <a:extLst>
              <a:ext uri="{FF2B5EF4-FFF2-40B4-BE49-F238E27FC236}">
                <a16:creationId xmlns:a16="http://schemas.microsoft.com/office/drawing/2014/main" id="{522B6DC8-5C76-4891-BD5B-97762309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1005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E1D947-F276-4A35-BCAE-3062034E790C}"/>
              </a:ext>
            </a:extLst>
          </p:cNvPr>
          <p:cNvSpPr txBox="1"/>
          <p:nvPr/>
        </p:nvSpPr>
        <p:spPr>
          <a:xfrm>
            <a:off x="1295400" y="457200"/>
            <a:ext cx="7239000" cy="846138"/>
          </a:xfrm>
          <a:prstGeom prst="rect">
            <a:avLst/>
          </a:prstGeom>
          <a:noFill/>
        </p:spPr>
        <p:txBody>
          <a:bodyPr>
            <a:spAutoFit/>
          </a:bodyPr>
          <a:lstStyle/>
          <a:p>
            <a:pPr>
              <a:defRPr/>
            </a:pPr>
            <a:r>
              <a:rPr lang="en-US" sz="4900" dirty="0">
                <a:solidFill>
                  <a:schemeClr val="tx2"/>
                </a:solidFill>
                <a:effectLst>
                  <a:outerShdw blurRad="38100" dist="38100" dir="2700000" algn="tl">
                    <a:srgbClr val="000000"/>
                  </a:outerShdw>
                </a:effectLst>
                <a:latin typeface="+mj-lt"/>
                <a:ea typeface="+mj-ea"/>
                <a:cs typeface="+mj-cs"/>
              </a:rPr>
              <a:t>Influenza, How bad is it?</a:t>
            </a:r>
            <a:endParaRPr lang="en-US" dirty="0"/>
          </a:p>
        </p:txBody>
      </p:sp>
      <p:pic>
        <p:nvPicPr>
          <p:cNvPr id="48131" name="Picture 2">
            <a:extLst>
              <a:ext uri="{FF2B5EF4-FFF2-40B4-BE49-F238E27FC236}">
                <a16:creationId xmlns:a16="http://schemas.microsoft.com/office/drawing/2014/main" id="{BC04133F-0702-4DCB-A1B2-8F1BBEFEAA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2057400"/>
            <a:ext cx="101092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31BC2BB-497D-4BE8-8DE9-C2DB5039E368}"/>
              </a:ext>
            </a:extLst>
          </p:cNvPr>
          <p:cNvSpPr>
            <a:spLocks noChangeArrowheads="1"/>
          </p:cNvSpPr>
          <p:nvPr/>
        </p:nvSpPr>
        <p:spPr bwMode="auto">
          <a:xfrm>
            <a:off x="304800" y="3429000"/>
            <a:ext cx="6324600" cy="175260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 name="Rectangle 4">
            <a:extLst>
              <a:ext uri="{FF2B5EF4-FFF2-40B4-BE49-F238E27FC236}">
                <a16:creationId xmlns:a16="http://schemas.microsoft.com/office/drawing/2014/main" id="{51377259-B490-4D35-BF05-DA9897C08012}"/>
              </a:ext>
            </a:extLst>
          </p:cNvPr>
          <p:cNvSpPr>
            <a:spLocks noChangeArrowheads="1"/>
          </p:cNvSpPr>
          <p:nvPr/>
        </p:nvSpPr>
        <p:spPr bwMode="auto">
          <a:xfrm>
            <a:off x="304800" y="6248400"/>
            <a:ext cx="6324600" cy="75406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Rectangle 5">
            <a:extLst>
              <a:ext uri="{FF2B5EF4-FFF2-40B4-BE49-F238E27FC236}">
                <a16:creationId xmlns:a16="http://schemas.microsoft.com/office/drawing/2014/main" id="{7EC10B71-253D-4A73-A13D-1A1ACA81F0CB}"/>
              </a:ext>
            </a:extLst>
          </p:cNvPr>
          <p:cNvSpPr>
            <a:spLocks noChangeArrowheads="1"/>
          </p:cNvSpPr>
          <p:nvPr/>
        </p:nvSpPr>
        <p:spPr bwMode="auto">
          <a:xfrm>
            <a:off x="7458075" y="5181600"/>
            <a:ext cx="2590800" cy="1147763"/>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 name="Rectangle 6">
            <a:extLst>
              <a:ext uri="{FF2B5EF4-FFF2-40B4-BE49-F238E27FC236}">
                <a16:creationId xmlns:a16="http://schemas.microsoft.com/office/drawing/2014/main" id="{7E43DC38-5033-4B4E-8BFD-EACA169EA5CF}"/>
              </a:ext>
            </a:extLst>
          </p:cNvPr>
          <p:cNvSpPr>
            <a:spLocks noChangeArrowheads="1"/>
          </p:cNvSpPr>
          <p:nvPr/>
        </p:nvSpPr>
        <p:spPr bwMode="auto">
          <a:xfrm>
            <a:off x="7458075" y="3433763"/>
            <a:ext cx="2590800" cy="1062037"/>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Rectangle 7">
            <a:extLst>
              <a:ext uri="{FF2B5EF4-FFF2-40B4-BE49-F238E27FC236}">
                <a16:creationId xmlns:a16="http://schemas.microsoft.com/office/drawing/2014/main" id="{3A6E8A13-B2F0-4C58-B2BD-77B482BCF25E}"/>
              </a:ext>
            </a:extLst>
          </p:cNvPr>
          <p:cNvSpPr>
            <a:spLocks noChangeArrowheads="1"/>
          </p:cNvSpPr>
          <p:nvPr/>
        </p:nvSpPr>
        <p:spPr bwMode="auto">
          <a:xfrm>
            <a:off x="7458075" y="6697663"/>
            <a:ext cx="2590800" cy="304800"/>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306" name="Rectangle 2">
            <a:extLst>
              <a:ext uri="{FF2B5EF4-FFF2-40B4-BE49-F238E27FC236}">
                <a16:creationId xmlns:a16="http://schemas.microsoft.com/office/drawing/2014/main" id="{1012FDA3-E649-42F3-95D5-687760EE1C68}"/>
              </a:ext>
            </a:extLst>
          </p:cNvPr>
          <p:cNvSpPr>
            <a:spLocks noGrp="1" noChangeArrowheads="1"/>
          </p:cNvSpPr>
          <p:nvPr>
            <p:ph type="title"/>
          </p:nvPr>
        </p:nvSpPr>
        <p:spPr>
          <a:xfrm>
            <a:off x="754063" y="381000"/>
            <a:ext cx="8550275" cy="914400"/>
          </a:xfrm>
        </p:spPr>
        <p:txBody>
          <a:bodyPr/>
          <a:lstStyle/>
          <a:p>
            <a:pPr eaLnBrk="1" hangingPunct="1">
              <a:defRPr/>
            </a:pPr>
            <a:r>
              <a:rPr lang="en-US"/>
              <a:t>Annual US Influenza Impact</a:t>
            </a:r>
            <a:br>
              <a:rPr lang="en-US"/>
            </a:br>
            <a:r>
              <a:rPr lang="en-US" sz="3200"/>
              <a:t>(regular seasonal)</a:t>
            </a:r>
          </a:p>
        </p:txBody>
      </p:sp>
      <p:sp>
        <p:nvSpPr>
          <p:cNvPr id="43011" name="Rectangle 3">
            <a:extLst>
              <a:ext uri="{FF2B5EF4-FFF2-40B4-BE49-F238E27FC236}">
                <a16:creationId xmlns:a16="http://schemas.microsoft.com/office/drawing/2014/main" id="{917AE890-B867-46EE-A1FE-7215F5550817}"/>
              </a:ext>
            </a:extLst>
          </p:cNvPr>
          <p:cNvSpPr>
            <a:spLocks noGrp="1" noChangeArrowheads="1"/>
          </p:cNvSpPr>
          <p:nvPr>
            <p:ph type="body" idx="1"/>
          </p:nvPr>
        </p:nvSpPr>
        <p:spPr>
          <a:xfrm>
            <a:off x="754063" y="1295400"/>
            <a:ext cx="8550275" cy="5613400"/>
          </a:xfrm>
        </p:spPr>
        <p:txBody>
          <a:bodyPr/>
          <a:lstStyle/>
          <a:p>
            <a:pPr marL="509588" lvl="1" indent="0" eaLnBrk="1" hangingPunct="1">
              <a:lnSpc>
                <a:spcPct val="90000"/>
              </a:lnSpc>
              <a:spcBef>
                <a:spcPct val="0"/>
              </a:spcBef>
              <a:buClr>
                <a:schemeClr val="accent2"/>
              </a:buClr>
              <a:buSzTx/>
              <a:buFontTx/>
              <a:buNone/>
              <a:defRPr/>
            </a:pPr>
            <a:endParaRPr lang="en-US" altLang="en-US" sz="3000" dirty="0">
              <a:latin typeface="Arial Unicode MS" panose="020B0604020202020204" pitchFamily="34" charset="-128"/>
            </a:endParaRPr>
          </a:p>
          <a:p>
            <a:pPr marL="509588" lvl="1" indent="0" eaLnBrk="1" hangingPunct="1">
              <a:lnSpc>
                <a:spcPct val="90000"/>
              </a:lnSpc>
              <a:spcBef>
                <a:spcPct val="0"/>
              </a:spcBef>
              <a:buClr>
                <a:schemeClr val="accent2"/>
              </a:buClr>
              <a:buSzTx/>
              <a:buFontTx/>
              <a:buNone/>
              <a:defRPr/>
            </a:pPr>
            <a:endParaRPr lang="en-US" altLang="en-US" sz="3000" dirty="0">
              <a:latin typeface="Arial Unicode MS" panose="020B0604020202020204" pitchFamily="34" charset="-128"/>
            </a:endParaRPr>
          </a:p>
          <a:p>
            <a:pPr marL="509588" lvl="1" indent="0" eaLnBrk="1" hangingPunct="1">
              <a:lnSpc>
                <a:spcPct val="90000"/>
              </a:lnSpc>
              <a:spcBef>
                <a:spcPct val="0"/>
              </a:spcBef>
              <a:buClr>
                <a:schemeClr val="accent2"/>
              </a:buClr>
              <a:buSzTx/>
              <a:buFontTx/>
              <a:buNone/>
              <a:defRPr/>
            </a:pPr>
            <a:endParaRPr lang="en-US" altLang="en-US" sz="3000" dirty="0">
              <a:latin typeface="Arial Unicode MS" panose="020B0604020202020204" pitchFamily="34" charset="-128"/>
            </a:endParaRPr>
          </a:p>
          <a:p>
            <a:pPr marL="509588" lvl="1" indent="0" eaLnBrk="1" hangingPunct="1">
              <a:lnSpc>
                <a:spcPct val="90000"/>
              </a:lnSpc>
              <a:spcBef>
                <a:spcPct val="0"/>
              </a:spcBef>
              <a:buClr>
                <a:schemeClr val="accent2"/>
              </a:buClr>
              <a:buSzTx/>
              <a:buFontTx/>
              <a:buNone/>
              <a:defRPr/>
            </a:pPr>
            <a:endParaRPr lang="en-US" altLang="en-US" sz="3000" dirty="0">
              <a:latin typeface="Arial Unicode MS" panose="020B0604020202020204" pitchFamily="34" charset="-128"/>
            </a:endParaRPr>
          </a:p>
          <a:p>
            <a:pPr marL="509588" lvl="1" indent="0" eaLnBrk="1" hangingPunct="1">
              <a:lnSpc>
                <a:spcPct val="90000"/>
              </a:lnSpc>
              <a:spcBef>
                <a:spcPct val="0"/>
              </a:spcBef>
              <a:buClr>
                <a:schemeClr val="accent2"/>
              </a:buClr>
              <a:buSzTx/>
              <a:buFontTx/>
              <a:buNone/>
              <a:defRPr/>
            </a:pPr>
            <a:endParaRPr lang="en-US" altLang="en-US" sz="3700" dirty="0"/>
          </a:p>
          <a:p>
            <a:pPr lvl="1" eaLnBrk="1" hangingPunct="1">
              <a:lnSpc>
                <a:spcPct val="90000"/>
              </a:lnSpc>
              <a:spcBef>
                <a:spcPct val="0"/>
              </a:spcBef>
              <a:buClr>
                <a:schemeClr val="accent2"/>
              </a:buClr>
              <a:buSzTx/>
              <a:buFontTx/>
              <a:buChar char="•"/>
              <a:defRPr/>
            </a:pPr>
            <a:endParaRPr lang="en-US" altLang="en-US" sz="3700" dirty="0"/>
          </a:p>
          <a:p>
            <a:pPr lvl="1" eaLnBrk="1" hangingPunct="1">
              <a:lnSpc>
                <a:spcPct val="90000"/>
              </a:lnSpc>
              <a:spcBef>
                <a:spcPct val="0"/>
              </a:spcBef>
              <a:buClr>
                <a:schemeClr val="accent2"/>
              </a:buClr>
              <a:buSzTx/>
              <a:buFontTx/>
              <a:buChar char="•"/>
              <a:defRPr/>
            </a:pPr>
            <a:endParaRPr lang="en-US" altLang="en-US" sz="3700" dirty="0"/>
          </a:p>
          <a:p>
            <a:pPr eaLnBrk="1" hangingPunct="1">
              <a:lnSpc>
                <a:spcPct val="90000"/>
              </a:lnSpc>
              <a:defRPr/>
            </a:pPr>
            <a:endParaRPr lang="en-US" altLang="en-US" dirty="0"/>
          </a:p>
        </p:txBody>
      </p:sp>
      <p:pic>
        <p:nvPicPr>
          <p:cNvPr id="50180" name="Picture 1">
            <a:extLst>
              <a:ext uri="{FF2B5EF4-FFF2-40B4-BE49-F238E27FC236}">
                <a16:creationId xmlns:a16="http://schemas.microsoft.com/office/drawing/2014/main" id="{A66D2517-77F4-42DF-AB68-76B9D38C1F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1608138"/>
            <a:ext cx="98933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E21E1750-D438-4081-81ED-BB87BD315402}"/>
              </a:ext>
            </a:extLst>
          </p:cNvPr>
          <p:cNvSpPr>
            <a:spLocks noChangeArrowheads="1"/>
          </p:cNvSpPr>
          <p:nvPr/>
        </p:nvSpPr>
        <p:spPr bwMode="auto">
          <a:xfrm>
            <a:off x="1143000" y="1600200"/>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Oval 5">
            <a:extLst>
              <a:ext uri="{FF2B5EF4-FFF2-40B4-BE49-F238E27FC236}">
                <a16:creationId xmlns:a16="http://schemas.microsoft.com/office/drawing/2014/main" id="{5D9DACE1-AA9C-4909-B244-D03AAE8B1009}"/>
              </a:ext>
            </a:extLst>
          </p:cNvPr>
          <p:cNvSpPr>
            <a:spLocks noChangeArrowheads="1"/>
          </p:cNvSpPr>
          <p:nvPr/>
        </p:nvSpPr>
        <p:spPr bwMode="auto">
          <a:xfrm>
            <a:off x="2497138" y="3005138"/>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 name="Oval 6">
            <a:extLst>
              <a:ext uri="{FF2B5EF4-FFF2-40B4-BE49-F238E27FC236}">
                <a16:creationId xmlns:a16="http://schemas.microsoft.com/office/drawing/2014/main" id="{9A3065AA-C4E0-4C00-9EEB-F01828760BAB}"/>
              </a:ext>
            </a:extLst>
          </p:cNvPr>
          <p:cNvSpPr>
            <a:spLocks noChangeArrowheads="1"/>
          </p:cNvSpPr>
          <p:nvPr/>
        </p:nvSpPr>
        <p:spPr bwMode="auto">
          <a:xfrm>
            <a:off x="4217988" y="1733550"/>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Oval 7">
            <a:extLst>
              <a:ext uri="{FF2B5EF4-FFF2-40B4-BE49-F238E27FC236}">
                <a16:creationId xmlns:a16="http://schemas.microsoft.com/office/drawing/2014/main" id="{6C00A90B-955C-4CDF-9F8C-2D46B262DA91}"/>
              </a:ext>
            </a:extLst>
          </p:cNvPr>
          <p:cNvSpPr>
            <a:spLocks noChangeArrowheads="1"/>
          </p:cNvSpPr>
          <p:nvPr/>
        </p:nvSpPr>
        <p:spPr bwMode="auto">
          <a:xfrm>
            <a:off x="766763" y="3005138"/>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 name="Oval 8">
            <a:extLst>
              <a:ext uri="{FF2B5EF4-FFF2-40B4-BE49-F238E27FC236}">
                <a16:creationId xmlns:a16="http://schemas.microsoft.com/office/drawing/2014/main" id="{826B9D60-66A9-4E0A-9389-CF1D00DC8B33}"/>
              </a:ext>
            </a:extLst>
          </p:cNvPr>
          <p:cNvSpPr>
            <a:spLocks noChangeArrowheads="1"/>
          </p:cNvSpPr>
          <p:nvPr/>
        </p:nvSpPr>
        <p:spPr bwMode="auto">
          <a:xfrm>
            <a:off x="7905750" y="1600200"/>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 name="Oval 9">
            <a:extLst>
              <a:ext uri="{FF2B5EF4-FFF2-40B4-BE49-F238E27FC236}">
                <a16:creationId xmlns:a16="http://schemas.microsoft.com/office/drawing/2014/main" id="{BB09AAEE-FAD2-4257-987A-4A0D17144730}"/>
              </a:ext>
            </a:extLst>
          </p:cNvPr>
          <p:cNvSpPr>
            <a:spLocks noChangeArrowheads="1"/>
          </p:cNvSpPr>
          <p:nvPr/>
        </p:nvSpPr>
        <p:spPr bwMode="auto">
          <a:xfrm>
            <a:off x="192088" y="1701800"/>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 name="Oval 10">
            <a:extLst>
              <a:ext uri="{FF2B5EF4-FFF2-40B4-BE49-F238E27FC236}">
                <a16:creationId xmlns:a16="http://schemas.microsoft.com/office/drawing/2014/main" id="{4BD8ECDE-12B8-4487-8DE8-4E534B0E3C3B}"/>
              </a:ext>
            </a:extLst>
          </p:cNvPr>
          <p:cNvSpPr>
            <a:spLocks noChangeArrowheads="1"/>
          </p:cNvSpPr>
          <p:nvPr/>
        </p:nvSpPr>
        <p:spPr bwMode="auto">
          <a:xfrm>
            <a:off x="4038600" y="3009900"/>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 name="Oval 11">
            <a:extLst>
              <a:ext uri="{FF2B5EF4-FFF2-40B4-BE49-F238E27FC236}">
                <a16:creationId xmlns:a16="http://schemas.microsoft.com/office/drawing/2014/main" id="{1203E934-1DA6-491E-BBDF-7EE3DFAE6DE9}"/>
              </a:ext>
            </a:extLst>
          </p:cNvPr>
          <p:cNvSpPr>
            <a:spLocks noChangeArrowheads="1"/>
          </p:cNvSpPr>
          <p:nvPr/>
        </p:nvSpPr>
        <p:spPr bwMode="auto">
          <a:xfrm>
            <a:off x="5540375" y="1714500"/>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50189" name="Picture 12">
            <a:extLst>
              <a:ext uri="{FF2B5EF4-FFF2-40B4-BE49-F238E27FC236}">
                <a16:creationId xmlns:a16="http://schemas.microsoft.com/office/drawing/2014/main" id="{2F68A26F-343C-4BD1-B9CA-741B2CF0E7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4311650"/>
            <a:ext cx="98933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8CBD2D6F-AE65-4A72-B920-D522F1504C2D}"/>
              </a:ext>
            </a:extLst>
          </p:cNvPr>
          <p:cNvSpPr>
            <a:spLocks noChangeArrowheads="1"/>
          </p:cNvSpPr>
          <p:nvPr/>
        </p:nvSpPr>
        <p:spPr bwMode="auto">
          <a:xfrm>
            <a:off x="1928813" y="4360863"/>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 name="Oval 14">
            <a:extLst>
              <a:ext uri="{FF2B5EF4-FFF2-40B4-BE49-F238E27FC236}">
                <a16:creationId xmlns:a16="http://schemas.microsoft.com/office/drawing/2014/main" id="{8216C757-5415-4A4C-B007-B24A51907443}"/>
              </a:ext>
            </a:extLst>
          </p:cNvPr>
          <p:cNvSpPr>
            <a:spLocks noChangeArrowheads="1"/>
          </p:cNvSpPr>
          <p:nvPr/>
        </p:nvSpPr>
        <p:spPr bwMode="auto">
          <a:xfrm>
            <a:off x="4470400" y="5632450"/>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 name="Oval 15">
            <a:extLst>
              <a:ext uri="{FF2B5EF4-FFF2-40B4-BE49-F238E27FC236}">
                <a16:creationId xmlns:a16="http://schemas.microsoft.com/office/drawing/2014/main" id="{334C24A7-9796-4DD0-BDD7-B8FF62778811}"/>
              </a:ext>
            </a:extLst>
          </p:cNvPr>
          <p:cNvSpPr>
            <a:spLocks noChangeArrowheads="1"/>
          </p:cNvSpPr>
          <p:nvPr/>
        </p:nvSpPr>
        <p:spPr bwMode="auto">
          <a:xfrm>
            <a:off x="5899150" y="4271963"/>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Oval 16">
            <a:extLst>
              <a:ext uri="{FF2B5EF4-FFF2-40B4-BE49-F238E27FC236}">
                <a16:creationId xmlns:a16="http://schemas.microsoft.com/office/drawing/2014/main" id="{7F073AEA-0490-4541-99DD-651A3588D467}"/>
              </a:ext>
            </a:extLst>
          </p:cNvPr>
          <p:cNvSpPr>
            <a:spLocks noChangeArrowheads="1"/>
          </p:cNvSpPr>
          <p:nvPr/>
        </p:nvSpPr>
        <p:spPr bwMode="auto">
          <a:xfrm>
            <a:off x="6338888" y="4271963"/>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Oval 17">
            <a:extLst>
              <a:ext uri="{FF2B5EF4-FFF2-40B4-BE49-F238E27FC236}">
                <a16:creationId xmlns:a16="http://schemas.microsoft.com/office/drawing/2014/main" id="{1B2DE497-203E-4906-95F6-55E19D5C21EE}"/>
              </a:ext>
            </a:extLst>
          </p:cNvPr>
          <p:cNvSpPr>
            <a:spLocks noChangeArrowheads="1"/>
          </p:cNvSpPr>
          <p:nvPr/>
        </p:nvSpPr>
        <p:spPr bwMode="auto">
          <a:xfrm>
            <a:off x="8366125" y="4386263"/>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Oval 18">
            <a:extLst>
              <a:ext uri="{FF2B5EF4-FFF2-40B4-BE49-F238E27FC236}">
                <a16:creationId xmlns:a16="http://schemas.microsoft.com/office/drawing/2014/main" id="{7491E869-6479-4955-BC37-FE3547B23CEF}"/>
              </a:ext>
            </a:extLst>
          </p:cNvPr>
          <p:cNvSpPr>
            <a:spLocks noChangeArrowheads="1"/>
          </p:cNvSpPr>
          <p:nvPr/>
        </p:nvSpPr>
        <p:spPr bwMode="auto">
          <a:xfrm>
            <a:off x="8750300" y="4383088"/>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Oval 19">
            <a:extLst>
              <a:ext uri="{FF2B5EF4-FFF2-40B4-BE49-F238E27FC236}">
                <a16:creationId xmlns:a16="http://schemas.microsoft.com/office/drawing/2014/main" id="{5BC00491-FB92-4ED0-B158-080B3EF09BB8}"/>
              </a:ext>
            </a:extLst>
          </p:cNvPr>
          <p:cNvSpPr>
            <a:spLocks noChangeArrowheads="1"/>
          </p:cNvSpPr>
          <p:nvPr/>
        </p:nvSpPr>
        <p:spPr bwMode="auto">
          <a:xfrm>
            <a:off x="8186738" y="5686425"/>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Oval 20">
            <a:extLst>
              <a:ext uri="{FF2B5EF4-FFF2-40B4-BE49-F238E27FC236}">
                <a16:creationId xmlns:a16="http://schemas.microsoft.com/office/drawing/2014/main" id="{9F1AB40E-6286-46C3-B5B2-9DF8B77F5DDC}"/>
              </a:ext>
            </a:extLst>
          </p:cNvPr>
          <p:cNvSpPr>
            <a:spLocks noChangeArrowheads="1"/>
          </p:cNvSpPr>
          <p:nvPr/>
        </p:nvSpPr>
        <p:spPr bwMode="auto">
          <a:xfrm>
            <a:off x="7231063" y="5656263"/>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 name="Oval 21">
            <a:extLst>
              <a:ext uri="{FF2B5EF4-FFF2-40B4-BE49-F238E27FC236}">
                <a16:creationId xmlns:a16="http://schemas.microsoft.com/office/drawing/2014/main" id="{BAAB1F6F-9C42-49A8-80A7-A9F9DC9579F6}"/>
              </a:ext>
            </a:extLst>
          </p:cNvPr>
          <p:cNvSpPr>
            <a:spLocks noChangeArrowheads="1"/>
          </p:cNvSpPr>
          <p:nvPr/>
        </p:nvSpPr>
        <p:spPr bwMode="auto">
          <a:xfrm>
            <a:off x="295275" y="5635625"/>
            <a:ext cx="457200" cy="1295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9282" name="Rectangle 2">
            <a:extLst>
              <a:ext uri="{FF2B5EF4-FFF2-40B4-BE49-F238E27FC236}">
                <a16:creationId xmlns:a16="http://schemas.microsoft.com/office/drawing/2014/main" id="{85973547-C9DE-4B39-B0B9-571EFAEA2670}"/>
              </a:ext>
            </a:extLst>
          </p:cNvPr>
          <p:cNvSpPr>
            <a:spLocks noGrp="1" noChangeArrowheads="1"/>
          </p:cNvSpPr>
          <p:nvPr>
            <p:ph type="title"/>
          </p:nvPr>
        </p:nvSpPr>
        <p:spPr/>
        <p:txBody>
          <a:bodyPr/>
          <a:lstStyle/>
          <a:p>
            <a:pPr eaLnBrk="1" hangingPunct="1">
              <a:defRPr/>
            </a:pPr>
            <a:r>
              <a:rPr lang="en-US" sz="4400" dirty="0"/>
              <a:t>Conditions that increase the risk of influenza complications:</a:t>
            </a:r>
            <a:br>
              <a:rPr lang="en-US" sz="4400" dirty="0"/>
            </a:br>
            <a:endParaRPr lang="en-US" sz="4400" dirty="0"/>
          </a:p>
        </p:txBody>
      </p:sp>
      <p:sp>
        <p:nvSpPr>
          <p:cNvPr id="52227" name="Rectangle 3">
            <a:extLst>
              <a:ext uri="{FF2B5EF4-FFF2-40B4-BE49-F238E27FC236}">
                <a16:creationId xmlns:a16="http://schemas.microsoft.com/office/drawing/2014/main" id="{CEC66873-2C0C-449E-9D06-84692EE12BBF}"/>
              </a:ext>
            </a:extLst>
          </p:cNvPr>
          <p:cNvSpPr>
            <a:spLocks noGrp="1" noChangeArrowheads="1"/>
          </p:cNvSpPr>
          <p:nvPr>
            <p:ph type="body" idx="1"/>
          </p:nvPr>
        </p:nvSpPr>
        <p:spPr>
          <a:xfrm>
            <a:off x="592138" y="2473325"/>
            <a:ext cx="8550275" cy="4664075"/>
          </a:xfrm>
        </p:spPr>
        <p:txBody>
          <a:bodyPr/>
          <a:lstStyle/>
          <a:p>
            <a:pPr lvl="1" eaLnBrk="1" hangingPunct="1">
              <a:lnSpc>
                <a:spcPct val="90000"/>
              </a:lnSpc>
              <a:buFontTx/>
              <a:buNone/>
            </a:pPr>
            <a:endParaRPr lang="en-US" altLang="en-US" sz="3300"/>
          </a:p>
          <a:p>
            <a:pPr eaLnBrk="1" hangingPunct="1">
              <a:lnSpc>
                <a:spcPct val="90000"/>
              </a:lnSpc>
            </a:pPr>
            <a:endParaRPr lang="en-US" altLang="en-US" sz="3200"/>
          </a:p>
        </p:txBody>
      </p:sp>
      <p:pic>
        <p:nvPicPr>
          <p:cNvPr id="44036" name="Picture 2">
            <a:extLst>
              <a:ext uri="{FF2B5EF4-FFF2-40B4-BE49-F238E27FC236}">
                <a16:creationId xmlns:a16="http://schemas.microsoft.com/office/drawing/2014/main" id="{25000641-2B50-43E7-90B5-E37A59EF47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4625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a:extLst>
              <a:ext uri="{FF2B5EF4-FFF2-40B4-BE49-F238E27FC236}">
                <a16:creationId xmlns:a16="http://schemas.microsoft.com/office/drawing/2014/main" id="{B7458C9C-E8D4-4F23-9811-508EA69C74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181600"/>
            <a:ext cx="2278063"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668C99D-AF0D-44BD-B711-F1CB114319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988" y="1639888"/>
            <a:ext cx="491013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082C118-C9A6-407A-80CD-47AD0171DF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3001963"/>
            <a:ext cx="17160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2824D70-6AA7-4472-9D55-064E5B47FFF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724400"/>
            <a:ext cx="23526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D6EC7B7-500E-4894-814E-18348DED60A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84925" y="4625975"/>
            <a:ext cx="2919413"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F76E-B522-4166-A702-2208D13395D2}"/>
              </a:ext>
            </a:extLst>
          </p:cNvPr>
          <p:cNvSpPr>
            <a:spLocks noGrp="1"/>
          </p:cNvSpPr>
          <p:nvPr>
            <p:ph type="title"/>
          </p:nvPr>
        </p:nvSpPr>
        <p:spPr>
          <a:xfrm>
            <a:off x="1066800" y="381000"/>
            <a:ext cx="8675688" cy="947738"/>
          </a:xfrm>
        </p:spPr>
        <p:txBody>
          <a:bodyPr>
            <a:normAutofit fontScale="90000"/>
          </a:bodyPr>
          <a:lstStyle/>
          <a:p>
            <a:pPr>
              <a:defRPr/>
            </a:pPr>
            <a:r>
              <a:rPr lang="en-US" dirty="0"/>
              <a:t>Impact of influenza on </a:t>
            </a:r>
            <a:br>
              <a:rPr lang="en-US" dirty="0"/>
            </a:br>
            <a:r>
              <a:rPr lang="en-US" dirty="0"/>
              <a:t>pregnant women</a:t>
            </a:r>
            <a:r>
              <a:rPr lang="en-US" baseline="30000" dirty="0"/>
              <a:t>1</a:t>
            </a:r>
          </a:p>
        </p:txBody>
      </p:sp>
      <p:sp>
        <p:nvSpPr>
          <p:cNvPr id="3" name="Content Placeholder 2">
            <a:extLst>
              <a:ext uri="{FF2B5EF4-FFF2-40B4-BE49-F238E27FC236}">
                <a16:creationId xmlns:a16="http://schemas.microsoft.com/office/drawing/2014/main" id="{4D52A3C4-D276-4AF1-BE51-B25D3639C170}"/>
              </a:ext>
            </a:extLst>
          </p:cNvPr>
          <p:cNvSpPr>
            <a:spLocks noGrp="1"/>
          </p:cNvSpPr>
          <p:nvPr>
            <p:ph idx="1"/>
          </p:nvPr>
        </p:nvSpPr>
        <p:spPr>
          <a:xfrm>
            <a:off x="317500" y="1566863"/>
            <a:ext cx="9043988" cy="4722812"/>
          </a:xfrm>
        </p:spPr>
        <p:txBody>
          <a:bodyPr>
            <a:normAutofit/>
          </a:bodyPr>
          <a:lstStyle/>
          <a:p>
            <a:pPr marL="885139" indent="-502920">
              <a:spcBef>
                <a:spcPts val="660"/>
              </a:spcBef>
              <a:spcAft>
                <a:spcPts val="660"/>
              </a:spcAft>
              <a:defRPr/>
            </a:pPr>
            <a:r>
              <a:rPr lang="en-US" sz="2860" dirty="0"/>
              <a:t>Up to 4X increased risk of hospitalization, especially in third trimester, and for those with co-morbid conditions*</a:t>
            </a:r>
          </a:p>
          <a:p>
            <a:pPr marL="885139" indent="-502920">
              <a:spcBef>
                <a:spcPts val="660"/>
              </a:spcBef>
              <a:spcAft>
                <a:spcPts val="660"/>
              </a:spcAft>
              <a:defRPr/>
            </a:pPr>
            <a:r>
              <a:rPr lang="en-US" sz="2860" dirty="0"/>
              <a:t>Up to 8X increased risk for influenza-associated complications, including death, particularly for those with co-morbid conditions**</a:t>
            </a:r>
          </a:p>
          <a:p>
            <a:pPr marL="885139" indent="-502920">
              <a:spcBef>
                <a:spcPts val="660"/>
              </a:spcBef>
              <a:spcAft>
                <a:spcPts val="660"/>
              </a:spcAft>
              <a:defRPr/>
            </a:pPr>
            <a:r>
              <a:rPr lang="en-US" sz="2860" dirty="0"/>
              <a:t>Increased risk for influenza-associated complications among postpartum women</a:t>
            </a:r>
          </a:p>
          <a:p>
            <a:pPr marL="885139" indent="-502920">
              <a:spcBef>
                <a:spcPts val="660"/>
              </a:spcBef>
              <a:spcAft>
                <a:spcPts val="660"/>
              </a:spcAft>
              <a:defRPr/>
            </a:pPr>
            <a:r>
              <a:rPr lang="en-US" sz="2860" dirty="0"/>
              <a:t>Risk highest during the first postpartum week</a:t>
            </a:r>
          </a:p>
        </p:txBody>
      </p:sp>
      <p:sp>
        <p:nvSpPr>
          <p:cNvPr id="4" name="TextBox 3">
            <a:extLst>
              <a:ext uri="{FF2B5EF4-FFF2-40B4-BE49-F238E27FC236}">
                <a16:creationId xmlns:a16="http://schemas.microsoft.com/office/drawing/2014/main" id="{1C17208E-37DE-4ACE-8F57-24C84DFF847A}"/>
              </a:ext>
            </a:extLst>
          </p:cNvPr>
          <p:cNvSpPr txBox="1"/>
          <p:nvPr/>
        </p:nvSpPr>
        <p:spPr>
          <a:xfrm>
            <a:off x="503238" y="6459538"/>
            <a:ext cx="7667625" cy="1106487"/>
          </a:xfrm>
          <a:prstGeom prst="rect">
            <a:avLst/>
          </a:prstGeom>
          <a:noFill/>
          <a:ln w="3175">
            <a:solidFill>
              <a:schemeClr val="tx1"/>
            </a:solidFill>
          </a:ln>
        </p:spPr>
        <p:txBody>
          <a:bodyPr>
            <a:spAutoFit/>
          </a:bodyPr>
          <a:lstStyle/>
          <a:p>
            <a:pPr>
              <a:defRPr/>
            </a:pPr>
            <a:r>
              <a:rPr lang="en-US" sz="1320" b="1" dirty="0"/>
              <a:t>*  Chronic cardiac disease, chronic pulmonary disease, diabetes mellitus, chronic renal disease, malignancies, and immunosuppressive disorders</a:t>
            </a:r>
          </a:p>
          <a:p>
            <a:pPr>
              <a:defRPr/>
            </a:pPr>
            <a:r>
              <a:rPr lang="en-US" sz="1320" b="1" dirty="0"/>
              <a:t>** Preexisting diabetes mellitus, pulmonary disease that included asthma, heart disease, renal disease, and anemia</a:t>
            </a:r>
          </a:p>
          <a:p>
            <a:pPr>
              <a:defRPr/>
            </a:pPr>
            <a:r>
              <a:rPr lang="en-US" sz="1320" b="1" dirty="0"/>
              <a:t>1.  Rasmussen, S.A., et al. 2012. American Journal of Obstetrics &amp; Gynecology; 207(3): S3 - S8.</a:t>
            </a:r>
          </a:p>
        </p:txBody>
      </p:sp>
      <p:sp>
        <p:nvSpPr>
          <p:cNvPr id="54277" name="TextBox 4">
            <a:extLst>
              <a:ext uri="{FF2B5EF4-FFF2-40B4-BE49-F238E27FC236}">
                <a16:creationId xmlns:a16="http://schemas.microsoft.com/office/drawing/2014/main" id="{819ABBBB-EA3E-4565-BE4B-0220E2146E23}"/>
              </a:ext>
            </a:extLst>
          </p:cNvPr>
          <p:cNvSpPr txBox="1">
            <a:spLocks noChangeArrowheads="1"/>
          </p:cNvSpPr>
          <p:nvPr/>
        </p:nvSpPr>
        <p:spPr bwMode="auto">
          <a:xfrm>
            <a:off x="8472488" y="6858000"/>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2354" name="Rectangle 2">
            <a:extLst>
              <a:ext uri="{FF2B5EF4-FFF2-40B4-BE49-F238E27FC236}">
                <a16:creationId xmlns:a16="http://schemas.microsoft.com/office/drawing/2014/main" id="{96AC7D7A-2611-4C58-98D0-2E0DAE831F9A}"/>
              </a:ext>
            </a:extLst>
          </p:cNvPr>
          <p:cNvSpPr>
            <a:spLocks noGrp="1" noChangeArrowheads="1"/>
          </p:cNvSpPr>
          <p:nvPr>
            <p:ph type="title"/>
          </p:nvPr>
        </p:nvSpPr>
        <p:spPr>
          <a:xfrm>
            <a:off x="762000" y="381000"/>
            <a:ext cx="8550275" cy="1295400"/>
          </a:xfrm>
        </p:spPr>
        <p:txBody>
          <a:bodyPr/>
          <a:lstStyle/>
          <a:p>
            <a:pPr eaLnBrk="1" hangingPunct="1">
              <a:defRPr/>
            </a:pPr>
            <a:r>
              <a:rPr lang="en-US" sz="4400"/>
              <a:t>Average influenza-associated illness rates by age group*</a:t>
            </a:r>
          </a:p>
        </p:txBody>
      </p:sp>
      <p:graphicFrame>
        <p:nvGraphicFramePr>
          <p:cNvPr id="56323" name="Object 3">
            <a:extLst>
              <a:ext uri="{FF2B5EF4-FFF2-40B4-BE49-F238E27FC236}">
                <a16:creationId xmlns:a16="http://schemas.microsoft.com/office/drawing/2014/main" id="{6B96BF8A-7F9F-443F-B5A7-451F3C99D857}"/>
              </a:ext>
            </a:extLst>
          </p:cNvPr>
          <p:cNvGraphicFramePr>
            <a:graphicFrameLocks noChangeAspect="1"/>
          </p:cNvGraphicFramePr>
          <p:nvPr>
            <p:ph type="chart" idx="1"/>
          </p:nvPr>
        </p:nvGraphicFramePr>
        <p:xfrm>
          <a:off x="304800" y="1600200"/>
          <a:ext cx="11201400" cy="5334000"/>
        </p:xfrm>
        <a:graphic>
          <a:graphicData uri="http://schemas.openxmlformats.org/presentationml/2006/ole">
            <mc:AlternateContent xmlns:mc="http://schemas.openxmlformats.org/markup-compatibility/2006">
              <mc:Choice xmlns:v="urn:schemas-microsoft-com:vml" Requires="v">
                <p:oleObj spid="_x0000_s56325" name="Chart" r:id="rId4" imgW="7772535" imgH="4114800" progId="MSGraph.Chart.8">
                  <p:embed followColorScheme="full"/>
                </p:oleObj>
              </mc:Choice>
              <mc:Fallback>
                <p:oleObj name="Chart" r:id="rId4" imgW="7772535"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11201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Text Box 4">
            <a:extLst>
              <a:ext uri="{FF2B5EF4-FFF2-40B4-BE49-F238E27FC236}">
                <a16:creationId xmlns:a16="http://schemas.microsoft.com/office/drawing/2014/main" id="{2FBCB0EB-1E04-48E7-B068-AC3B869838BC}"/>
              </a:ext>
            </a:extLst>
          </p:cNvPr>
          <p:cNvSpPr txBox="1">
            <a:spLocks noChangeArrowheads="1"/>
          </p:cNvSpPr>
          <p:nvPr/>
        </p:nvSpPr>
        <p:spPr bwMode="auto">
          <a:xfrm>
            <a:off x="381000" y="6781800"/>
            <a:ext cx="9677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31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600200" indent="-228600">
              <a:spcBef>
                <a:spcPct val="20000"/>
              </a:spcBef>
              <a:buClr>
                <a:schemeClr val="tx1"/>
              </a:buClr>
              <a:buChar char="–"/>
              <a:defRPr sz="2200">
                <a:solidFill>
                  <a:schemeClr val="tx1"/>
                </a:solidFill>
                <a:latin typeface="Times New Roman" panose="02020603050405020304" pitchFamily="18" charset="0"/>
              </a:defRPr>
            </a:lvl4pPr>
            <a:lvl5pPr marL="2057400" indent="-228600">
              <a:spcBef>
                <a:spcPct val="20000"/>
              </a:spcBef>
              <a:buClr>
                <a:schemeClr val="accent1"/>
              </a:buClr>
              <a:buChar char="•"/>
              <a:defRPr sz="2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a:spcBef>
                <a:spcPct val="0"/>
              </a:spcBef>
              <a:buClrTx/>
              <a:buSzTx/>
              <a:buFontTx/>
              <a:buNone/>
            </a:pPr>
            <a:r>
              <a:rPr lang="en-US" altLang="en-US" sz="1600"/>
              <a:t>*Low estimate based on Tecumseh community</a:t>
            </a:r>
            <a:r>
              <a:rPr lang="en-US" altLang="en-US" sz="2400"/>
              <a:t> </a:t>
            </a:r>
            <a:r>
              <a:rPr lang="en-US" altLang="en-US" sz="1600"/>
              <a:t>studies. High estimate based on Houston family  studies. Adapted from Sullivan KM.  PharmacoEconomics</a:t>
            </a:r>
            <a:r>
              <a:rPr lang="en-US" altLang="en-US" sz="2400"/>
              <a:t> </a:t>
            </a:r>
            <a:r>
              <a:rPr lang="en-US" altLang="en-US" sz="1600"/>
              <a:t>1996;9 Suppl.3:26-33.</a:t>
            </a:r>
            <a:endParaRPr lang="en-US" altLang="en-US" sz="2400"/>
          </a:p>
          <a:p>
            <a:pPr eaLnBrk="1" hangingPunct="1">
              <a:spcBef>
                <a:spcPct val="50000"/>
              </a:spcBef>
              <a:buClrTx/>
              <a:buSzTx/>
              <a:buFontTx/>
              <a:buNone/>
            </a:pPr>
            <a:endParaRPr lang="en-US"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2AB6225A-E203-41A6-9E67-69B34FEE3C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10059988"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7C0486F-3525-4331-A324-D3C37F5E66F5}"/>
              </a:ext>
            </a:extLst>
          </p:cNvPr>
          <p:cNvSpPr>
            <a:spLocks noGrp="1"/>
          </p:cNvSpPr>
          <p:nvPr>
            <p:ph type="title"/>
          </p:nvPr>
        </p:nvSpPr>
        <p:spPr>
          <a:xfrm>
            <a:off x="768350" y="0"/>
            <a:ext cx="8550275" cy="1295400"/>
          </a:xfrm>
        </p:spPr>
        <p:txBody>
          <a:bodyPr/>
          <a:lstStyle/>
          <a:p>
            <a:pPr>
              <a:defRPr/>
            </a:pPr>
            <a:r>
              <a:rPr lang="en-US" dirty="0"/>
              <a:t>Influenza Surveillance flu.gov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a:extLst>
              <a:ext uri="{FF2B5EF4-FFF2-40B4-BE49-F238E27FC236}">
                <a16:creationId xmlns:a16="http://schemas.microsoft.com/office/drawing/2014/main" id="{C0079D26-E51F-446C-88E2-66164CA2A9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102647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00DFFBC-3C67-42E0-B32A-5D92E18532A0}"/>
              </a:ext>
            </a:extLst>
          </p:cNvPr>
          <p:cNvSpPr>
            <a:spLocks noGrp="1"/>
          </p:cNvSpPr>
          <p:nvPr>
            <p:ph type="title"/>
          </p:nvPr>
        </p:nvSpPr>
        <p:spPr>
          <a:xfrm>
            <a:off x="685800" y="334963"/>
            <a:ext cx="8550275" cy="1295400"/>
          </a:xfrm>
        </p:spPr>
        <p:txBody>
          <a:bodyPr/>
          <a:lstStyle/>
          <a:p>
            <a:pPr>
              <a:defRPr/>
            </a:pPr>
            <a:r>
              <a:rPr lang="en-US" sz="4100" dirty="0">
                <a:ea typeface="+mn-ea"/>
                <a:cs typeface="+mn-cs"/>
              </a:rPr>
              <a:t>Peak Month of Flu Activity</a:t>
            </a:r>
            <a:br>
              <a:rPr lang="en-US" sz="4100" dirty="0">
                <a:ea typeface="+mn-ea"/>
                <a:cs typeface="+mn-cs"/>
              </a:rPr>
            </a:br>
            <a:r>
              <a:rPr lang="en-US" sz="4100" dirty="0">
                <a:ea typeface="+mn-ea"/>
                <a:cs typeface="+mn-cs"/>
              </a:rPr>
              <a:t>1982-1983 through 2017-2018</a:t>
            </a:r>
          </a:p>
        </p:txBody>
      </p:sp>
      <p:sp>
        <p:nvSpPr>
          <p:cNvPr id="3" name="Oval 2">
            <a:extLst>
              <a:ext uri="{FF2B5EF4-FFF2-40B4-BE49-F238E27FC236}">
                <a16:creationId xmlns:a16="http://schemas.microsoft.com/office/drawing/2014/main" id="{58634F7C-FF5A-42BC-AE04-244EC0C5E872}"/>
              </a:ext>
            </a:extLst>
          </p:cNvPr>
          <p:cNvSpPr>
            <a:spLocks noChangeArrowheads="1"/>
          </p:cNvSpPr>
          <p:nvPr/>
        </p:nvSpPr>
        <p:spPr bwMode="auto">
          <a:xfrm>
            <a:off x="4343400" y="2438400"/>
            <a:ext cx="3505200" cy="4191000"/>
          </a:xfrm>
          <a:prstGeom prst="ellipse">
            <a:avLst/>
          </a:prstGeom>
          <a:noFill/>
          <a:ln w="25400" algn="ctr">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 name="TextBox 3">
            <a:extLst>
              <a:ext uri="{FF2B5EF4-FFF2-40B4-BE49-F238E27FC236}">
                <a16:creationId xmlns:a16="http://schemas.microsoft.com/office/drawing/2014/main" id="{40B3E4AF-CAB0-4DC6-B611-0209C689D2BD}"/>
              </a:ext>
            </a:extLst>
          </p:cNvPr>
          <p:cNvSpPr txBox="1">
            <a:spLocks noChangeArrowheads="1"/>
          </p:cNvSpPr>
          <p:nvPr/>
        </p:nvSpPr>
        <p:spPr bwMode="auto">
          <a:xfrm>
            <a:off x="7543800" y="24384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D60093"/>
                </a:solidFill>
              </a:rPr>
              <a:t>3 out of 4 years, Flu peaks in January or later</a:t>
            </a:r>
          </a:p>
        </p:txBody>
      </p:sp>
      <p:sp>
        <p:nvSpPr>
          <p:cNvPr id="59398" name="TextBox 6">
            <a:extLst>
              <a:ext uri="{FF2B5EF4-FFF2-40B4-BE49-F238E27FC236}">
                <a16:creationId xmlns:a16="http://schemas.microsoft.com/office/drawing/2014/main" id="{A3A7CB50-A568-44F1-95E4-35A832338A41}"/>
              </a:ext>
            </a:extLst>
          </p:cNvPr>
          <p:cNvSpPr txBox="1">
            <a:spLocks noChangeArrowheads="1"/>
          </p:cNvSpPr>
          <p:nvPr/>
        </p:nvSpPr>
        <p:spPr bwMode="auto">
          <a:xfrm>
            <a:off x="5410200" y="7493000"/>
            <a:ext cx="4854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https://www.cdc.gov/flu/about/season/flu-season.htm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a:extLst>
              <a:ext uri="{FF2B5EF4-FFF2-40B4-BE49-F238E27FC236}">
                <a16:creationId xmlns:a16="http://schemas.microsoft.com/office/drawing/2014/main" id="{F9B911A7-7AE1-4305-86DC-2D908F4F9E79}"/>
              </a:ext>
            </a:extLst>
          </p:cNvPr>
          <p:cNvSpPr>
            <a:spLocks noGrp="1" noChangeArrowheads="1"/>
          </p:cNvSpPr>
          <p:nvPr>
            <p:ph type="title"/>
          </p:nvPr>
        </p:nvSpPr>
        <p:spPr/>
        <p:txBody>
          <a:bodyPr/>
          <a:lstStyle/>
          <a:p>
            <a:pPr eaLnBrk="1" hangingPunct="1">
              <a:defRPr/>
            </a:pPr>
            <a:r>
              <a:rPr lang="en-US" dirty="0"/>
              <a:t>Influenza Vaccine</a:t>
            </a:r>
            <a:br>
              <a:rPr lang="en-US" dirty="0"/>
            </a:br>
            <a:r>
              <a:rPr lang="en-US" dirty="0"/>
              <a:t>many choices</a:t>
            </a:r>
          </a:p>
        </p:txBody>
      </p:sp>
      <p:sp>
        <p:nvSpPr>
          <p:cNvPr id="61443" name="Rectangle 3">
            <a:extLst>
              <a:ext uri="{FF2B5EF4-FFF2-40B4-BE49-F238E27FC236}">
                <a16:creationId xmlns:a16="http://schemas.microsoft.com/office/drawing/2014/main" id="{2980773C-4616-4300-BE6B-8192326F1996}"/>
              </a:ext>
            </a:extLst>
          </p:cNvPr>
          <p:cNvSpPr>
            <a:spLocks noGrp="1" noChangeArrowheads="1"/>
          </p:cNvSpPr>
          <p:nvPr>
            <p:ph type="body" idx="1"/>
          </p:nvPr>
        </p:nvSpPr>
        <p:spPr>
          <a:xfrm>
            <a:off x="609600" y="2286000"/>
            <a:ext cx="8550275" cy="4318000"/>
          </a:xfrm>
        </p:spPr>
        <p:txBody>
          <a:bodyPr/>
          <a:lstStyle/>
          <a:p>
            <a:pPr marL="0" indent="0" eaLnBrk="1" hangingPunct="1">
              <a:lnSpc>
                <a:spcPct val="90000"/>
              </a:lnSpc>
              <a:buFont typeface="Wingdings" panose="05000000000000000000" pitchFamily="2" charset="2"/>
              <a:buNone/>
            </a:pPr>
            <a:r>
              <a:rPr lang="en-US" altLang="en-US"/>
              <a:t>Stay informed of the current vaccine options so you can counsel your patients about what are the available vaccines for their age and risk group</a:t>
            </a:r>
          </a:p>
        </p:txBody>
      </p:sp>
      <p:pic>
        <p:nvPicPr>
          <p:cNvPr id="61444" name="Picture 1">
            <a:extLst>
              <a:ext uri="{FF2B5EF4-FFF2-40B4-BE49-F238E27FC236}">
                <a16:creationId xmlns:a16="http://schemas.microsoft.com/office/drawing/2014/main" id="{17EEB6EB-3CB4-43F8-B764-A48176009E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326255">
            <a:off x="6932613" y="795338"/>
            <a:ext cx="37941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3">
            <a:extLst>
              <a:ext uri="{FF2B5EF4-FFF2-40B4-BE49-F238E27FC236}">
                <a16:creationId xmlns:a16="http://schemas.microsoft.com/office/drawing/2014/main" id="{7BF8C984-C2B8-4C61-822C-D6F71933FB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9413" y="3890963"/>
            <a:ext cx="3557587"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
            <a:extLst>
              <a:ext uri="{FF2B5EF4-FFF2-40B4-BE49-F238E27FC236}">
                <a16:creationId xmlns:a16="http://schemas.microsoft.com/office/drawing/2014/main" id="{54E9F353-AEB2-425A-99DF-6012F48973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975" y="4619625"/>
            <a:ext cx="42957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AC52-F086-44BB-829A-D99B68F7C321}"/>
              </a:ext>
            </a:extLst>
          </p:cNvPr>
          <p:cNvSpPr>
            <a:spLocks noGrp="1"/>
          </p:cNvSpPr>
          <p:nvPr>
            <p:ph type="title" idx="4294967295"/>
          </p:nvPr>
        </p:nvSpPr>
        <p:spPr>
          <a:xfrm>
            <a:off x="758825" y="134938"/>
            <a:ext cx="9051925" cy="1257300"/>
          </a:xfrm>
        </p:spPr>
        <p:txBody>
          <a:bodyPr>
            <a:normAutofit/>
          </a:bodyPr>
          <a:lstStyle/>
          <a:p>
            <a:pPr>
              <a:defRPr/>
            </a:pPr>
            <a:r>
              <a:rPr lang="en-US" dirty="0"/>
              <a:t>Vaccine Effectiveness</a:t>
            </a:r>
          </a:p>
        </p:txBody>
      </p:sp>
      <p:sp>
        <p:nvSpPr>
          <p:cNvPr id="3" name="Content Placeholder 2">
            <a:extLst>
              <a:ext uri="{FF2B5EF4-FFF2-40B4-BE49-F238E27FC236}">
                <a16:creationId xmlns:a16="http://schemas.microsoft.com/office/drawing/2014/main" id="{9E406328-8117-4332-8C85-C3299B9402D1}"/>
              </a:ext>
            </a:extLst>
          </p:cNvPr>
          <p:cNvSpPr>
            <a:spLocks noGrp="1"/>
          </p:cNvSpPr>
          <p:nvPr>
            <p:ph idx="4294967295"/>
          </p:nvPr>
        </p:nvSpPr>
        <p:spPr>
          <a:xfrm>
            <a:off x="533400" y="1392238"/>
            <a:ext cx="8718550" cy="3970337"/>
          </a:xfrm>
        </p:spPr>
        <p:txBody>
          <a:bodyPr>
            <a:noAutofit/>
          </a:bodyPr>
          <a:lstStyle/>
          <a:p>
            <a:pPr lvl="1">
              <a:spcBef>
                <a:spcPts val="0"/>
              </a:spcBef>
              <a:buFont typeface="Calibri" panose="020F0502020204030204" pitchFamily="34" charset="0"/>
              <a:buChar char="‒"/>
              <a:defRPr/>
            </a:pPr>
            <a:r>
              <a:rPr lang="en-US" dirty="0"/>
              <a:t>Influenza vaccine effectiveness varies annually based on </a:t>
            </a:r>
          </a:p>
          <a:p>
            <a:pPr lvl="2">
              <a:spcBef>
                <a:spcPts val="0"/>
              </a:spcBef>
              <a:buFont typeface="Calibri" panose="020F0502020204030204" pitchFamily="34" charset="0"/>
              <a:buChar char="‒"/>
              <a:defRPr/>
            </a:pPr>
            <a:r>
              <a:rPr lang="en-US" sz="2460" dirty="0"/>
              <a:t>Antigenic match </a:t>
            </a:r>
          </a:p>
          <a:p>
            <a:pPr lvl="2">
              <a:spcBef>
                <a:spcPts val="0"/>
              </a:spcBef>
              <a:buFont typeface="Calibri" panose="020F0502020204030204" pitchFamily="34" charset="0"/>
              <a:buChar char="‒"/>
              <a:defRPr/>
            </a:pPr>
            <a:r>
              <a:rPr lang="en-US" sz="2460" dirty="0"/>
              <a:t>Age and health of person being vaccinated.  About 60‒70% in younger adults and about 30% in adults 65 years and older against medically-attended influenza with a good match</a:t>
            </a:r>
            <a:r>
              <a:rPr lang="en-US" sz="2460" baseline="30000" dirty="0"/>
              <a:t>1</a:t>
            </a:r>
          </a:p>
          <a:p>
            <a:pPr lvl="1">
              <a:spcBef>
                <a:spcPts val="0"/>
              </a:spcBef>
              <a:buFont typeface="Calibri" panose="020F0502020204030204" pitchFamily="34" charset="0"/>
              <a:buChar char="‒"/>
              <a:defRPr/>
            </a:pPr>
            <a:endParaRPr lang="en-US" sz="2860" baseline="30000" dirty="0"/>
          </a:p>
          <a:p>
            <a:pPr lvl="1">
              <a:spcBef>
                <a:spcPts val="0"/>
              </a:spcBef>
              <a:buFont typeface="Calibri" panose="020F0502020204030204" pitchFamily="34" charset="0"/>
              <a:buChar char="‒"/>
              <a:defRPr/>
            </a:pPr>
            <a:r>
              <a:rPr lang="en-US" dirty="0"/>
              <a:t>Can also prevent the cascading effect in frail seniors</a:t>
            </a:r>
          </a:p>
          <a:p>
            <a:pPr lvl="1">
              <a:spcBef>
                <a:spcPts val="0"/>
              </a:spcBef>
              <a:buFont typeface="Calibri" panose="020F0502020204030204" pitchFamily="34" charset="0"/>
              <a:buChar char="‒"/>
              <a:defRPr/>
            </a:pPr>
            <a:r>
              <a:rPr lang="en-US" dirty="0"/>
              <a:t>Vaccine Preventable Disability</a:t>
            </a:r>
            <a:r>
              <a:rPr lang="en-US" baseline="30000" dirty="0"/>
              <a:t>2</a:t>
            </a:r>
            <a:r>
              <a:rPr lang="en-US" dirty="0"/>
              <a:t>!</a:t>
            </a:r>
          </a:p>
        </p:txBody>
      </p:sp>
      <p:sp>
        <p:nvSpPr>
          <p:cNvPr id="4" name="TextBox 3">
            <a:extLst>
              <a:ext uri="{FF2B5EF4-FFF2-40B4-BE49-F238E27FC236}">
                <a16:creationId xmlns:a16="http://schemas.microsoft.com/office/drawing/2014/main" id="{63C5C083-5607-406A-AFD1-2E3933BD8BC3}"/>
              </a:ext>
            </a:extLst>
          </p:cNvPr>
          <p:cNvSpPr txBox="1"/>
          <p:nvPr/>
        </p:nvSpPr>
        <p:spPr>
          <a:xfrm>
            <a:off x="84138" y="6453188"/>
            <a:ext cx="8548687" cy="633412"/>
          </a:xfrm>
          <a:prstGeom prst="rect">
            <a:avLst/>
          </a:prstGeom>
          <a:noFill/>
          <a:ln w="6350">
            <a:solidFill>
              <a:schemeClr val="tx1"/>
            </a:solidFill>
          </a:ln>
        </p:spPr>
        <p:txBody>
          <a:bodyPr>
            <a:spAutoFit/>
          </a:bodyPr>
          <a:lstStyle/>
          <a:p>
            <a:pPr marL="251460" indent="-251460">
              <a:buFontTx/>
              <a:buAutoNum type="arabicPeriod"/>
              <a:defRPr/>
            </a:pPr>
            <a:r>
              <a:rPr lang="en-US" sz="1760" dirty="0">
                <a:solidFill>
                  <a:schemeClr val="tx1">
                    <a:lumMod val="65000"/>
                    <a:lumOff val="35000"/>
                  </a:schemeClr>
                </a:solidFill>
              </a:rPr>
              <a:t>CDC. MMWR 2013; 62(RR07);1-43.</a:t>
            </a:r>
          </a:p>
          <a:p>
            <a:pPr marL="251460" indent="-251460">
              <a:buFontTx/>
              <a:buAutoNum type="arabicPeriod"/>
              <a:defRPr/>
            </a:pPr>
            <a:r>
              <a:rPr lang="en-US" sz="1760" dirty="0">
                <a:solidFill>
                  <a:schemeClr val="tx1">
                    <a:lumMod val="65000"/>
                    <a:lumOff val="35000"/>
                  </a:schemeClr>
                </a:solidFill>
              </a:rPr>
              <a:t>McElhaney et al. 2016. </a:t>
            </a:r>
            <a:r>
              <a:rPr lang="en-US" sz="1760" dirty="0" err="1">
                <a:solidFill>
                  <a:schemeClr val="tx1">
                    <a:lumMod val="65000"/>
                    <a:lumOff val="35000"/>
                  </a:schemeClr>
                </a:solidFill>
              </a:rPr>
              <a:t>Eur</a:t>
            </a:r>
            <a:r>
              <a:rPr lang="en-US" sz="1760" dirty="0">
                <a:solidFill>
                  <a:schemeClr val="tx1">
                    <a:lumMod val="65000"/>
                    <a:lumOff val="35000"/>
                  </a:schemeClr>
                </a:solidFill>
              </a:rPr>
              <a:t> </a:t>
            </a:r>
            <a:r>
              <a:rPr lang="en-US" sz="1760" dirty="0" err="1">
                <a:solidFill>
                  <a:schemeClr val="tx1">
                    <a:lumMod val="65000"/>
                    <a:lumOff val="35000"/>
                  </a:schemeClr>
                </a:solidFill>
              </a:rPr>
              <a:t>Geriatr</a:t>
            </a:r>
            <a:r>
              <a:rPr lang="en-US" sz="1760" dirty="0">
                <a:solidFill>
                  <a:schemeClr val="tx1">
                    <a:lumMod val="65000"/>
                    <a:lumOff val="35000"/>
                  </a:schemeClr>
                </a:solidFill>
              </a:rPr>
              <a:t> Med; 7:171-75.</a:t>
            </a:r>
          </a:p>
        </p:txBody>
      </p:sp>
      <p:sp>
        <p:nvSpPr>
          <p:cNvPr id="63493" name="TextBox 4">
            <a:extLst>
              <a:ext uri="{FF2B5EF4-FFF2-40B4-BE49-F238E27FC236}">
                <a16:creationId xmlns:a16="http://schemas.microsoft.com/office/drawing/2014/main" id="{8EA63B91-2A8F-4EAC-8F40-74BA68427787}"/>
              </a:ext>
            </a:extLst>
          </p:cNvPr>
          <p:cNvSpPr txBox="1">
            <a:spLocks noChangeArrowheads="1"/>
          </p:cNvSpPr>
          <p:nvPr/>
        </p:nvSpPr>
        <p:spPr bwMode="auto">
          <a:xfrm>
            <a:off x="7391400" y="7229475"/>
            <a:ext cx="2895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194" name="Rectangle 2">
            <a:extLst>
              <a:ext uri="{FF2B5EF4-FFF2-40B4-BE49-F238E27FC236}">
                <a16:creationId xmlns:a16="http://schemas.microsoft.com/office/drawing/2014/main" id="{4A0A3434-86EC-4DF7-B750-B289346D4B74}"/>
              </a:ext>
            </a:extLst>
          </p:cNvPr>
          <p:cNvSpPr>
            <a:spLocks noGrp="1" noChangeArrowheads="1"/>
          </p:cNvSpPr>
          <p:nvPr>
            <p:ph type="title"/>
          </p:nvPr>
        </p:nvSpPr>
        <p:spPr>
          <a:xfrm>
            <a:off x="762000" y="381000"/>
            <a:ext cx="8550275" cy="1295400"/>
          </a:xfrm>
        </p:spPr>
        <p:txBody>
          <a:bodyPr/>
          <a:lstStyle/>
          <a:p>
            <a:pPr eaLnBrk="1" hangingPunct="1">
              <a:defRPr/>
            </a:pPr>
            <a:r>
              <a:rPr lang="en-US" altLang="en-US" dirty="0"/>
              <a:t>Just 60 years ago</a:t>
            </a:r>
          </a:p>
        </p:txBody>
      </p:sp>
      <p:sp>
        <p:nvSpPr>
          <p:cNvPr id="2" name="Rectangle 1">
            <a:extLst>
              <a:ext uri="{FF2B5EF4-FFF2-40B4-BE49-F238E27FC236}">
                <a16:creationId xmlns:a16="http://schemas.microsoft.com/office/drawing/2014/main" id="{0E86F744-C2F9-4D21-8B25-4A0DB22E2759}"/>
              </a:ext>
            </a:extLst>
          </p:cNvPr>
          <p:cNvSpPr>
            <a:spLocks noChangeArrowheads="1"/>
          </p:cNvSpPr>
          <p:nvPr/>
        </p:nvSpPr>
        <p:spPr bwMode="auto">
          <a:xfrm>
            <a:off x="401638" y="3317875"/>
            <a:ext cx="1676400" cy="838200"/>
          </a:xfrm>
          <a:prstGeom prst="rect">
            <a:avLst/>
          </a:prstGeom>
          <a:solidFill>
            <a:schemeClr val="bg1">
              <a:lumMod val="20000"/>
              <a:lumOff val="80000"/>
            </a:schemeClr>
          </a:solidFill>
          <a:ln w="25400" algn="ctr">
            <a:solidFill>
              <a:schemeClr val="tx1"/>
            </a:solidFill>
            <a:round/>
            <a:headEnd/>
            <a:tailEnd/>
          </a:ln>
          <a:effec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000">
                <a:solidFill>
                  <a:srgbClr val="0000FF"/>
                </a:solidFill>
              </a:rPr>
              <a:t>Measles</a:t>
            </a:r>
          </a:p>
        </p:txBody>
      </p:sp>
      <p:sp>
        <p:nvSpPr>
          <p:cNvPr id="5" name="Rectangle 4">
            <a:extLst>
              <a:ext uri="{FF2B5EF4-FFF2-40B4-BE49-F238E27FC236}">
                <a16:creationId xmlns:a16="http://schemas.microsoft.com/office/drawing/2014/main" id="{A285093D-D727-4B68-A1BF-0288332EAEC9}"/>
              </a:ext>
            </a:extLst>
          </p:cNvPr>
          <p:cNvSpPr>
            <a:spLocks noChangeArrowheads="1"/>
          </p:cNvSpPr>
          <p:nvPr/>
        </p:nvSpPr>
        <p:spPr bwMode="auto">
          <a:xfrm>
            <a:off x="3519488" y="3505200"/>
            <a:ext cx="1676400" cy="838200"/>
          </a:xfrm>
          <a:prstGeom prst="rect">
            <a:avLst/>
          </a:prstGeom>
          <a:solidFill>
            <a:schemeClr val="bg1">
              <a:lumMod val="20000"/>
              <a:lumOff val="80000"/>
            </a:schemeClr>
          </a:solidFill>
          <a:ln w="25400" algn="ctr">
            <a:solidFill>
              <a:schemeClr val="tx1"/>
            </a:solidFill>
            <a:round/>
            <a:headEnd/>
            <a:tailEnd/>
          </a:ln>
          <a:effec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000">
                <a:solidFill>
                  <a:srgbClr val="0000FF"/>
                </a:solidFill>
              </a:rPr>
              <a:t>Mumps</a:t>
            </a:r>
          </a:p>
        </p:txBody>
      </p:sp>
      <p:sp>
        <p:nvSpPr>
          <p:cNvPr id="6" name="Rectangle 5">
            <a:extLst>
              <a:ext uri="{FF2B5EF4-FFF2-40B4-BE49-F238E27FC236}">
                <a16:creationId xmlns:a16="http://schemas.microsoft.com/office/drawing/2014/main" id="{61E57DBF-787B-4F00-979C-4A69F0B2C4B7}"/>
              </a:ext>
            </a:extLst>
          </p:cNvPr>
          <p:cNvSpPr>
            <a:spLocks noChangeArrowheads="1"/>
          </p:cNvSpPr>
          <p:nvPr/>
        </p:nvSpPr>
        <p:spPr bwMode="auto">
          <a:xfrm>
            <a:off x="1676400" y="4876800"/>
            <a:ext cx="2590800" cy="838200"/>
          </a:xfrm>
          <a:prstGeom prst="rect">
            <a:avLst/>
          </a:prstGeom>
          <a:solidFill>
            <a:schemeClr val="bg1">
              <a:lumMod val="20000"/>
              <a:lumOff val="80000"/>
            </a:schemeClr>
          </a:solidFill>
          <a:ln w="25400" algn="ctr">
            <a:solidFill>
              <a:schemeClr val="tx1"/>
            </a:solidFill>
            <a:round/>
            <a:headEnd/>
            <a:tailEnd/>
          </a:ln>
          <a:effec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000">
                <a:solidFill>
                  <a:srgbClr val="0000FF"/>
                </a:solidFill>
              </a:rPr>
              <a:t>Chickenpox</a:t>
            </a:r>
          </a:p>
        </p:txBody>
      </p:sp>
      <p:sp>
        <p:nvSpPr>
          <p:cNvPr id="7" name="Rectangle 6">
            <a:extLst>
              <a:ext uri="{FF2B5EF4-FFF2-40B4-BE49-F238E27FC236}">
                <a16:creationId xmlns:a16="http://schemas.microsoft.com/office/drawing/2014/main" id="{0584D079-A4D7-4687-99E9-841BC3DD92AA}"/>
              </a:ext>
            </a:extLst>
          </p:cNvPr>
          <p:cNvSpPr>
            <a:spLocks noChangeArrowheads="1"/>
          </p:cNvSpPr>
          <p:nvPr/>
        </p:nvSpPr>
        <p:spPr bwMode="auto">
          <a:xfrm>
            <a:off x="6934200" y="3121025"/>
            <a:ext cx="1676400" cy="838200"/>
          </a:xfrm>
          <a:prstGeom prst="rect">
            <a:avLst/>
          </a:prstGeom>
          <a:solidFill>
            <a:schemeClr val="bg1">
              <a:lumMod val="20000"/>
              <a:lumOff val="80000"/>
            </a:schemeClr>
          </a:solidFill>
          <a:ln w="25400" algn="ctr">
            <a:solidFill>
              <a:schemeClr val="tx1"/>
            </a:solidFill>
            <a:round/>
            <a:headEnd/>
            <a:tailEnd/>
          </a:ln>
          <a:effec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000">
                <a:solidFill>
                  <a:srgbClr val="0000FF"/>
                </a:solidFill>
              </a:rPr>
              <a:t>Rubella</a:t>
            </a:r>
          </a:p>
        </p:txBody>
      </p:sp>
      <p:sp>
        <p:nvSpPr>
          <p:cNvPr id="8" name="Rectangle 7">
            <a:extLst>
              <a:ext uri="{FF2B5EF4-FFF2-40B4-BE49-F238E27FC236}">
                <a16:creationId xmlns:a16="http://schemas.microsoft.com/office/drawing/2014/main" id="{16D8786E-A9D6-466D-99CA-2B365DF86E2C}"/>
              </a:ext>
            </a:extLst>
          </p:cNvPr>
          <p:cNvSpPr>
            <a:spLocks noChangeArrowheads="1"/>
          </p:cNvSpPr>
          <p:nvPr/>
        </p:nvSpPr>
        <p:spPr bwMode="auto">
          <a:xfrm>
            <a:off x="5576888" y="4972050"/>
            <a:ext cx="2590800" cy="838200"/>
          </a:xfrm>
          <a:prstGeom prst="rect">
            <a:avLst/>
          </a:prstGeom>
          <a:solidFill>
            <a:schemeClr val="bg1">
              <a:lumMod val="20000"/>
              <a:lumOff val="80000"/>
            </a:schemeClr>
          </a:solidFill>
          <a:ln w="25400" algn="ctr">
            <a:solidFill>
              <a:schemeClr val="tx1"/>
            </a:solidFill>
            <a:round/>
            <a:headEnd/>
            <a:tailEnd/>
          </a:ln>
          <a:effec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000">
                <a:solidFill>
                  <a:srgbClr val="0000FF"/>
                </a:solidFill>
              </a:rPr>
              <a:t>Influenza</a:t>
            </a:r>
          </a:p>
        </p:txBody>
      </p:sp>
      <p:sp>
        <p:nvSpPr>
          <p:cNvPr id="10" name="Rectangle 9">
            <a:extLst>
              <a:ext uri="{FF2B5EF4-FFF2-40B4-BE49-F238E27FC236}">
                <a16:creationId xmlns:a16="http://schemas.microsoft.com/office/drawing/2014/main" id="{24A55019-09D5-44E4-A456-A40AB44EAC2F}"/>
              </a:ext>
            </a:extLst>
          </p:cNvPr>
          <p:cNvSpPr>
            <a:spLocks noChangeArrowheads="1"/>
          </p:cNvSpPr>
          <p:nvPr/>
        </p:nvSpPr>
        <p:spPr bwMode="auto">
          <a:xfrm>
            <a:off x="4724400" y="1893888"/>
            <a:ext cx="1676400" cy="838200"/>
          </a:xfrm>
          <a:prstGeom prst="rect">
            <a:avLst/>
          </a:prstGeom>
          <a:solidFill>
            <a:schemeClr val="bg1">
              <a:lumMod val="20000"/>
              <a:lumOff val="80000"/>
            </a:schemeClr>
          </a:solidFill>
          <a:ln w="25400" algn="ctr">
            <a:solidFill>
              <a:schemeClr val="tx1"/>
            </a:solidFill>
            <a:round/>
            <a:headEnd/>
            <a:tailEnd/>
          </a:ln>
          <a:effec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000" dirty="0">
                <a:solidFill>
                  <a:srgbClr val="0000FF"/>
                </a:solidFill>
              </a:rPr>
              <a:t>Polio </a:t>
            </a:r>
          </a:p>
        </p:txBody>
      </p:sp>
      <p:pic>
        <p:nvPicPr>
          <p:cNvPr id="3" name="Picture 2">
            <a:extLst>
              <a:ext uri="{FF2B5EF4-FFF2-40B4-BE49-F238E27FC236}">
                <a16:creationId xmlns:a16="http://schemas.microsoft.com/office/drawing/2014/main" id="{A4032FEA-EECA-4377-977E-3AA0034650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3663" y="1749425"/>
            <a:ext cx="15716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AAF0F14-CA6A-4F80-A5AB-7FB9250FEF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95963"/>
            <a:ext cx="300831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D038BB7-B74A-465A-B48D-EFFADF95A8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899150"/>
            <a:ext cx="1981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FA39251-B01A-4449-89DE-6323A0149E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05013" y="1401763"/>
            <a:ext cx="22352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35AE-07BA-474B-8D91-7F6C5E9FB60C}"/>
              </a:ext>
            </a:extLst>
          </p:cNvPr>
          <p:cNvSpPr>
            <a:spLocks noGrp="1"/>
          </p:cNvSpPr>
          <p:nvPr>
            <p:ph type="title"/>
          </p:nvPr>
        </p:nvSpPr>
        <p:spPr>
          <a:xfrm>
            <a:off x="457200" y="414338"/>
            <a:ext cx="9051925" cy="1257300"/>
          </a:xfrm>
        </p:spPr>
        <p:txBody>
          <a:bodyPr/>
          <a:lstStyle/>
          <a:p>
            <a:pPr>
              <a:defRPr/>
            </a:pPr>
            <a:r>
              <a:rPr lang="en-US" sz="4400" dirty="0"/>
              <a:t>Burden of Influenza Disease </a:t>
            </a:r>
            <a:br>
              <a:rPr lang="en-US" sz="4400" dirty="0"/>
            </a:br>
            <a:r>
              <a:rPr lang="en-US" sz="4400" dirty="0"/>
              <a:t>Among U.S. Adults</a:t>
            </a:r>
          </a:p>
        </p:txBody>
      </p:sp>
      <p:sp>
        <p:nvSpPr>
          <p:cNvPr id="65539" name="Content Placeholder 2">
            <a:extLst>
              <a:ext uri="{FF2B5EF4-FFF2-40B4-BE49-F238E27FC236}">
                <a16:creationId xmlns:a16="http://schemas.microsoft.com/office/drawing/2014/main" id="{AB5C9A8C-CE5E-4296-9005-89961B9D42B8}"/>
              </a:ext>
            </a:extLst>
          </p:cNvPr>
          <p:cNvSpPr>
            <a:spLocks noGrp="1"/>
          </p:cNvSpPr>
          <p:nvPr>
            <p:ph idx="1"/>
          </p:nvPr>
        </p:nvSpPr>
        <p:spPr>
          <a:xfrm>
            <a:off x="762000" y="1828800"/>
            <a:ext cx="7543800" cy="4343400"/>
          </a:xfrm>
        </p:spPr>
        <p:txBody>
          <a:bodyPr/>
          <a:lstStyle/>
          <a:p>
            <a:pPr>
              <a:lnSpc>
                <a:spcPct val="110000"/>
              </a:lnSpc>
              <a:spcBef>
                <a:spcPct val="0"/>
              </a:spcBef>
            </a:pPr>
            <a:r>
              <a:rPr lang="en-US" altLang="en-US" sz="2800">
                <a:cs typeface="Calibri" panose="020F0502020204030204" pitchFamily="34" charset="0"/>
              </a:rPr>
              <a:t>Influenza</a:t>
            </a:r>
            <a:r>
              <a:rPr lang="en-US" altLang="en-US" sz="2800" baseline="30000">
                <a:cs typeface="Calibri" panose="020F0502020204030204" pitchFamily="34" charset="0"/>
              </a:rPr>
              <a:t>1</a:t>
            </a:r>
          </a:p>
          <a:p>
            <a:pPr lvl="1">
              <a:lnSpc>
                <a:spcPct val="110000"/>
              </a:lnSpc>
              <a:spcBef>
                <a:spcPct val="0"/>
              </a:spcBef>
            </a:pPr>
            <a:r>
              <a:rPr lang="en-US" altLang="en-US" sz="2800">
                <a:cs typeface="Calibri" panose="020F0502020204030204" pitchFamily="34" charset="0"/>
              </a:rPr>
              <a:t>3,000 to 49,000 total related deaths per year</a:t>
            </a:r>
          </a:p>
          <a:p>
            <a:pPr lvl="1">
              <a:lnSpc>
                <a:spcPct val="110000"/>
              </a:lnSpc>
              <a:spcBef>
                <a:spcPct val="0"/>
              </a:spcBef>
            </a:pPr>
            <a:r>
              <a:rPr lang="en-US" altLang="en-US" sz="2800">
                <a:cs typeface="Calibri" panose="020F0502020204030204" pitchFamily="34" charset="0"/>
              </a:rPr>
              <a:t>~90% of deaths are among adults 65 years and older</a:t>
            </a:r>
          </a:p>
        </p:txBody>
      </p:sp>
      <p:sp>
        <p:nvSpPr>
          <p:cNvPr id="5" name="TextBox 4">
            <a:extLst>
              <a:ext uri="{FF2B5EF4-FFF2-40B4-BE49-F238E27FC236}">
                <a16:creationId xmlns:a16="http://schemas.microsoft.com/office/drawing/2014/main" id="{838DFFEF-0DF1-4CF3-961F-7A280976F834}"/>
              </a:ext>
            </a:extLst>
          </p:cNvPr>
          <p:cNvSpPr txBox="1"/>
          <p:nvPr/>
        </p:nvSpPr>
        <p:spPr>
          <a:xfrm>
            <a:off x="84138" y="6484938"/>
            <a:ext cx="8632825" cy="295275"/>
          </a:xfrm>
          <a:prstGeom prst="rect">
            <a:avLst/>
          </a:prstGeom>
          <a:noFill/>
          <a:ln w="3175">
            <a:solidFill>
              <a:schemeClr val="tx1"/>
            </a:solidFill>
          </a:ln>
        </p:spPr>
        <p:txBody>
          <a:bodyPr>
            <a:spAutoFit/>
          </a:bodyPr>
          <a:lstStyle/>
          <a:p>
            <a:pPr marL="251460" indent="-251460">
              <a:buFontTx/>
              <a:buAutoNum type="arabicPeriod"/>
              <a:defRPr/>
            </a:pPr>
            <a:r>
              <a:rPr lang="en-US" sz="1320" b="1" dirty="0">
                <a:latin typeface="+mn-lt"/>
                <a:cs typeface="Calibri" panose="020F0502020204030204" pitchFamily="34" charset="0"/>
              </a:rPr>
              <a:t>Ramirez et al. 2017. [Published online ahead of print July 28, 2017]. </a:t>
            </a:r>
            <a:r>
              <a:rPr lang="en-US" sz="1320" b="1" i="1" dirty="0">
                <a:latin typeface="+mn-lt"/>
                <a:cs typeface="Calibri" panose="020F0502020204030204" pitchFamily="34" charset="0"/>
              </a:rPr>
              <a:t>Clin Infect Dis.</a:t>
            </a:r>
            <a:r>
              <a:rPr lang="en-US" sz="1320" b="1" dirty="0">
                <a:latin typeface="+mn-lt"/>
                <a:cs typeface="Calibri" panose="020F0502020204030204" pitchFamily="34" charset="0"/>
              </a:rPr>
              <a:t> doi:10.1093/</a:t>
            </a:r>
            <a:r>
              <a:rPr lang="en-US" sz="1320" b="1" dirty="0" err="1">
                <a:latin typeface="+mn-lt"/>
                <a:cs typeface="Calibri" panose="020F0502020204030204" pitchFamily="34" charset="0"/>
              </a:rPr>
              <a:t>cid</a:t>
            </a:r>
            <a:r>
              <a:rPr lang="en-US" sz="1320" b="1" dirty="0">
                <a:latin typeface="+mn-lt"/>
                <a:cs typeface="Calibri" panose="020F0502020204030204" pitchFamily="34" charset="0"/>
              </a:rPr>
              <a:t>/cix647.</a:t>
            </a:r>
          </a:p>
        </p:txBody>
      </p:sp>
      <p:sp>
        <p:nvSpPr>
          <p:cNvPr id="65541" name="TextBox 5">
            <a:extLst>
              <a:ext uri="{FF2B5EF4-FFF2-40B4-BE49-F238E27FC236}">
                <a16:creationId xmlns:a16="http://schemas.microsoft.com/office/drawing/2014/main" id="{9B396E88-9D8A-47D8-8EA9-ACD6F826CABC}"/>
              </a:ext>
            </a:extLst>
          </p:cNvPr>
          <p:cNvSpPr txBox="1">
            <a:spLocks noChangeArrowheads="1"/>
          </p:cNvSpPr>
          <p:nvPr/>
        </p:nvSpPr>
        <p:spPr bwMode="auto">
          <a:xfrm>
            <a:off x="7413625" y="7092950"/>
            <a:ext cx="2606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2058-CA69-42B3-83F9-07B9A27176C0}"/>
              </a:ext>
            </a:extLst>
          </p:cNvPr>
          <p:cNvSpPr>
            <a:spLocks noGrp="1"/>
          </p:cNvSpPr>
          <p:nvPr>
            <p:ph type="title"/>
          </p:nvPr>
        </p:nvSpPr>
        <p:spPr>
          <a:xfrm>
            <a:off x="685800" y="76200"/>
            <a:ext cx="8550275" cy="1295400"/>
          </a:xfrm>
        </p:spPr>
        <p:txBody>
          <a:bodyPr/>
          <a:lstStyle/>
          <a:p>
            <a:pPr>
              <a:defRPr/>
            </a:pPr>
            <a:r>
              <a:rPr lang="en-US" altLang="en-US" dirty="0"/>
              <a:t>Pneumococcal Disease</a:t>
            </a:r>
            <a:endParaRPr lang="en-US" dirty="0"/>
          </a:p>
        </p:txBody>
      </p:sp>
      <p:pic>
        <p:nvPicPr>
          <p:cNvPr id="66563" name="Picture 2">
            <a:extLst>
              <a:ext uri="{FF2B5EF4-FFF2-40B4-BE49-F238E27FC236}">
                <a16:creationId xmlns:a16="http://schemas.microsoft.com/office/drawing/2014/main" id="{E8F2D352-F4C9-4A00-AE82-E8DF50195B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828800"/>
            <a:ext cx="9953625"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9298" name="Rectangle 2">
            <a:extLst>
              <a:ext uri="{FF2B5EF4-FFF2-40B4-BE49-F238E27FC236}">
                <a16:creationId xmlns:a16="http://schemas.microsoft.com/office/drawing/2014/main" id="{82E27976-1C4A-489C-95F3-B7CB3EE970E0}"/>
              </a:ext>
            </a:extLst>
          </p:cNvPr>
          <p:cNvSpPr>
            <a:spLocks noGrp="1" noChangeArrowheads="1"/>
          </p:cNvSpPr>
          <p:nvPr>
            <p:ph type="title"/>
          </p:nvPr>
        </p:nvSpPr>
        <p:spPr>
          <a:xfrm>
            <a:off x="754063" y="381000"/>
            <a:ext cx="8550275" cy="985838"/>
          </a:xfrm>
        </p:spPr>
        <p:txBody>
          <a:bodyPr/>
          <a:lstStyle/>
          <a:p>
            <a:pPr eaLnBrk="1" hangingPunct="1">
              <a:defRPr/>
            </a:pPr>
            <a:r>
              <a:rPr lang="en-US" altLang="en-US" dirty="0"/>
              <a:t>Pneumococcal Disease</a:t>
            </a:r>
          </a:p>
        </p:txBody>
      </p:sp>
      <p:sp>
        <p:nvSpPr>
          <p:cNvPr id="2999299" name="Rectangle 3">
            <a:extLst>
              <a:ext uri="{FF2B5EF4-FFF2-40B4-BE49-F238E27FC236}">
                <a16:creationId xmlns:a16="http://schemas.microsoft.com/office/drawing/2014/main" id="{73306D4C-DC8D-4704-AF60-EB5E1A6A094B}"/>
              </a:ext>
            </a:extLst>
          </p:cNvPr>
          <p:cNvSpPr>
            <a:spLocks noGrp="1" noChangeArrowheads="1"/>
          </p:cNvSpPr>
          <p:nvPr>
            <p:ph type="body" idx="1"/>
          </p:nvPr>
        </p:nvSpPr>
        <p:spPr>
          <a:xfrm>
            <a:off x="982663" y="1700213"/>
            <a:ext cx="8093075" cy="5003800"/>
          </a:xfrm>
        </p:spPr>
        <p:txBody>
          <a:bodyPr/>
          <a:lstStyle/>
          <a:p>
            <a:pPr eaLnBrk="1" hangingPunct="1"/>
            <a:r>
              <a:rPr lang="en-US" altLang="en-US" sz="3200"/>
              <a:t>Accounts for more deaths than any other vaccine-preventable bacterial disease</a:t>
            </a:r>
          </a:p>
          <a:p>
            <a:pPr eaLnBrk="1" hangingPunct="1"/>
            <a:r>
              <a:rPr lang="en-US" altLang="en-US" sz="3200"/>
              <a:t>Can lead to </a:t>
            </a:r>
            <a:r>
              <a:rPr lang="en-US" altLang="en-US" sz="3200" u="sng"/>
              <a:t>pneumonia, bacteremia and meningitis</a:t>
            </a:r>
          </a:p>
          <a:p>
            <a:pPr eaLnBrk="1" hangingPunct="1"/>
            <a:r>
              <a:rPr lang="en-US" altLang="en-US" sz="3200"/>
              <a:t>Treatment of pneumococcal disease is growing more difficult due to resistance to antibiotics </a:t>
            </a:r>
          </a:p>
          <a:p>
            <a:pPr eaLnBrk="1" hangingPunct="1"/>
            <a:r>
              <a:rPr lang="en-US" altLang="en-US" sz="3200" b="1">
                <a:solidFill>
                  <a:srgbClr val="FFFF00"/>
                </a:solidFill>
              </a:rPr>
              <a:t>Prevention through immunizations is best</a:t>
            </a:r>
          </a:p>
          <a:p>
            <a:pPr eaLnBrk="1" hangingPunct="1">
              <a:buFont typeface="Wingdings" panose="05000000000000000000" pitchFamily="2" charset="2"/>
              <a:buNone/>
            </a:pPr>
            <a:endParaRPr lang="en-US" altLang="en-US" sz="32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999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999299">
                                            <p:txEl>
                                              <p:pRg st="3" end="3"/>
                                            </p:txEl>
                                          </p:spTgt>
                                        </p:tgtEl>
                                        <p:attrNameLst>
                                          <p:attrName>style.visibility</p:attrName>
                                        </p:attrNameLst>
                                      </p:cBhvr>
                                      <p:to>
                                        <p:strVal val="visible"/>
                                      </p:to>
                                    </p:set>
                                    <p:anim calcmode="lin" valueType="num">
                                      <p:cBhvr additive="base">
                                        <p:cTn id="11" dur="500" fill="hold"/>
                                        <p:tgtEl>
                                          <p:spTgt spid="29992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992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929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2032-381D-4E95-9C4F-DC401C00C0D0}"/>
              </a:ext>
            </a:extLst>
          </p:cNvPr>
          <p:cNvSpPr>
            <a:spLocks noGrp="1"/>
          </p:cNvSpPr>
          <p:nvPr>
            <p:ph type="title"/>
          </p:nvPr>
        </p:nvSpPr>
        <p:spPr>
          <a:xfrm>
            <a:off x="671513" y="481013"/>
            <a:ext cx="9051925" cy="1257300"/>
          </a:xfrm>
        </p:spPr>
        <p:txBody>
          <a:bodyPr/>
          <a:lstStyle/>
          <a:p>
            <a:pPr>
              <a:defRPr/>
            </a:pPr>
            <a:r>
              <a:rPr lang="en-US" sz="4400" dirty="0"/>
              <a:t>Burden of Vaccine-preventable Disease Among U.S. Adults</a:t>
            </a:r>
          </a:p>
        </p:txBody>
      </p:sp>
      <p:sp>
        <p:nvSpPr>
          <p:cNvPr id="3" name="Content Placeholder 2">
            <a:extLst>
              <a:ext uri="{FF2B5EF4-FFF2-40B4-BE49-F238E27FC236}">
                <a16:creationId xmlns:a16="http://schemas.microsoft.com/office/drawing/2014/main" id="{793E1237-A4D0-40C6-AC1F-0F28E0932F1E}"/>
              </a:ext>
            </a:extLst>
          </p:cNvPr>
          <p:cNvSpPr>
            <a:spLocks noGrp="1"/>
          </p:cNvSpPr>
          <p:nvPr>
            <p:ph idx="1"/>
          </p:nvPr>
        </p:nvSpPr>
        <p:spPr>
          <a:xfrm>
            <a:off x="914400" y="1981200"/>
            <a:ext cx="8229600" cy="4911725"/>
          </a:xfrm>
        </p:spPr>
        <p:txBody>
          <a:bodyPr/>
          <a:lstStyle/>
          <a:p>
            <a:pPr>
              <a:lnSpc>
                <a:spcPct val="110000"/>
              </a:lnSpc>
              <a:spcBef>
                <a:spcPts val="0"/>
              </a:spcBef>
              <a:defRPr/>
            </a:pPr>
            <a:r>
              <a:rPr lang="en-US" sz="3080" dirty="0">
                <a:cs typeface="Calibri" panose="020F0502020204030204" pitchFamily="34" charset="0"/>
              </a:rPr>
              <a:t>Invasive pneumococcal disease (IPD)</a:t>
            </a:r>
            <a:r>
              <a:rPr lang="en-US" sz="3080" baseline="30000" dirty="0">
                <a:cs typeface="Calibri" panose="020F0502020204030204" pitchFamily="34" charset="0"/>
              </a:rPr>
              <a:t>1</a:t>
            </a:r>
          </a:p>
          <a:p>
            <a:pPr lvl="1">
              <a:lnSpc>
                <a:spcPct val="110000"/>
              </a:lnSpc>
              <a:spcBef>
                <a:spcPts val="0"/>
              </a:spcBef>
              <a:defRPr/>
            </a:pPr>
            <a:r>
              <a:rPr lang="en-US" sz="2640" dirty="0">
                <a:cs typeface="Calibri" panose="020F0502020204030204" pitchFamily="34" charset="0"/>
              </a:rPr>
              <a:t>30,400 total cases and 3,690 total deaths in 2016</a:t>
            </a:r>
          </a:p>
          <a:p>
            <a:pPr lvl="1">
              <a:lnSpc>
                <a:spcPct val="110000"/>
              </a:lnSpc>
              <a:spcBef>
                <a:spcPts val="0"/>
              </a:spcBef>
              <a:defRPr/>
            </a:pPr>
            <a:r>
              <a:rPr lang="en-US" sz="2640" dirty="0">
                <a:cs typeface="Calibri" panose="020F0502020204030204" pitchFamily="34" charset="0"/>
              </a:rPr>
              <a:t>81% of all IPD deaths in adults 50 and older</a:t>
            </a:r>
          </a:p>
          <a:p>
            <a:pPr lvl="1">
              <a:lnSpc>
                <a:spcPct val="110000"/>
              </a:lnSpc>
              <a:spcBef>
                <a:spcPts val="0"/>
              </a:spcBef>
              <a:defRPr/>
            </a:pPr>
            <a:r>
              <a:rPr lang="en-US" sz="2640" dirty="0">
                <a:cs typeface="Calibri" panose="020F0502020204030204" pitchFamily="34" charset="0"/>
              </a:rPr>
              <a:t>649/100K patients hospitalized annually with community acquired pneumonia (CAP); 6.5% mortality</a:t>
            </a:r>
            <a:r>
              <a:rPr lang="en-US" sz="2640" baseline="30000" dirty="0">
                <a:cs typeface="Calibri" panose="020F0502020204030204" pitchFamily="34" charset="0"/>
              </a:rPr>
              <a:t>2</a:t>
            </a:r>
          </a:p>
        </p:txBody>
      </p:sp>
      <p:sp>
        <p:nvSpPr>
          <p:cNvPr id="5" name="TextBox 4">
            <a:extLst>
              <a:ext uri="{FF2B5EF4-FFF2-40B4-BE49-F238E27FC236}">
                <a16:creationId xmlns:a16="http://schemas.microsoft.com/office/drawing/2014/main" id="{C8AA55A7-63DE-4DBF-8B50-3B598800E321}"/>
              </a:ext>
            </a:extLst>
          </p:cNvPr>
          <p:cNvSpPr txBox="1"/>
          <p:nvPr/>
        </p:nvSpPr>
        <p:spPr>
          <a:xfrm>
            <a:off x="84138" y="6484938"/>
            <a:ext cx="8632825" cy="498475"/>
          </a:xfrm>
          <a:prstGeom prst="rect">
            <a:avLst/>
          </a:prstGeom>
          <a:noFill/>
          <a:ln w="3175">
            <a:solidFill>
              <a:schemeClr val="tx1"/>
            </a:solidFill>
          </a:ln>
        </p:spPr>
        <p:txBody>
          <a:bodyPr>
            <a:spAutoFit/>
          </a:bodyPr>
          <a:lstStyle/>
          <a:p>
            <a:pPr marL="251460" indent="-251460">
              <a:buFontTx/>
              <a:buAutoNum type="arabicPeriod"/>
              <a:defRPr/>
            </a:pPr>
            <a:r>
              <a:rPr lang="en-US" sz="1320" b="1" dirty="0">
                <a:latin typeface="+mn-lt"/>
                <a:cs typeface="Calibri" panose="020F0502020204030204" pitchFamily="34" charset="0"/>
              </a:rPr>
              <a:t>CDC. 2016. Active Bacterial Core Surveillance Report, Emerging Infections Program Network, Streptococcus pneumoniae, 2016.</a:t>
            </a:r>
          </a:p>
        </p:txBody>
      </p:sp>
      <p:sp>
        <p:nvSpPr>
          <p:cNvPr id="70661" name="TextBox 5">
            <a:extLst>
              <a:ext uri="{FF2B5EF4-FFF2-40B4-BE49-F238E27FC236}">
                <a16:creationId xmlns:a16="http://schemas.microsoft.com/office/drawing/2014/main" id="{5ECFE3E4-2D25-48DF-9063-8C3977941BBF}"/>
              </a:ext>
            </a:extLst>
          </p:cNvPr>
          <p:cNvSpPr txBox="1">
            <a:spLocks noChangeArrowheads="1"/>
          </p:cNvSpPr>
          <p:nvPr/>
        </p:nvSpPr>
        <p:spPr bwMode="auto">
          <a:xfrm>
            <a:off x="7440613" y="7132638"/>
            <a:ext cx="260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6738-DD60-4E11-B60D-8CC3B9430603}"/>
              </a:ext>
            </a:extLst>
          </p:cNvPr>
          <p:cNvSpPr>
            <a:spLocks noGrp="1"/>
          </p:cNvSpPr>
          <p:nvPr>
            <p:ph type="title" idx="4294967295"/>
          </p:nvPr>
        </p:nvSpPr>
        <p:spPr>
          <a:xfrm>
            <a:off x="503238" y="225425"/>
            <a:ext cx="9051925" cy="1257300"/>
          </a:xfrm>
        </p:spPr>
        <p:txBody>
          <a:bodyPr>
            <a:noAutofit/>
          </a:bodyPr>
          <a:lstStyle/>
          <a:p>
            <a:pPr>
              <a:defRPr/>
            </a:pPr>
            <a:r>
              <a:rPr lang="en-US" sz="4400" dirty="0"/>
              <a:t>Vaccine Effectiveness in the Adult Population</a:t>
            </a:r>
          </a:p>
        </p:txBody>
      </p:sp>
      <p:sp>
        <p:nvSpPr>
          <p:cNvPr id="3" name="Content Placeholder 2">
            <a:extLst>
              <a:ext uri="{FF2B5EF4-FFF2-40B4-BE49-F238E27FC236}">
                <a16:creationId xmlns:a16="http://schemas.microsoft.com/office/drawing/2014/main" id="{17FE8B77-FC52-484C-9901-27D1B24451A5}"/>
              </a:ext>
            </a:extLst>
          </p:cNvPr>
          <p:cNvSpPr>
            <a:spLocks noGrp="1"/>
          </p:cNvSpPr>
          <p:nvPr>
            <p:ph idx="4294967295"/>
          </p:nvPr>
        </p:nvSpPr>
        <p:spPr>
          <a:xfrm>
            <a:off x="762000" y="1752600"/>
            <a:ext cx="8439150" cy="4419600"/>
          </a:xfrm>
        </p:spPr>
        <p:txBody>
          <a:bodyPr>
            <a:noAutofit/>
          </a:bodyPr>
          <a:lstStyle/>
          <a:p>
            <a:pPr marL="880110" indent="-502920">
              <a:spcBef>
                <a:spcPts val="0"/>
              </a:spcBef>
              <a:defRPr/>
            </a:pPr>
            <a:r>
              <a:rPr lang="en-US" dirty="0"/>
              <a:t>Vaccine effectiveness (VE) varies by vaccine type, the disease outcome, and the age or health of the person vaccinated</a:t>
            </a:r>
          </a:p>
          <a:p>
            <a:pPr marL="1320165" lvl="1" indent="-502920">
              <a:spcBef>
                <a:spcPts val="0"/>
              </a:spcBef>
              <a:defRPr/>
            </a:pPr>
            <a:r>
              <a:rPr lang="en-US" sz="2860" dirty="0"/>
              <a:t>45% against vaccine-type pneumococcal pneumonia, and 75% against vaccine-type invasive pneumococcal disease among adults age ≥65 years</a:t>
            </a:r>
            <a:r>
              <a:rPr lang="en-US" sz="2860" baseline="30000" dirty="0"/>
              <a:t>1</a:t>
            </a:r>
            <a:endParaRPr lang="en-US" sz="2860" dirty="0"/>
          </a:p>
        </p:txBody>
      </p:sp>
      <p:sp>
        <p:nvSpPr>
          <p:cNvPr id="4" name="TextBox 3">
            <a:extLst>
              <a:ext uri="{FF2B5EF4-FFF2-40B4-BE49-F238E27FC236}">
                <a16:creationId xmlns:a16="http://schemas.microsoft.com/office/drawing/2014/main" id="{24ED84E2-8525-4DC6-8766-450F4EB7F672}"/>
              </a:ext>
            </a:extLst>
          </p:cNvPr>
          <p:cNvSpPr txBox="1"/>
          <p:nvPr/>
        </p:nvSpPr>
        <p:spPr>
          <a:xfrm>
            <a:off x="762000" y="6805613"/>
            <a:ext cx="5181600" cy="328612"/>
          </a:xfrm>
          <a:prstGeom prst="rect">
            <a:avLst/>
          </a:prstGeom>
          <a:noFill/>
          <a:ln w="6350">
            <a:solidFill>
              <a:schemeClr val="tx1"/>
            </a:solidFill>
          </a:ln>
        </p:spPr>
        <p:txBody>
          <a:bodyPr>
            <a:spAutoFit/>
          </a:bodyPr>
          <a:lstStyle/>
          <a:p>
            <a:pPr>
              <a:defRPr/>
            </a:pPr>
            <a:r>
              <a:rPr lang="da-DK" sz="1540" b="1" dirty="0"/>
              <a:t>1 Bonten MJ, et al.  NEJM 2015;372:1114-25. </a:t>
            </a:r>
          </a:p>
        </p:txBody>
      </p:sp>
      <p:sp>
        <p:nvSpPr>
          <p:cNvPr id="71685" name="TextBox 4">
            <a:extLst>
              <a:ext uri="{FF2B5EF4-FFF2-40B4-BE49-F238E27FC236}">
                <a16:creationId xmlns:a16="http://schemas.microsoft.com/office/drawing/2014/main" id="{15F1830F-785A-4A59-802B-ADB637E9A4B7}"/>
              </a:ext>
            </a:extLst>
          </p:cNvPr>
          <p:cNvSpPr txBox="1">
            <a:spLocks noChangeArrowheads="1"/>
          </p:cNvSpPr>
          <p:nvPr/>
        </p:nvSpPr>
        <p:spPr bwMode="auto">
          <a:xfrm>
            <a:off x="7440613" y="7132638"/>
            <a:ext cx="260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E399-11C9-4903-A1F3-94146BC4D218}"/>
              </a:ext>
            </a:extLst>
          </p:cNvPr>
          <p:cNvSpPr>
            <a:spLocks noGrp="1"/>
          </p:cNvSpPr>
          <p:nvPr>
            <p:ph type="title"/>
          </p:nvPr>
        </p:nvSpPr>
        <p:spPr>
          <a:xfrm>
            <a:off x="727075" y="100013"/>
            <a:ext cx="8550275" cy="1295400"/>
          </a:xfrm>
        </p:spPr>
        <p:txBody>
          <a:bodyPr/>
          <a:lstStyle/>
          <a:p>
            <a:pPr>
              <a:defRPr/>
            </a:pPr>
            <a:r>
              <a:rPr lang="en-US" dirty="0"/>
              <a:t>Pneumococcal Vaccine</a:t>
            </a:r>
          </a:p>
        </p:txBody>
      </p:sp>
      <p:sp>
        <p:nvSpPr>
          <p:cNvPr id="73731" name="Content Placeholder 2">
            <a:extLst>
              <a:ext uri="{FF2B5EF4-FFF2-40B4-BE49-F238E27FC236}">
                <a16:creationId xmlns:a16="http://schemas.microsoft.com/office/drawing/2014/main" id="{5267F85D-E007-4425-99BD-AACC8A45205E}"/>
              </a:ext>
            </a:extLst>
          </p:cNvPr>
          <p:cNvSpPr>
            <a:spLocks noGrp="1"/>
          </p:cNvSpPr>
          <p:nvPr>
            <p:ph idx="1"/>
          </p:nvPr>
        </p:nvSpPr>
        <p:spPr>
          <a:xfrm>
            <a:off x="727075" y="2209800"/>
            <a:ext cx="8550275" cy="4664075"/>
          </a:xfrm>
        </p:spPr>
        <p:txBody>
          <a:bodyPr/>
          <a:lstStyle/>
          <a:p>
            <a:r>
              <a:rPr lang="en-US" altLang="en-US"/>
              <a:t>PCV13 (Prevnar)</a:t>
            </a:r>
          </a:p>
          <a:p>
            <a:r>
              <a:rPr lang="en-US" altLang="en-US"/>
              <a:t>PPSV23 (Pneumovax)</a:t>
            </a:r>
          </a:p>
          <a:p>
            <a:r>
              <a:rPr lang="en-US" altLang="en-US"/>
              <a:t>Over 65 years old</a:t>
            </a:r>
          </a:p>
          <a:p>
            <a:r>
              <a:rPr lang="en-US" altLang="en-US"/>
              <a:t>19-64 with risk factors</a:t>
            </a:r>
          </a:p>
          <a:p>
            <a:r>
              <a:rPr lang="en-US" altLang="en-US"/>
              <a:t>Covered by Medicare Part B</a:t>
            </a:r>
          </a:p>
        </p:txBody>
      </p:sp>
      <p:pic>
        <p:nvPicPr>
          <p:cNvPr id="73732" name="Picture 5">
            <a:extLst>
              <a:ext uri="{FF2B5EF4-FFF2-40B4-BE49-F238E27FC236}">
                <a16:creationId xmlns:a16="http://schemas.microsoft.com/office/drawing/2014/main" id="{2BC8CF5B-C395-44DB-BDA9-68DD639DA7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135313"/>
            <a:ext cx="2667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a:extLst>
              <a:ext uri="{FF2B5EF4-FFF2-40B4-BE49-F238E27FC236}">
                <a16:creationId xmlns:a16="http://schemas.microsoft.com/office/drawing/2014/main" id="{176957AB-B87E-4FB0-8308-29232FE8FF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304925"/>
            <a:ext cx="25146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a:extLst>
              <a:ext uri="{FF2B5EF4-FFF2-40B4-BE49-F238E27FC236}">
                <a16:creationId xmlns:a16="http://schemas.microsoft.com/office/drawing/2014/main" id="{1FE78531-B7EB-4174-8588-65CD91BE4A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100584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BA953E7-22FA-471F-AFE7-FC38F32A834A}"/>
              </a:ext>
            </a:extLst>
          </p:cNvPr>
          <p:cNvSpPr>
            <a:spLocks noChangeArrowheads="1"/>
          </p:cNvSpPr>
          <p:nvPr/>
        </p:nvSpPr>
        <p:spPr bwMode="auto">
          <a:xfrm>
            <a:off x="2209800" y="1752600"/>
            <a:ext cx="5257800" cy="6096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4424-444D-4C85-97B0-D0C69B0AE589}"/>
              </a:ext>
            </a:extLst>
          </p:cNvPr>
          <p:cNvSpPr>
            <a:spLocks noGrp="1"/>
          </p:cNvSpPr>
          <p:nvPr>
            <p:ph type="title"/>
          </p:nvPr>
        </p:nvSpPr>
        <p:spPr/>
        <p:txBody>
          <a:bodyPr/>
          <a:lstStyle/>
          <a:p>
            <a:pPr>
              <a:defRPr/>
            </a:pPr>
            <a:endParaRPr lang="en-US" dirty="0"/>
          </a:p>
        </p:txBody>
      </p:sp>
      <p:sp>
        <p:nvSpPr>
          <p:cNvPr id="77827" name="Content Placeholder 2">
            <a:extLst>
              <a:ext uri="{FF2B5EF4-FFF2-40B4-BE49-F238E27FC236}">
                <a16:creationId xmlns:a16="http://schemas.microsoft.com/office/drawing/2014/main" id="{B9C3E216-F0F1-4718-ADBD-E8AD52F538A4}"/>
              </a:ext>
            </a:extLst>
          </p:cNvPr>
          <p:cNvSpPr>
            <a:spLocks noGrp="1"/>
          </p:cNvSpPr>
          <p:nvPr>
            <p:ph idx="1"/>
          </p:nvPr>
        </p:nvSpPr>
        <p:spPr/>
        <p:txBody>
          <a:bodyPr/>
          <a:lstStyle/>
          <a:p>
            <a:endParaRPr lang="en-US" altLang="en-US"/>
          </a:p>
        </p:txBody>
      </p:sp>
      <p:pic>
        <p:nvPicPr>
          <p:cNvPr id="77828" name="Picture 3">
            <a:extLst>
              <a:ext uri="{FF2B5EF4-FFF2-40B4-BE49-F238E27FC236}">
                <a16:creationId xmlns:a16="http://schemas.microsoft.com/office/drawing/2014/main" id="{DCD06AB2-1576-4AED-AEC3-178FEB6FCA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90613"/>
            <a:ext cx="100584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4594" name="Rectangle 2">
            <a:extLst>
              <a:ext uri="{FF2B5EF4-FFF2-40B4-BE49-F238E27FC236}">
                <a16:creationId xmlns:a16="http://schemas.microsoft.com/office/drawing/2014/main" id="{15369F98-26AA-4C33-B2E7-29B8E56FDCA2}"/>
              </a:ext>
            </a:extLst>
          </p:cNvPr>
          <p:cNvSpPr>
            <a:spLocks noGrp="1" noChangeArrowheads="1"/>
          </p:cNvSpPr>
          <p:nvPr>
            <p:ph type="title"/>
          </p:nvPr>
        </p:nvSpPr>
        <p:spPr/>
        <p:txBody>
          <a:bodyPr/>
          <a:lstStyle/>
          <a:p>
            <a:pPr eaLnBrk="1" hangingPunct="1">
              <a:defRPr/>
            </a:pPr>
            <a:r>
              <a:rPr lang="en-US" altLang="en-US" dirty="0"/>
              <a:t>Pneumococcal Polysaccharide Vaccine (PPSV23-Pneumovax)</a:t>
            </a:r>
          </a:p>
        </p:txBody>
      </p:sp>
      <p:sp>
        <p:nvSpPr>
          <p:cNvPr id="79875" name="Rectangle 3">
            <a:extLst>
              <a:ext uri="{FF2B5EF4-FFF2-40B4-BE49-F238E27FC236}">
                <a16:creationId xmlns:a16="http://schemas.microsoft.com/office/drawing/2014/main" id="{5504FE3D-4945-4BF2-8CDD-37B1ACF7E73E}"/>
              </a:ext>
            </a:extLst>
          </p:cNvPr>
          <p:cNvSpPr>
            <a:spLocks noGrp="1" noChangeArrowheads="1"/>
          </p:cNvSpPr>
          <p:nvPr>
            <p:ph type="body" idx="1"/>
          </p:nvPr>
        </p:nvSpPr>
        <p:spPr>
          <a:xfrm>
            <a:off x="754063" y="2667000"/>
            <a:ext cx="8550275" cy="4664075"/>
          </a:xfrm>
        </p:spPr>
        <p:txBody>
          <a:bodyPr/>
          <a:lstStyle/>
          <a:p>
            <a:pPr eaLnBrk="1" hangingPunct="1"/>
            <a:r>
              <a:rPr lang="en-US" altLang="en-US"/>
              <a:t>Protects against 23 types of pneumococcal bacteria</a:t>
            </a:r>
          </a:p>
          <a:p>
            <a:pPr eaLnBrk="1" hangingPunct="1"/>
            <a:r>
              <a:rPr lang="en-US" altLang="en-US"/>
              <a:t>Protection develops within 2-3 weeks of getting the shot for most healthy adults</a:t>
            </a:r>
          </a:p>
          <a:p>
            <a:pPr eaLnBrk="1" hangingPunct="1"/>
            <a:r>
              <a:rPr lang="en-US" altLang="en-US"/>
              <a:t>Elders, children under 2 and people with some long-term illnesses might not respond as well or at all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9A5C-AC8F-49C4-9886-471640883AD5}"/>
              </a:ext>
            </a:extLst>
          </p:cNvPr>
          <p:cNvSpPr>
            <a:spLocks noGrp="1"/>
          </p:cNvSpPr>
          <p:nvPr>
            <p:ph type="title"/>
          </p:nvPr>
        </p:nvSpPr>
        <p:spPr/>
        <p:txBody>
          <a:bodyPr/>
          <a:lstStyle/>
          <a:p>
            <a:pPr>
              <a:defRPr/>
            </a:pPr>
            <a:r>
              <a:rPr lang="en-US" altLang="en-US" dirty="0"/>
              <a:t>Pneumococcal </a:t>
            </a:r>
            <a:br>
              <a:rPr lang="en-US" altLang="en-US" dirty="0"/>
            </a:br>
            <a:r>
              <a:rPr lang="en-US" altLang="en-US" dirty="0"/>
              <a:t>Conjugate Vaccine </a:t>
            </a:r>
            <a:br>
              <a:rPr lang="en-US" altLang="en-US" dirty="0"/>
            </a:br>
            <a:r>
              <a:rPr lang="en-US" altLang="en-US" dirty="0"/>
              <a:t>(PCV13-Prevnar)</a:t>
            </a:r>
            <a:endParaRPr lang="en-US" dirty="0"/>
          </a:p>
        </p:txBody>
      </p:sp>
      <p:sp>
        <p:nvSpPr>
          <p:cNvPr id="81923" name="Content Placeholder 2">
            <a:extLst>
              <a:ext uri="{FF2B5EF4-FFF2-40B4-BE49-F238E27FC236}">
                <a16:creationId xmlns:a16="http://schemas.microsoft.com/office/drawing/2014/main" id="{E7FA273B-3674-403C-88DB-F0918C4C845B}"/>
              </a:ext>
            </a:extLst>
          </p:cNvPr>
          <p:cNvSpPr>
            <a:spLocks noGrp="1"/>
          </p:cNvSpPr>
          <p:nvPr>
            <p:ph idx="1"/>
          </p:nvPr>
        </p:nvSpPr>
        <p:spPr>
          <a:xfrm>
            <a:off x="754063" y="3108325"/>
            <a:ext cx="8550275" cy="3368675"/>
          </a:xfrm>
        </p:spPr>
        <p:txBody>
          <a:bodyPr/>
          <a:lstStyle/>
          <a:p>
            <a:r>
              <a:rPr lang="en-US" altLang="en-US"/>
              <a:t>Protects against 13 types of pneumococcal bacteria</a:t>
            </a:r>
          </a:p>
          <a:p>
            <a:r>
              <a:rPr lang="en-US" altLang="en-US"/>
              <a:t>Better immune response than PPSV23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0BFE9F4-6D80-4577-8F84-3973BA80CD39}"/>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8600"/>
            <a:ext cx="5562600" cy="731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5618" name="Rectangle 2">
            <a:extLst>
              <a:ext uri="{FF2B5EF4-FFF2-40B4-BE49-F238E27FC236}">
                <a16:creationId xmlns:a16="http://schemas.microsoft.com/office/drawing/2014/main" id="{C39EDF28-B381-403F-8761-4187025AB978}"/>
              </a:ext>
            </a:extLst>
          </p:cNvPr>
          <p:cNvSpPr>
            <a:spLocks noGrp="1" noChangeArrowheads="1"/>
          </p:cNvSpPr>
          <p:nvPr>
            <p:ph type="title"/>
          </p:nvPr>
        </p:nvSpPr>
        <p:spPr/>
        <p:txBody>
          <a:bodyPr/>
          <a:lstStyle/>
          <a:p>
            <a:pPr eaLnBrk="1" hangingPunct="1">
              <a:defRPr/>
            </a:pPr>
            <a:r>
              <a:rPr lang="en-US" altLang="en-US" dirty="0"/>
              <a:t>Pneumococcal Vaccine</a:t>
            </a:r>
            <a:br>
              <a:rPr lang="en-US" altLang="en-US" dirty="0"/>
            </a:br>
            <a:r>
              <a:rPr lang="en-US" altLang="en-US" dirty="0"/>
              <a:t>Who should get it?</a:t>
            </a:r>
          </a:p>
        </p:txBody>
      </p:sp>
      <p:sp>
        <p:nvSpPr>
          <p:cNvPr id="83971" name="Rectangle 3">
            <a:extLst>
              <a:ext uri="{FF2B5EF4-FFF2-40B4-BE49-F238E27FC236}">
                <a16:creationId xmlns:a16="http://schemas.microsoft.com/office/drawing/2014/main" id="{C390626B-018F-4EDD-9145-D1B0E27B2806}"/>
              </a:ext>
            </a:extLst>
          </p:cNvPr>
          <p:cNvSpPr>
            <a:spLocks noGrp="1" noChangeArrowheads="1"/>
          </p:cNvSpPr>
          <p:nvPr>
            <p:ph type="body" idx="1"/>
          </p:nvPr>
        </p:nvSpPr>
        <p:spPr/>
        <p:txBody>
          <a:bodyPr/>
          <a:lstStyle/>
          <a:p>
            <a:pPr eaLnBrk="1" hangingPunct="1">
              <a:lnSpc>
                <a:spcPct val="90000"/>
              </a:lnSpc>
            </a:pPr>
            <a:r>
              <a:rPr lang="en-US" altLang="en-US" sz="3200"/>
              <a:t>All adults 65 years or older</a:t>
            </a:r>
          </a:p>
          <a:p>
            <a:pPr eaLnBrk="1" hangingPunct="1">
              <a:lnSpc>
                <a:spcPct val="90000"/>
              </a:lnSpc>
            </a:pPr>
            <a:r>
              <a:rPr lang="en-US" altLang="en-US" sz="3200"/>
              <a:t>Children younger than 2 (PCV13)</a:t>
            </a:r>
          </a:p>
          <a:p>
            <a:pPr eaLnBrk="1" hangingPunct="1">
              <a:lnSpc>
                <a:spcPct val="90000"/>
              </a:lnSpc>
            </a:pPr>
            <a:r>
              <a:rPr lang="en-US" altLang="en-US" sz="3200"/>
              <a:t>Anyone over age 2 who has long-term health problems</a:t>
            </a:r>
          </a:p>
          <a:p>
            <a:pPr eaLnBrk="1" hangingPunct="1">
              <a:lnSpc>
                <a:spcPct val="90000"/>
              </a:lnSpc>
            </a:pPr>
            <a:r>
              <a:rPr lang="en-US" altLang="en-US" sz="3200"/>
              <a:t>Anyone over age 2 who has a compromised immune response or is taking any drug or treatment that lowers the body’s resistance to infection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8450" name="Rectangle 2">
            <a:extLst>
              <a:ext uri="{FF2B5EF4-FFF2-40B4-BE49-F238E27FC236}">
                <a16:creationId xmlns:a16="http://schemas.microsoft.com/office/drawing/2014/main" id="{F1102E1B-23C3-4CDF-A2A8-1DE391659F71}"/>
              </a:ext>
            </a:extLst>
          </p:cNvPr>
          <p:cNvSpPr>
            <a:spLocks noChangeArrowheads="1"/>
          </p:cNvSpPr>
          <p:nvPr/>
        </p:nvSpPr>
        <p:spPr bwMode="auto">
          <a:xfrm>
            <a:off x="762000" y="381000"/>
            <a:ext cx="85502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590" tIns="51296" rIns="102590" bIns="51296" anchor="ctr"/>
          <a:lstStyle>
            <a:lvl1pPr defTabSz="1019175">
              <a:defRPr sz="2400">
                <a:solidFill>
                  <a:schemeClr val="tx1"/>
                </a:solidFill>
                <a:latin typeface="Times New Roman" panose="02020603050405020304" pitchFamily="18" charset="0"/>
              </a:defRPr>
            </a:lvl1pPr>
            <a:lvl2pPr defTabSz="1019175">
              <a:defRPr sz="2400">
                <a:solidFill>
                  <a:schemeClr val="tx1"/>
                </a:solidFill>
                <a:latin typeface="Times New Roman" panose="02020603050405020304" pitchFamily="18" charset="0"/>
              </a:defRPr>
            </a:lvl2pPr>
            <a:lvl3pPr defTabSz="1019175">
              <a:defRPr sz="2400">
                <a:solidFill>
                  <a:schemeClr val="tx1"/>
                </a:solidFill>
                <a:latin typeface="Times New Roman" panose="02020603050405020304" pitchFamily="18" charset="0"/>
              </a:defRPr>
            </a:lvl3pPr>
            <a:lvl4pPr defTabSz="1019175">
              <a:defRPr sz="2400">
                <a:solidFill>
                  <a:schemeClr val="tx1"/>
                </a:solidFill>
                <a:latin typeface="Times New Roman" panose="02020603050405020304" pitchFamily="18" charset="0"/>
              </a:defRPr>
            </a:lvl4pPr>
            <a:lvl5pPr defTabSz="1019175">
              <a:defRPr sz="2400">
                <a:solidFill>
                  <a:schemeClr val="tx1"/>
                </a:solidFill>
                <a:latin typeface="Times New Roman" panose="02020603050405020304" pitchFamily="18" charset="0"/>
              </a:defRPr>
            </a:lvl5pPr>
            <a:lvl6pPr marL="457200" defTabSz="1019175" fontAlgn="base">
              <a:spcBef>
                <a:spcPct val="0"/>
              </a:spcBef>
              <a:spcAft>
                <a:spcPct val="0"/>
              </a:spcAft>
              <a:defRPr sz="2400">
                <a:solidFill>
                  <a:schemeClr val="tx1"/>
                </a:solidFill>
                <a:latin typeface="Times New Roman" panose="02020603050405020304" pitchFamily="18" charset="0"/>
              </a:defRPr>
            </a:lvl6pPr>
            <a:lvl7pPr marL="914400" defTabSz="1019175" fontAlgn="base">
              <a:spcBef>
                <a:spcPct val="0"/>
              </a:spcBef>
              <a:spcAft>
                <a:spcPct val="0"/>
              </a:spcAft>
              <a:defRPr sz="2400">
                <a:solidFill>
                  <a:schemeClr val="tx1"/>
                </a:solidFill>
                <a:latin typeface="Times New Roman" panose="02020603050405020304" pitchFamily="18" charset="0"/>
              </a:defRPr>
            </a:lvl7pPr>
            <a:lvl8pPr marL="1371600" defTabSz="1019175" fontAlgn="base">
              <a:spcBef>
                <a:spcPct val="0"/>
              </a:spcBef>
              <a:spcAft>
                <a:spcPct val="0"/>
              </a:spcAft>
              <a:defRPr sz="2400">
                <a:solidFill>
                  <a:schemeClr val="tx1"/>
                </a:solidFill>
                <a:latin typeface="Times New Roman" panose="02020603050405020304" pitchFamily="18" charset="0"/>
              </a:defRPr>
            </a:lvl8pPr>
            <a:lvl9pPr marL="182880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900" dirty="0">
                <a:solidFill>
                  <a:schemeClr val="tx2"/>
                </a:solidFill>
                <a:effectLst>
                  <a:outerShdw blurRad="38100" dist="38100" dir="2700000" algn="tl">
                    <a:srgbClr val="000000"/>
                  </a:outerShdw>
                </a:effectLst>
                <a:latin typeface="Arial" panose="020B0604020202020204" pitchFamily="34" charset="0"/>
              </a:rPr>
              <a:t>Herpes Zoster (Shingles)</a:t>
            </a:r>
          </a:p>
        </p:txBody>
      </p:sp>
      <p:pic>
        <p:nvPicPr>
          <p:cNvPr id="2" name="Picture 1">
            <a:extLst>
              <a:ext uri="{FF2B5EF4-FFF2-40B4-BE49-F238E27FC236}">
                <a16:creationId xmlns:a16="http://schemas.microsoft.com/office/drawing/2014/main" id="{DD7F5059-01CE-46BC-8E76-D564E392C1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598613"/>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2D7EBB8-60FF-4AAC-B069-E1588FF2A0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866900"/>
            <a:ext cx="550545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411B379-B4F6-41A7-975F-29206D6AB2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90675"/>
            <a:ext cx="3971925"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C046488-C633-4BF4-9F40-5D695D2379AD}"/>
              </a:ext>
            </a:extLst>
          </p:cNvPr>
          <p:cNvSpPr txBox="1"/>
          <p:nvPr/>
        </p:nvSpPr>
        <p:spPr>
          <a:xfrm>
            <a:off x="1524000" y="2894013"/>
            <a:ext cx="6848475" cy="1938337"/>
          </a:xfrm>
          <a:prstGeom prst="rect">
            <a:avLst/>
          </a:prstGeom>
          <a:noFill/>
        </p:spPr>
        <p:txBody>
          <a:bodyPr>
            <a:spAutoFit/>
          </a:bodyPr>
          <a:lstStyle/>
          <a:p>
            <a:pPr algn="ctr">
              <a:defRPr/>
            </a:pPr>
            <a:r>
              <a:rPr lang="en-US" sz="4800" b="1" dirty="0">
                <a:latin typeface="+mn-lt"/>
                <a:cs typeface="Calibri" panose="020F0502020204030204" pitchFamily="34" charset="0"/>
              </a:rPr>
              <a:t>About 1 million cases of zoster annually in U.S.</a:t>
            </a:r>
          </a:p>
          <a:p>
            <a:pPr algn="ctr">
              <a:defRPr/>
            </a:pPr>
            <a:endParaRPr lang="en-US"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484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8450" grpId="0" autoUpdateAnimBg="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B053-EE6B-4770-A8AB-68C3FB337E0B}"/>
              </a:ext>
            </a:extLst>
          </p:cNvPr>
          <p:cNvSpPr>
            <a:spLocks noGrp="1"/>
          </p:cNvSpPr>
          <p:nvPr>
            <p:ph type="title"/>
          </p:nvPr>
        </p:nvSpPr>
        <p:spPr>
          <a:xfrm>
            <a:off x="685800" y="304800"/>
            <a:ext cx="8550275" cy="1295400"/>
          </a:xfrm>
        </p:spPr>
        <p:txBody>
          <a:bodyPr/>
          <a:lstStyle/>
          <a:p>
            <a:pPr>
              <a:defRPr/>
            </a:pPr>
            <a:r>
              <a:rPr lang="en-US" dirty="0"/>
              <a:t>Herpes Zoster (Shingles)</a:t>
            </a:r>
          </a:p>
        </p:txBody>
      </p:sp>
      <p:sp>
        <p:nvSpPr>
          <p:cNvPr id="88067" name="Content Placeholder 2">
            <a:extLst>
              <a:ext uri="{FF2B5EF4-FFF2-40B4-BE49-F238E27FC236}">
                <a16:creationId xmlns:a16="http://schemas.microsoft.com/office/drawing/2014/main" id="{5BC52C7E-EC64-42D0-B642-3FF175A5B816}"/>
              </a:ext>
            </a:extLst>
          </p:cNvPr>
          <p:cNvSpPr>
            <a:spLocks noGrp="1"/>
          </p:cNvSpPr>
          <p:nvPr>
            <p:ph idx="1"/>
          </p:nvPr>
        </p:nvSpPr>
        <p:spPr>
          <a:xfrm>
            <a:off x="673100" y="1676400"/>
            <a:ext cx="8550275" cy="4664075"/>
          </a:xfrm>
        </p:spPr>
        <p:txBody>
          <a:bodyPr/>
          <a:lstStyle/>
          <a:p>
            <a:r>
              <a:rPr lang="en-US" altLang="en-US"/>
              <a:t>Shingles is reactivation of chickenpox, so if a person had chickenpox, they are at risk for shingles  (almost everyone born before 1980 had chickenpox)</a:t>
            </a:r>
          </a:p>
          <a:p>
            <a:endParaRPr lang="en-US" altLang="en-US"/>
          </a:p>
          <a:p>
            <a:r>
              <a:rPr lang="en-US" altLang="en-US"/>
              <a:t>About 20-30% of the population will have shingles in their lifetime.  For people over 85 years old, the risk increases to 50% </a:t>
            </a:r>
          </a:p>
        </p:txBody>
      </p:sp>
      <p:sp>
        <p:nvSpPr>
          <p:cNvPr id="88068" name="Smiley Face 3">
            <a:extLst>
              <a:ext uri="{FF2B5EF4-FFF2-40B4-BE49-F238E27FC236}">
                <a16:creationId xmlns:a16="http://schemas.microsoft.com/office/drawing/2014/main" id="{1594DADE-87AA-4655-B745-0D607B7F92C2}"/>
              </a:ext>
            </a:extLst>
          </p:cNvPr>
          <p:cNvSpPr>
            <a:spLocks noChangeArrowheads="1"/>
          </p:cNvSpPr>
          <p:nvPr/>
        </p:nvSpPr>
        <p:spPr bwMode="auto">
          <a:xfrm>
            <a:off x="134938" y="6600825"/>
            <a:ext cx="731837" cy="644525"/>
          </a:xfrm>
          <a:prstGeom prst="smileyFace">
            <a:avLst>
              <a:gd name="adj" fmla="val -4653"/>
            </a:avLst>
          </a:prstGeom>
          <a:solidFill>
            <a:srgbClr val="FFC000"/>
          </a:solidFill>
          <a:ln w="25400" algn="ctr">
            <a:solidFill>
              <a:schemeClr val="tx1"/>
            </a:solidFill>
            <a:round/>
            <a:headEnd/>
            <a:tailEnd/>
          </a:ln>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69" name="Smiley Face 5">
            <a:extLst>
              <a:ext uri="{FF2B5EF4-FFF2-40B4-BE49-F238E27FC236}">
                <a16:creationId xmlns:a16="http://schemas.microsoft.com/office/drawing/2014/main" id="{7D54765D-2358-496F-9AFC-663ABB467119}"/>
              </a:ext>
            </a:extLst>
          </p:cNvPr>
          <p:cNvSpPr>
            <a:spLocks noChangeArrowheads="1"/>
          </p:cNvSpPr>
          <p:nvPr/>
        </p:nvSpPr>
        <p:spPr bwMode="auto">
          <a:xfrm>
            <a:off x="1141413" y="6635750"/>
            <a:ext cx="685800" cy="609600"/>
          </a:xfrm>
          <a:prstGeom prst="smileyFace">
            <a:avLst>
              <a:gd name="adj" fmla="val -4653"/>
            </a:avLst>
          </a:prstGeom>
          <a:solidFill>
            <a:srgbClr val="FFC000"/>
          </a:solidFill>
          <a:ln w="25400" algn="ctr">
            <a:solidFill>
              <a:schemeClr val="tx1"/>
            </a:solidFill>
            <a:round/>
            <a:headEnd/>
            <a:tailEnd/>
          </a:ln>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0" name="Smiley Face 6">
            <a:extLst>
              <a:ext uri="{FF2B5EF4-FFF2-40B4-BE49-F238E27FC236}">
                <a16:creationId xmlns:a16="http://schemas.microsoft.com/office/drawing/2014/main" id="{389A7391-21A9-4079-ACD3-CEF9D99F591D}"/>
              </a:ext>
            </a:extLst>
          </p:cNvPr>
          <p:cNvSpPr>
            <a:spLocks noChangeArrowheads="1"/>
          </p:cNvSpPr>
          <p:nvPr/>
        </p:nvSpPr>
        <p:spPr bwMode="auto">
          <a:xfrm>
            <a:off x="9120188" y="6653213"/>
            <a:ext cx="639762" cy="633412"/>
          </a:xfrm>
          <a:prstGeom prst="smileyFace">
            <a:avLst>
              <a:gd name="adj" fmla="val 4653"/>
            </a:avLst>
          </a:prstGeom>
          <a:solidFill>
            <a:schemeClr val="accent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1" name="Smiley Face 7">
            <a:extLst>
              <a:ext uri="{FF2B5EF4-FFF2-40B4-BE49-F238E27FC236}">
                <a16:creationId xmlns:a16="http://schemas.microsoft.com/office/drawing/2014/main" id="{AD7AEB26-DC4A-4ADD-8764-0015C9E81246}"/>
              </a:ext>
            </a:extLst>
          </p:cNvPr>
          <p:cNvSpPr>
            <a:spLocks noChangeArrowheads="1"/>
          </p:cNvSpPr>
          <p:nvPr/>
        </p:nvSpPr>
        <p:spPr bwMode="auto">
          <a:xfrm>
            <a:off x="2033588" y="6546850"/>
            <a:ext cx="685800" cy="609600"/>
          </a:xfrm>
          <a:prstGeom prst="smileyFace">
            <a:avLst>
              <a:gd name="adj" fmla="val -4653"/>
            </a:avLst>
          </a:prstGeom>
          <a:solidFill>
            <a:srgbClr val="FFC000"/>
          </a:solidFill>
          <a:ln w="25400" algn="ctr">
            <a:solidFill>
              <a:schemeClr val="tx1"/>
            </a:solidFill>
            <a:round/>
            <a:headEnd/>
            <a:tailEnd/>
          </a:ln>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2" name="Smiley Face 10">
            <a:extLst>
              <a:ext uri="{FF2B5EF4-FFF2-40B4-BE49-F238E27FC236}">
                <a16:creationId xmlns:a16="http://schemas.microsoft.com/office/drawing/2014/main" id="{676DA4F5-23D1-4444-8B17-3BB49136123D}"/>
              </a:ext>
            </a:extLst>
          </p:cNvPr>
          <p:cNvSpPr>
            <a:spLocks noChangeArrowheads="1"/>
          </p:cNvSpPr>
          <p:nvPr/>
        </p:nvSpPr>
        <p:spPr bwMode="auto">
          <a:xfrm>
            <a:off x="5170488" y="6623050"/>
            <a:ext cx="685800" cy="609600"/>
          </a:xfrm>
          <a:prstGeom prst="smileyFace">
            <a:avLst>
              <a:gd name="adj" fmla="val 4653"/>
            </a:avLst>
          </a:prstGeom>
          <a:solidFill>
            <a:schemeClr val="accent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3" name="Smiley Face 11">
            <a:extLst>
              <a:ext uri="{FF2B5EF4-FFF2-40B4-BE49-F238E27FC236}">
                <a16:creationId xmlns:a16="http://schemas.microsoft.com/office/drawing/2014/main" id="{2BBB694F-9200-4A8B-9F54-06813360C672}"/>
              </a:ext>
            </a:extLst>
          </p:cNvPr>
          <p:cNvSpPr>
            <a:spLocks noChangeArrowheads="1"/>
          </p:cNvSpPr>
          <p:nvPr/>
        </p:nvSpPr>
        <p:spPr bwMode="auto">
          <a:xfrm>
            <a:off x="6094413" y="6600825"/>
            <a:ext cx="685800" cy="609600"/>
          </a:xfrm>
          <a:prstGeom prst="smileyFace">
            <a:avLst>
              <a:gd name="adj" fmla="val 4653"/>
            </a:avLst>
          </a:prstGeom>
          <a:solidFill>
            <a:schemeClr val="accent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4" name="Smiley Face 12">
            <a:extLst>
              <a:ext uri="{FF2B5EF4-FFF2-40B4-BE49-F238E27FC236}">
                <a16:creationId xmlns:a16="http://schemas.microsoft.com/office/drawing/2014/main" id="{168831E1-5F47-452C-8C20-3B34D62F1E43}"/>
              </a:ext>
            </a:extLst>
          </p:cNvPr>
          <p:cNvSpPr>
            <a:spLocks noChangeArrowheads="1"/>
          </p:cNvSpPr>
          <p:nvPr/>
        </p:nvSpPr>
        <p:spPr bwMode="auto">
          <a:xfrm>
            <a:off x="7161213" y="6600825"/>
            <a:ext cx="685800" cy="609600"/>
          </a:xfrm>
          <a:prstGeom prst="smileyFace">
            <a:avLst>
              <a:gd name="adj" fmla="val 4653"/>
            </a:avLst>
          </a:prstGeom>
          <a:solidFill>
            <a:schemeClr val="accent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5" name="Smiley Face 13">
            <a:extLst>
              <a:ext uri="{FF2B5EF4-FFF2-40B4-BE49-F238E27FC236}">
                <a16:creationId xmlns:a16="http://schemas.microsoft.com/office/drawing/2014/main" id="{56F2DC95-5D00-45A9-909C-A151C8EEBF30}"/>
              </a:ext>
            </a:extLst>
          </p:cNvPr>
          <p:cNvSpPr>
            <a:spLocks noChangeArrowheads="1"/>
          </p:cNvSpPr>
          <p:nvPr/>
        </p:nvSpPr>
        <p:spPr bwMode="auto">
          <a:xfrm>
            <a:off x="8228013" y="6635750"/>
            <a:ext cx="685800" cy="609600"/>
          </a:xfrm>
          <a:prstGeom prst="smileyFace">
            <a:avLst>
              <a:gd name="adj" fmla="val 4653"/>
            </a:avLst>
          </a:prstGeom>
          <a:solidFill>
            <a:schemeClr val="accent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 name="Rectangle 4">
            <a:extLst>
              <a:ext uri="{FF2B5EF4-FFF2-40B4-BE49-F238E27FC236}">
                <a16:creationId xmlns:a16="http://schemas.microsoft.com/office/drawing/2014/main" id="{CAB12816-5364-4C74-85F8-D36ED3BF4806}"/>
              </a:ext>
            </a:extLst>
          </p:cNvPr>
          <p:cNvSpPr>
            <a:spLocks noChangeArrowheads="1"/>
          </p:cNvSpPr>
          <p:nvPr/>
        </p:nvSpPr>
        <p:spPr bwMode="auto">
          <a:xfrm>
            <a:off x="98425" y="6340475"/>
            <a:ext cx="2827338" cy="120332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 name="Rectangle 15">
            <a:extLst>
              <a:ext uri="{FF2B5EF4-FFF2-40B4-BE49-F238E27FC236}">
                <a16:creationId xmlns:a16="http://schemas.microsoft.com/office/drawing/2014/main" id="{A118E4C2-DECB-4EF1-A6FE-90E8C4367874}"/>
              </a:ext>
            </a:extLst>
          </p:cNvPr>
          <p:cNvSpPr>
            <a:spLocks noChangeArrowheads="1"/>
          </p:cNvSpPr>
          <p:nvPr/>
        </p:nvSpPr>
        <p:spPr bwMode="auto">
          <a:xfrm>
            <a:off x="74613" y="6340475"/>
            <a:ext cx="4775200" cy="120332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8" name="Smiley Face 16">
            <a:extLst>
              <a:ext uri="{FF2B5EF4-FFF2-40B4-BE49-F238E27FC236}">
                <a16:creationId xmlns:a16="http://schemas.microsoft.com/office/drawing/2014/main" id="{8F68E13D-01EE-40E3-964B-4B5EB277C232}"/>
              </a:ext>
            </a:extLst>
          </p:cNvPr>
          <p:cNvSpPr>
            <a:spLocks noChangeArrowheads="1"/>
          </p:cNvSpPr>
          <p:nvPr/>
        </p:nvSpPr>
        <p:spPr bwMode="auto">
          <a:xfrm>
            <a:off x="3100388" y="6618288"/>
            <a:ext cx="685800" cy="609600"/>
          </a:xfrm>
          <a:prstGeom prst="smileyFace">
            <a:avLst>
              <a:gd name="adj" fmla="val 4653"/>
            </a:avLst>
          </a:prstGeom>
          <a:solidFill>
            <a:schemeClr val="accent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9" name="Smiley Face 17">
            <a:extLst>
              <a:ext uri="{FF2B5EF4-FFF2-40B4-BE49-F238E27FC236}">
                <a16:creationId xmlns:a16="http://schemas.microsoft.com/office/drawing/2014/main" id="{0A26B52E-DC7F-459A-9EBE-78824F09B6B0}"/>
              </a:ext>
            </a:extLst>
          </p:cNvPr>
          <p:cNvSpPr>
            <a:spLocks noChangeArrowheads="1"/>
          </p:cNvSpPr>
          <p:nvPr/>
        </p:nvSpPr>
        <p:spPr bwMode="auto">
          <a:xfrm>
            <a:off x="3990975" y="6623050"/>
            <a:ext cx="685800" cy="609600"/>
          </a:xfrm>
          <a:prstGeom prst="smileyFace">
            <a:avLst>
              <a:gd name="adj" fmla="val 4653"/>
            </a:avLst>
          </a:prstGeom>
          <a:solidFill>
            <a:schemeClr val="accent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 name="Smiley Face 8">
            <a:extLst>
              <a:ext uri="{FF2B5EF4-FFF2-40B4-BE49-F238E27FC236}">
                <a16:creationId xmlns:a16="http://schemas.microsoft.com/office/drawing/2014/main" id="{EADFE0D7-5DE4-4EAD-94A6-E3FB98555E91}"/>
              </a:ext>
            </a:extLst>
          </p:cNvPr>
          <p:cNvSpPr>
            <a:spLocks noChangeArrowheads="1"/>
          </p:cNvSpPr>
          <p:nvPr/>
        </p:nvSpPr>
        <p:spPr bwMode="auto">
          <a:xfrm>
            <a:off x="3084513" y="6618288"/>
            <a:ext cx="685800" cy="609600"/>
          </a:xfrm>
          <a:prstGeom prst="smileyFace">
            <a:avLst>
              <a:gd name="adj" fmla="val -4653"/>
            </a:avLst>
          </a:prstGeom>
          <a:solidFill>
            <a:srgbClr val="FFC000"/>
          </a:solidFill>
          <a:ln w="25400" algn="ctr">
            <a:solidFill>
              <a:schemeClr val="tx1"/>
            </a:solidFill>
            <a:round/>
            <a:headEnd/>
            <a:tailEnd/>
          </a:ln>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 name="Smiley Face 9">
            <a:extLst>
              <a:ext uri="{FF2B5EF4-FFF2-40B4-BE49-F238E27FC236}">
                <a16:creationId xmlns:a16="http://schemas.microsoft.com/office/drawing/2014/main" id="{399A6404-DF3C-4A02-B292-0380850CCAD9}"/>
              </a:ext>
            </a:extLst>
          </p:cNvPr>
          <p:cNvSpPr>
            <a:spLocks noChangeArrowheads="1"/>
          </p:cNvSpPr>
          <p:nvPr/>
        </p:nvSpPr>
        <p:spPr bwMode="auto">
          <a:xfrm>
            <a:off x="3997325" y="6618288"/>
            <a:ext cx="685800" cy="609600"/>
          </a:xfrm>
          <a:prstGeom prst="smileyFace">
            <a:avLst>
              <a:gd name="adj" fmla="val -4653"/>
            </a:avLst>
          </a:prstGeom>
          <a:solidFill>
            <a:srgbClr val="FFC000"/>
          </a:solidFill>
          <a:ln w="25400" algn="ctr">
            <a:solidFill>
              <a:schemeClr val="tx1"/>
            </a:solidFill>
            <a:round/>
            <a:headEnd/>
            <a:tailEnd/>
          </a:ln>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9474" name="Rectangle 2">
            <a:extLst>
              <a:ext uri="{FF2B5EF4-FFF2-40B4-BE49-F238E27FC236}">
                <a16:creationId xmlns:a16="http://schemas.microsoft.com/office/drawing/2014/main" id="{E7401EAA-EAFA-4EE7-84C6-9537B78722DB}"/>
              </a:ext>
            </a:extLst>
          </p:cNvPr>
          <p:cNvSpPr>
            <a:spLocks noGrp="1" noChangeArrowheads="1"/>
          </p:cNvSpPr>
          <p:nvPr>
            <p:ph type="title"/>
          </p:nvPr>
        </p:nvSpPr>
        <p:spPr/>
        <p:txBody>
          <a:bodyPr/>
          <a:lstStyle/>
          <a:p>
            <a:pPr eaLnBrk="1" hangingPunct="1">
              <a:defRPr/>
            </a:pPr>
            <a:r>
              <a:rPr lang="en-US" altLang="en-US"/>
              <a:t>Herpes Zoster (Shingles)</a:t>
            </a:r>
          </a:p>
        </p:txBody>
      </p:sp>
      <p:sp>
        <p:nvSpPr>
          <p:cNvPr id="90115" name="Rectangle 4">
            <a:extLst>
              <a:ext uri="{FF2B5EF4-FFF2-40B4-BE49-F238E27FC236}">
                <a16:creationId xmlns:a16="http://schemas.microsoft.com/office/drawing/2014/main" id="{2B1A5543-A9E7-43C9-A517-2A2A428C3A99}"/>
              </a:ext>
            </a:extLst>
          </p:cNvPr>
          <p:cNvSpPr>
            <a:spLocks noGrp="1" noChangeArrowheads="1"/>
          </p:cNvSpPr>
          <p:nvPr>
            <p:ph type="body" idx="1"/>
          </p:nvPr>
        </p:nvSpPr>
        <p:spPr>
          <a:xfrm>
            <a:off x="754063" y="1965325"/>
            <a:ext cx="8550275" cy="4664075"/>
          </a:xfrm>
          <a:noFill/>
        </p:spPr>
        <p:txBody>
          <a:bodyPr/>
          <a:lstStyle/>
          <a:p>
            <a:pPr eaLnBrk="1" hangingPunct="1"/>
            <a:r>
              <a:rPr lang="en-US" altLang="en-US" sz="3200"/>
              <a:t>Painful skin rash caused by the varicella zoster virus </a:t>
            </a:r>
          </a:p>
          <a:p>
            <a:pPr eaLnBrk="1" hangingPunct="1"/>
            <a:r>
              <a:rPr lang="en-US" altLang="en-US" sz="3200"/>
              <a:t>After you have chickenpox, the virus stays in your body and can reactivate and cause shingles later in life</a:t>
            </a:r>
            <a:endParaRPr lang="en-US" altLang="en-US" sz="1000"/>
          </a:p>
          <a:p>
            <a:pPr eaLnBrk="1" hangingPunct="1"/>
            <a:r>
              <a:rPr lang="en-US" altLang="en-US" sz="3200"/>
              <a:t>Shingles is PAINFUL!  </a:t>
            </a:r>
          </a:p>
          <a:p>
            <a:pPr eaLnBrk="1" hangingPunct="1"/>
            <a:r>
              <a:rPr lang="en-US" altLang="en-US" sz="3200"/>
              <a:t>Post Herpetic Neuralgia syndrome (about 20%)</a:t>
            </a:r>
          </a:p>
          <a:p>
            <a:pPr eaLnBrk="1" hangingPunct="1"/>
            <a:r>
              <a:rPr lang="en-US" altLang="en-US" sz="3200"/>
              <a:t>Can cause chickenpox in non-immune people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05D1-DCA2-4519-8617-6B77323E4C18}"/>
              </a:ext>
            </a:extLst>
          </p:cNvPr>
          <p:cNvSpPr>
            <a:spLocks noGrp="1"/>
          </p:cNvSpPr>
          <p:nvPr>
            <p:ph type="title"/>
          </p:nvPr>
        </p:nvSpPr>
        <p:spPr>
          <a:xfrm>
            <a:off x="685800" y="304800"/>
            <a:ext cx="8550275" cy="1295400"/>
          </a:xfrm>
        </p:spPr>
        <p:txBody>
          <a:bodyPr/>
          <a:lstStyle/>
          <a:p>
            <a:pPr>
              <a:defRPr/>
            </a:pPr>
            <a:r>
              <a:rPr lang="en-US" dirty="0"/>
              <a:t>Day One</a:t>
            </a:r>
            <a:br>
              <a:rPr lang="en-US" dirty="0"/>
            </a:br>
            <a:endParaRPr lang="en-US" dirty="0"/>
          </a:p>
        </p:txBody>
      </p:sp>
      <p:pic>
        <p:nvPicPr>
          <p:cNvPr id="4" name="Content Placeholder 3">
            <a:extLst>
              <a:ext uri="{FF2B5EF4-FFF2-40B4-BE49-F238E27FC236}">
                <a16:creationId xmlns:a16="http://schemas.microsoft.com/office/drawing/2014/main" id="{7E8927C9-5AAC-4F6B-863D-FC9F3E84AA7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31938" y="38100"/>
            <a:ext cx="8501062" cy="6375400"/>
          </a:xfrm>
        </p:spPr>
      </p:pic>
      <p:pic>
        <p:nvPicPr>
          <p:cNvPr id="5" name="Picture 4">
            <a:extLst>
              <a:ext uri="{FF2B5EF4-FFF2-40B4-BE49-F238E27FC236}">
                <a16:creationId xmlns:a16="http://schemas.microsoft.com/office/drawing/2014/main" id="{A01BFC44-A8DB-4DAA-9D12-2D63853828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22363"/>
            <a:ext cx="88138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09703BC-09A3-4CC4-BCFD-1EEEA84A4C56}"/>
              </a:ext>
            </a:extLst>
          </p:cNvPr>
          <p:cNvSpPr txBox="1"/>
          <p:nvPr/>
        </p:nvSpPr>
        <p:spPr>
          <a:xfrm>
            <a:off x="660400" y="6907213"/>
            <a:ext cx="5105400" cy="846137"/>
          </a:xfrm>
          <a:prstGeom prst="rect">
            <a:avLst/>
          </a:prstGeom>
          <a:noFill/>
        </p:spPr>
        <p:txBody>
          <a:bodyPr>
            <a:spAutoFit/>
          </a:bodyPr>
          <a:lstStyle/>
          <a:p>
            <a:pPr>
              <a:defRPr/>
            </a:pPr>
            <a:r>
              <a:rPr lang="en-US" sz="4900" dirty="0">
                <a:solidFill>
                  <a:schemeClr val="tx2"/>
                </a:solidFill>
                <a:effectLst>
                  <a:outerShdw blurRad="38100" dist="38100" dir="2700000" algn="tl">
                    <a:srgbClr val="000000"/>
                  </a:outerShdw>
                </a:effectLst>
                <a:latin typeface="+mj-lt"/>
                <a:ea typeface="+mj-ea"/>
                <a:cs typeface="+mj-cs"/>
              </a:rPr>
              <a:t>Day Three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0498" name="Rectangle 2">
            <a:extLst>
              <a:ext uri="{FF2B5EF4-FFF2-40B4-BE49-F238E27FC236}">
                <a16:creationId xmlns:a16="http://schemas.microsoft.com/office/drawing/2014/main" id="{58BB377F-8F53-46F3-B47A-409B47CE61DA}"/>
              </a:ext>
            </a:extLst>
          </p:cNvPr>
          <p:cNvSpPr>
            <a:spLocks noGrp="1" noChangeArrowheads="1"/>
          </p:cNvSpPr>
          <p:nvPr>
            <p:ph type="title"/>
          </p:nvPr>
        </p:nvSpPr>
        <p:spPr/>
        <p:txBody>
          <a:bodyPr/>
          <a:lstStyle/>
          <a:p>
            <a:pPr eaLnBrk="1" hangingPunct="1">
              <a:defRPr/>
            </a:pPr>
            <a:r>
              <a:rPr lang="en-US" altLang="en-US"/>
              <a:t>Herpes Zoster Vaccine</a:t>
            </a:r>
          </a:p>
        </p:txBody>
      </p:sp>
      <p:sp>
        <p:nvSpPr>
          <p:cNvPr id="94211" name="Rectangle 4">
            <a:extLst>
              <a:ext uri="{FF2B5EF4-FFF2-40B4-BE49-F238E27FC236}">
                <a16:creationId xmlns:a16="http://schemas.microsoft.com/office/drawing/2014/main" id="{EE731F39-41B9-4069-B9AB-58C8E9234F6A}"/>
              </a:ext>
            </a:extLst>
          </p:cNvPr>
          <p:cNvSpPr>
            <a:spLocks noGrp="1" noChangeArrowheads="1"/>
          </p:cNvSpPr>
          <p:nvPr>
            <p:ph type="body" idx="1"/>
          </p:nvPr>
        </p:nvSpPr>
        <p:spPr>
          <a:noFill/>
        </p:spPr>
        <p:txBody>
          <a:bodyPr/>
          <a:lstStyle/>
          <a:p>
            <a:pPr eaLnBrk="1" hangingPunct="1">
              <a:lnSpc>
                <a:spcPct val="90000"/>
              </a:lnSpc>
            </a:pPr>
            <a:r>
              <a:rPr lang="en-US" altLang="en-US"/>
              <a:t>Two vaccines:</a:t>
            </a:r>
          </a:p>
          <a:p>
            <a:pPr lvl="1" eaLnBrk="1" hangingPunct="1">
              <a:lnSpc>
                <a:spcPct val="90000"/>
              </a:lnSpc>
            </a:pPr>
            <a:r>
              <a:rPr lang="en-US" altLang="en-US"/>
              <a:t>Zostavax licensed 2006</a:t>
            </a:r>
          </a:p>
          <a:p>
            <a:pPr lvl="1" eaLnBrk="1" hangingPunct="1">
              <a:lnSpc>
                <a:spcPct val="90000"/>
              </a:lnSpc>
            </a:pPr>
            <a:r>
              <a:rPr lang="en-US" altLang="en-US"/>
              <a:t>Shingrix licensed 2017</a:t>
            </a:r>
          </a:p>
          <a:p>
            <a:pPr eaLnBrk="1" hangingPunct="1">
              <a:lnSpc>
                <a:spcPct val="90000"/>
              </a:lnSpc>
            </a:pPr>
            <a:endParaRPr lang="en-US" altLang="en-US" sz="1000"/>
          </a:p>
          <a:p>
            <a:pPr eaLnBrk="1" hangingPunct="1">
              <a:lnSpc>
                <a:spcPct val="90000"/>
              </a:lnSpc>
            </a:pPr>
            <a:r>
              <a:rPr lang="en-US" altLang="en-US"/>
              <a:t>Boosts immunity against Varicella virus</a:t>
            </a:r>
          </a:p>
          <a:p>
            <a:pPr eaLnBrk="1" hangingPunct="1">
              <a:lnSpc>
                <a:spcPct val="90000"/>
              </a:lnSpc>
            </a:pPr>
            <a:endParaRPr lang="en-US" altLang="en-US" sz="1000"/>
          </a:p>
          <a:p>
            <a:pPr eaLnBrk="1" hangingPunct="1">
              <a:lnSpc>
                <a:spcPct val="90000"/>
              </a:lnSpc>
            </a:pPr>
            <a:r>
              <a:rPr lang="en-US" altLang="en-US"/>
              <a:t>Shingrix is now preferred</a:t>
            </a:r>
          </a:p>
          <a:p>
            <a:pPr lvl="1" eaLnBrk="1" hangingPunct="1">
              <a:lnSpc>
                <a:spcPct val="90000"/>
              </a:lnSpc>
            </a:pPr>
            <a:r>
              <a:rPr lang="en-US" altLang="en-US"/>
              <a:t>Better protection</a:t>
            </a:r>
          </a:p>
          <a:p>
            <a:pPr eaLnBrk="1" hangingPunct="1">
              <a:lnSpc>
                <a:spcPct val="90000"/>
              </a:lnSpc>
            </a:pPr>
            <a:endParaRPr lang="en-US" altLang="en-US" sz="1000"/>
          </a:p>
          <a:p>
            <a:pPr eaLnBrk="1" hangingPunct="1">
              <a:lnSpc>
                <a:spcPct val="90000"/>
              </a:lnSpc>
            </a:pPr>
            <a:r>
              <a:rPr lang="en-US" altLang="en-US"/>
              <a:t>Shingrix needs 2 doses, 6 months apart</a:t>
            </a:r>
          </a:p>
        </p:txBody>
      </p:sp>
      <p:sp>
        <p:nvSpPr>
          <p:cNvPr id="2" name="Oval 1">
            <a:extLst>
              <a:ext uri="{FF2B5EF4-FFF2-40B4-BE49-F238E27FC236}">
                <a16:creationId xmlns:a16="http://schemas.microsoft.com/office/drawing/2014/main" id="{C429DEDD-CF0E-4DB3-B4BF-4AE9C222FDE0}"/>
              </a:ext>
            </a:extLst>
          </p:cNvPr>
          <p:cNvSpPr>
            <a:spLocks noChangeArrowheads="1"/>
          </p:cNvSpPr>
          <p:nvPr/>
        </p:nvSpPr>
        <p:spPr bwMode="auto">
          <a:xfrm>
            <a:off x="1066800" y="4576763"/>
            <a:ext cx="1905000" cy="9906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22" name="Rectangle 2">
            <a:extLst>
              <a:ext uri="{FF2B5EF4-FFF2-40B4-BE49-F238E27FC236}">
                <a16:creationId xmlns:a16="http://schemas.microsoft.com/office/drawing/2014/main" id="{D3139573-E4E2-4757-9516-E02F53A2DFEC}"/>
              </a:ext>
            </a:extLst>
          </p:cNvPr>
          <p:cNvSpPr>
            <a:spLocks noGrp="1" noChangeArrowheads="1"/>
          </p:cNvSpPr>
          <p:nvPr>
            <p:ph type="title"/>
          </p:nvPr>
        </p:nvSpPr>
        <p:spPr>
          <a:xfrm>
            <a:off x="762000" y="381000"/>
            <a:ext cx="8550275" cy="1295400"/>
          </a:xfrm>
        </p:spPr>
        <p:txBody>
          <a:bodyPr/>
          <a:lstStyle/>
          <a:p>
            <a:pPr eaLnBrk="1" hangingPunct="1">
              <a:defRPr/>
            </a:pPr>
            <a:r>
              <a:rPr lang="en-US" altLang="en-US" dirty="0" err="1"/>
              <a:t>Shingrix</a:t>
            </a:r>
            <a:endParaRPr lang="en-US" altLang="en-US" dirty="0"/>
          </a:p>
        </p:txBody>
      </p:sp>
      <p:sp>
        <p:nvSpPr>
          <p:cNvPr id="96259" name="Rectangle 4">
            <a:extLst>
              <a:ext uri="{FF2B5EF4-FFF2-40B4-BE49-F238E27FC236}">
                <a16:creationId xmlns:a16="http://schemas.microsoft.com/office/drawing/2014/main" id="{A9EE8BE9-B36B-49B6-883B-C56E10E53D13}"/>
              </a:ext>
            </a:extLst>
          </p:cNvPr>
          <p:cNvSpPr>
            <a:spLocks noGrp="1" noChangeArrowheads="1"/>
          </p:cNvSpPr>
          <p:nvPr>
            <p:ph type="body" idx="1"/>
          </p:nvPr>
        </p:nvSpPr>
        <p:spPr>
          <a:xfrm>
            <a:off x="609600" y="1600200"/>
            <a:ext cx="8550275" cy="4664075"/>
          </a:xfrm>
          <a:noFill/>
        </p:spPr>
        <p:txBody>
          <a:bodyPr/>
          <a:lstStyle/>
          <a:p>
            <a:pPr eaLnBrk="1" hangingPunct="1"/>
            <a:endParaRPr lang="en-US" altLang="en-US"/>
          </a:p>
          <a:p>
            <a:pPr eaLnBrk="1" hangingPunct="1"/>
            <a:r>
              <a:rPr lang="en-US" altLang="en-US"/>
              <a:t>Recommended for people 50 years and over</a:t>
            </a:r>
          </a:p>
          <a:p>
            <a:pPr eaLnBrk="1" hangingPunct="1"/>
            <a:endParaRPr lang="en-US" altLang="en-US" sz="1000"/>
          </a:p>
          <a:p>
            <a:pPr eaLnBrk="1" hangingPunct="1"/>
            <a:r>
              <a:rPr lang="en-US" altLang="en-US"/>
              <a:t>Immune response is over 90%</a:t>
            </a:r>
          </a:p>
          <a:p>
            <a:pPr eaLnBrk="1" hangingPunct="1"/>
            <a:endParaRPr lang="en-US" altLang="en-US" sz="1000"/>
          </a:p>
          <a:p>
            <a:pPr eaLnBrk="1" hangingPunct="1"/>
            <a:r>
              <a:rPr lang="en-US" altLang="en-US"/>
              <a:t>Not a treatment if already suffering from Shingles or post herpetic neuralgia </a:t>
            </a:r>
          </a:p>
          <a:p>
            <a:pPr eaLnBrk="1" hangingPunct="1"/>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B46F-1ACB-48CE-ACB8-A06D149EDF1A}"/>
              </a:ext>
            </a:extLst>
          </p:cNvPr>
          <p:cNvSpPr>
            <a:spLocks noGrp="1"/>
          </p:cNvSpPr>
          <p:nvPr>
            <p:ph type="title"/>
          </p:nvPr>
        </p:nvSpPr>
        <p:spPr>
          <a:xfrm>
            <a:off x="685800" y="381000"/>
            <a:ext cx="8550275" cy="1295400"/>
          </a:xfrm>
        </p:spPr>
        <p:txBody>
          <a:bodyPr/>
          <a:lstStyle/>
          <a:p>
            <a:pPr>
              <a:defRPr/>
            </a:pPr>
            <a:r>
              <a:rPr lang="en-US" dirty="0"/>
              <a:t>Shingles Vaccine</a:t>
            </a:r>
          </a:p>
        </p:txBody>
      </p:sp>
      <p:sp>
        <p:nvSpPr>
          <p:cNvPr id="98307" name="Content Placeholder 2">
            <a:extLst>
              <a:ext uri="{FF2B5EF4-FFF2-40B4-BE49-F238E27FC236}">
                <a16:creationId xmlns:a16="http://schemas.microsoft.com/office/drawing/2014/main" id="{978ADB09-EC4F-4F5F-A723-CD82A193632A}"/>
              </a:ext>
            </a:extLst>
          </p:cNvPr>
          <p:cNvSpPr>
            <a:spLocks noGrp="1"/>
          </p:cNvSpPr>
          <p:nvPr>
            <p:ph idx="1"/>
          </p:nvPr>
        </p:nvSpPr>
        <p:spPr>
          <a:xfrm>
            <a:off x="685800" y="1905000"/>
            <a:ext cx="8550275" cy="3863975"/>
          </a:xfrm>
        </p:spPr>
        <p:txBody>
          <a:bodyPr/>
          <a:lstStyle/>
          <a:p>
            <a:r>
              <a:rPr lang="en-US" altLang="en-US"/>
              <a:t>Covered by Medicare Part D</a:t>
            </a:r>
          </a:p>
          <a:p>
            <a:r>
              <a:rPr lang="en-US" altLang="en-US"/>
              <a:t>Should be covered by private insurance for those younger than 65</a:t>
            </a:r>
          </a:p>
          <a:p>
            <a:r>
              <a:rPr lang="en-US" altLang="en-US"/>
              <a:t>Revaccinate with Shingrix if received Zostavax previously</a:t>
            </a:r>
          </a:p>
          <a:p>
            <a:r>
              <a:rPr lang="en-US" altLang="en-US"/>
              <a:t>Currently delays in getting Shingrix, but should be more readily available by summer of 2019</a:t>
            </a:r>
          </a:p>
          <a:p>
            <a:endParaRPr lang="en-US" altLang="en-US" sz="1200"/>
          </a:p>
          <a:p>
            <a:endParaRPr lang="en-US" altLang="en-US"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AB1DA-4A03-4699-BA43-EC671908C4AB}"/>
              </a:ext>
            </a:extLst>
          </p:cNvPr>
          <p:cNvSpPr>
            <a:spLocks noGrp="1"/>
          </p:cNvSpPr>
          <p:nvPr>
            <p:ph type="title"/>
          </p:nvPr>
        </p:nvSpPr>
        <p:spPr>
          <a:xfrm>
            <a:off x="714375" y="300038"/>
            <a:ext cx="8548688" cy="838200"/>
          </a:xfrm>
        </p:spPr>
        <p:txBody>
          <a:bodyPr/>
          <a:lstStyle/>
          <a:p>
            <a:pPr>
              <a:defRPr/>
            </a:pPr>
            <a:r>
              <a:rPr lang="en-US" sz="4180" dirty="0"/>
              <a:t>RZV Zoster Vaccine: </a:t>
            </a:r>
            <a:r>
              <a:rPr lang="en-US" sz="4180" dirty="0" err="1"/>
              <a:t>Shingrix</a:t>
            </a:r>
            <a:r>
              <a:rPr lang="en-US" sz="4180" dirty="0"/>
              <a:t>® </a:t>
            </a:r>
          </a:p>
        </p:txBody>
      </p:sp>
      <p:sp>
        <p:nvSpPr>
          <p:cNvPr id="2" name="Content Placeholder 1">
            <a:extLst>
              <a:ext uri="{FF2B5EF4-FFF2-40B4-BE49-F238E27FC236}">
                <a16:creationId xmlns:a16="http://schemas.microsoft.com/office/drawing/2014/main" id="{E9F7D868-85F3-4CDA-B830-74E62EA9E690}"/>
              </a:ext>
            </a:extLst>
          </p:cNvPr>
          <p:cNvSpPr>
            <a:spLocks noGrp="1"/>
          </p:cNvSpPr>
          <p:nvPr>
            <p:ph sz="quarter" idx="1"/>
          </p:nvPr>
        </p:nvSpPr>
        <p:spPr>
          <a:xfrm>
            <a:off x="293688" y="1203325"/>
            <a:ext cx="8969375" cy="5867400"/>
          </a:xfrm>
        </p:spPr>
        <p:txBody>
          <a:bodyPr>
            <a:normAutofit fontScale="77500" lnSpcReduction="20000"/>
          </a:bodyPr>
          <a:lstStyle/>
          <a:p>
            <a:pPr indent="-301752">
              <a:lnSpc>
                <a:spcPct val="120000"/>
              </a:lnSpc>
              <a:spcBef>
                <a:spcPts val="0"/>
              </a:spcBef>
              <a:spcAft>
                <a:spcPts val="330"/>
              </a:spcAft>
              <a:defRPr/>
            </a:pPr>
            <a:r>
              <a:rPr lang="en-US" dirty="0"/>
              <a:t>Storage: Store vaccine AND diluent in the refrigerator between 2°C and 8°C (36°F and 46°F) </a:t>
            </a:r>
          </a:p>
          <a:p>
            <a:pPr indent="-301752">
              <a:lnSpc>
                <a:spcPct val="120000"/>
              </a:lnSpc>
              <a:spcBef>
                <a:spcPts val="0"/>
              </a:spcBef>
              <a:spcAft>
                <a:spcPts val="330"/>
              </a:spcAft>
              <a:defRPr/>
            </a:pPr>
            <a:r>
              <a:rPr lang="en-US" dirty="0"/>
              <a:t>Preparation: Reconstitute the vaccine with the diluent (</a:t>
            </a:r>
            <a:r>
              <a:rPr lang="en-US" dirty="0" err="1"/>
              <a:t>adjuvanted</a:t>
            </a:r>
            <a:r>
              <a:rPr lang="en-US" dirty="0"/>
              <a:t>) supplied by the manufacturer just before administering </a:t>
            </a:r>
          </a:p>
          <a:p>
            <a:pPr indent="-301752">
              <a:lnSpc>
                <a:spcPct val="120000"/>
              </a:lnSpc>
              <a:spcBef>
                <a:spcPts val="0"/>
              </a:spcBef>
              <a:spcAft>
                <a:spcPts val="330"/>
              </a:spcAft>
              <a:defRPr/>
            </a:pPr>
            <a:r>
              <a:rPr lang="en-US" dirty="0"/>
              <a:t>Schedule: 2 doses, 2 to 6 months apart</a:t>
            </a:r>
          </a:p>
          <a:p>
            <a:pPr indent="-301752">
              <a:lnSpc>
                <a:spcPct val="120000"/>
              </a:lnSpc>
              <a:spcBef>
                <a:spcPts val="0"/>
              </a:spcBef>
              <a:spcAft>
                <a:spcPts val="330"/>
              </a:spcAft>
              <a:defRPr/>
            </a:pPr>
            <a:r>
              <a:rPr lang="en-US" dirty="0"/>
              <a:t>Route: IM Injection </a:t>
            </a:r>
          </a:p>
          <a:p>
            <a:pPr lvl="1" indent="-301752">
              <a:lnSpc>
                <a:spcPct val="120000"/>
              </a:lnSpc>
              <a:spcBef>
                <a:spcPts val="0"/>
              </a:spcBef>
              <a:spcAft>
                <a:spcPts val="330"/>
              </a:spcAft>
              <a:defRPr/>
            </a:pPr>
            <a:r>
              <a:rPr lang="en-US" dirty="0"/>
              <a:t>Site: deltoid or the thigh may be used if necessary</a:t>
            </a:r>
          </a:p>
          <a:p>
            <a:pPr lvl="1" indent="-301752">
              <a:lnSpc>
                <a:spcPct val="120000"/>
              </a:lnSpc>
              <a:spcBef>
                <a:spcPts val="0"/>
              </a:spcBef>
              <a:spcAft>
                <a:spcPts val="330"/>
              </a:spcAft>
              <a:defRPr/>
            </a:pPr>
            <a:r>
              <a:rPr lang="en-US" dirty="0"/>
              <a:t>Needle gauge: 22–25 gauge</a:t>
            </a:r>
          </a:p>
          <a:p>
            <a:pPr lvl="1" indent="-301752">
              <a:lnSpc>
                <a:spcPct val="120000"/>
              </a:lnSpc>
              <a:spcBef>
                <a:spcPts val="0"/>
              </a:spcBef>
              <a:spcAft>
                <a:spcPts val="330"/>
              </a:spcAft>
              <a:defRPr/>
            </a:pPr>
            <a:r>
              <a:rPr lang="en-US" dirty="0"/>
              <a:t>Needle length: varies by age/weight</a:t>
            </a:r>
          </a:p>
          <a:p>
            <a:pPr indent="-301752">
              <a:lnSpc>
                <a:spcPct val="120000"/>
              </a:lnSpc>
              <a:spcBef>
                <a:spcPts val="0"/>
              </a:spcBef>
              <a:spcAft>
                <a:spcPts val="330"/>
              </a:spcAft>
              <a:defRPr/>
            </a:pPr>
            <a:r>
              <a:rPr lang="en-US" dirty="0"/>
              <a:t>May administer during the same clinical visit as other needed vaccines. </a:t>
            </a:r>
          </a:p>
          <a:p>
            <a:pPr lvl="1" indent="-301752">
              <a:lnSpc>
                <a:spcPct val="120000"/>
              </a:lnSpc>
              <a:spcBef>
                <a:spcPts val="0"/>
              </a:spcBef>
              <a:spcAft>
                <a:spcPts val="330"/>
              </a:spcAft>
              <a:defRPr/>
            </a:pPr>
            <a:r>
              <a:rPr lang="en-US" dirty="0"/>
              <a:t>Administer in a separate limb from other vaccines, if possible</a:t>
            </a:r>
          </a:p>
          <a:p>
            <a:pPr lvl="1">
              <a:defRPr/>
            </a:pPr>
            <a:endParaRPr lang="en-US" dirty="0"/>
          </a:p>
          <a:p>
            <a:pPr lvl="1">
              <a:defRPr/>
            </a:pPr>
            <a:endParaRPr lang="en-US" dirty="0"/>
          </a:p>
        </p:txBody>
      </p:sp>
      <p:sp>
        <p:nvSpPr>
          <p:cNvPr id="4" name="Text Placeholder 3">
            <a:extLst>
              <a:ext uri="{FF2B5EF4-FFF2-40B4-BE49-F238E27FC236}">
                <a16:creationId xmlns:a16="http://schemas.microsoft.com/office/drawing/2014/main" id="{9593CA9B-F6DC-4EF9-8CAD-C251ABDC5FF2}"/>
              </a:ext>
            </a:extLst>
          </p:cNvPr>
          <p:cNvSpPr>
            <a:spLocks noGrp="1"/>
          </p:cNvSpPr>
          <p:nvPr>
            <p:ph type="body" sz="quarter" idx="4294967295"/>
          </p:nvPr>
        </p:nvSpPr>
        <p:spPr>
          <a:xfrm>
            <a:off x="84138" y="7204075"/>
            <a:ext cx="2681287" cy="454025"/>
          </a:xfrm>
        </p:spPr>
        <p:txBody>
          <a:bodyPr>
            <a:normAutofit/>
          </a:bodyPr>
          <a:lstStyle/>
          <a:p>
            <a:pPr marL="0">
              <a:buClr>
                <a:srgbClr val="4983F2"/>
              </a:buClr>
              <a:buFont typeface="Wingdings" panose="05000000000000000000" pitchFamily="2" charset="2"/>
              <a:buNone/>
              <a:defRPr/>
            </a:pPr>
            <a:r>
              <a:rPr lang="en-US" sz="1540" i="1" dirty="0"/>
              <a:t>MMWR</a:t>
            </a:r>
            <a:r>
              <a:rPr lang="en-US" sz="1540" dirty="0"/>
              <a:t> 2018;67(3);103–108</a:t>
            </a:r>
          </a:p>
        </p:txBody>
      </p:sp>
      <p:sp>
        <p:nvSpPr>
          <p:cNvPr id="5" name="Oval 4">
            <a:extLst>
              <a:ext uri="{FF2B5EF4-FFF2-40B4-BE49-F238E27FC236}">
                <a16:creationId xmlns:a16="http://schemas.microsoft.com/office/drawing/2014/main" id="{2EB6942E-563B-4B7C-8003-C19E855CCD0B}"/>
              </a:ext>
            </a:extLst>
          </p:cNvPr>
          <p:cNvSpPr>
            <a:spLocks noChangeArrowheads="1"/>
          </p:cNvSpPr>
          <p:nvPr/>
        </p:nvSpPr>
        <p:spPr bwMode="auto">
          <a:xfrm>
            <a:off x="714375" y="2514600"/>
            <a:ext cx="1876425" cy="609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Oval 5">
            <a:extLst>
              <a:ext uri="{FF2B5EF4-FFF2-40B4-BE49-F238E27FC236}">
                <a16:creationId xmlns:a16="http://schemas.microsoft.com/office/drawing/2014/main" id="{038271C7-2C6D-47F4-86B4-87017FFE1905}"/>
              </a:ext>
            </a:extLst>
          </p:cNvPr>
          <p:cNvSpPr>
            <a:spLocks noChangeArrowheads="1"/>
          </p:cNvSpPr>
          <p:nvPr/>
        </p:nvSpPr>
        <p:spPr bwMode="auto">
          <a:xfrm>
            <a:off x="6781800" y="1219200"/>
            <a:ext cx="1828800" cy="609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 name="Oval 6">
            <a:extLst>
              <a:ext uri="{FF2B5EF4-FFF2-40B4-BE49-F238E27FC236}">
                <a16:creationId xmlns:a16="http://schemas.microsoft.com/office/drawing/2014/main" id="{13E4F7FC-35B6-4EC8-B388-C606B98DFC8A}"/>
              </a:ext>
            </a:extLst>
          </p:cNvPr>
          <p:cNvSpPr>
            <a:spLocks noChangeArrowheads="1"/>
          </p:cNvSpPr>
          <p:nvPr/>
        </p:nvSpPr>
        <p:spPr bwMode="auto">
          <a:xfrm>
            <a:off x="2133600" y="3352800"/>
            <a:ext cx="1371600" cy="609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Oval 7">
            <a:extLst>
              <a:ext uri="{FF2B5EF4-FFF2-40B4-BE49-F238E27FC236}">
                <a16:creationId xmlns:a16="http://schemas.microsoft.com/office/drawing/2014/main" id="{526721CB-D862-4ACE-8241-0405578A4C7F}"/>
              </a:ext>
            </a:extLst>
          </p:cNvPr>
          <p:cNvSpPr>
            <a:spLocks noChangeArrowheads="1"/>
          </p:cNvSpPr>
          <p:nvPr/>
        </p:nvSpPr>
        <p:spPr bwMode="auto">
          <a:xfrm>
            <a:off x="1695450" y="3832225"/>
            <a:ext cx="2038350" cy="609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1" name="TextBox 8">
            <a:extLst>
              <a:ext uri="{FF2B5EF4-FFF2-40B4-BE49-F238E27FC236}">
                <a16:creationId xmlns:a16="http://schemas.microsoft.com/office/drawing/2014/main" id="{CBEEC280-A356-4905-BB27-654E59B0AA26}"/>
              </a:ext>
            </a:extLst>
          </p:cNvPr>
          <p:cNvSpPr txBox="1">
            <a:spLocks noChangeArrowheads="1"/>
          </p:cNvSpPr>
          <p:nvPr/>
        </p:nvSpPr>
        <p:spPr bwMode="auto">
          <a:xfrm>
            <a:off x="7440613" y="7132638"/>
            <a:ext cx="260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B2D8B9B-5A89-45FB-9B0A-D98F99CAFCA3}"/>
              </a:ext>
            </a:extLst>
          </p:cNvPr>
          <p:cNvSpPr>
            <a:spLocks noGrp="1"/>
          </p:cNvSpPr>
          <p:nvPr>
            <p:ph type="title"/>
          </p:nvPr>
        </p:nvSpPr>
        <p:spPr>
          <a:xfrm>
            <a:off x="754063" y="403225"/>
            <a:ext cx="8550275" cy="754063"/>
          </a:xfrm>
        </p:spPr>
        <p:txBody>
          <a:bodyPr/>
          <a:lstStyle/>
          <a:p>
            <a:pPr>
              <a:defRPr/>
            </a:pPr>
            <a:r>
              <a:rPr lang="en-US" sz="4180" dirty="0"/>
              <a:t>ACIP Zoster Recommendations</a:t>
            </a:r>
          </a:p>
        </p:txBody>
      </p:sp>
      <p:sp>
        <p:nvSpPr>
          <p:cNvPr id="55299" name="Content Placeholder 2">
            <a:extLst>
              <a:ext uri="{FF2B5EF4-FFF2-40B4-BE49-F238E27FC236}">
                <a16:creationId xmlns:a16="http://schemas.microsoft.com/office/drawing/2014/main" id="{2C077F2E-6C21-4370-B785-3C6F04150D5F}"/>
              </a:ext>
            </a:extLst>
          </p:cNvPr>
          <p:cNvSpPr>
            <a:spLocks noGrp="1"/>
          </p:cNvSpPr>
          <p:nvPr>
            <p:ph idx="1"/>
          </p:nvPr>
        </p:nvSpPr>
        <p:spPr>
          <a:xfrm>
            <a:off x="550863" y="1371600"/>
            <a:ext cx="8956675" cy="4525963"/>
          </a:xfrm>
        </p:spPr>
        <p:txBody>
          <a:bodyPr/>
          <a:lstStyle/>
          <a:p>
            <a:pPr indent="-301752">
              <a:spcBef>
                <a:spcPts val="0"/>
              </a:spcBef>
              <a:spcAft>
                <a:spcPts val="330"/>
              </a:spcAft>
              <a:defRPr/>
            </a:pPr>
            <a:r>
              <a:rPr lang="en-US" sz="3080" dirty="0"/>
              <a:t>Persons 50 years of age and older should be vaccinated with zoster vaccine </a:t>
            </a:r>
          </a:p>
          <a:p>
            <a:pPr indent="-301752">
              <a:spcBef>
                <a:spcPts val="0"/>
              </a:spcBef>
              <a:spcAft>
                <a:spcPts val="330"/>
              </a:spcAft>
              <a:defRPr/>
            </a:pPr>
            <a:r>
              <a:rPr lang="en-US" sz="3080" dirty="0"/>
              <a:t>Administer 2 doses of </a:t>
            </a:r>
            <a:r>
              <a:rPr lang="en-US" sz="3080" dirty="0" err="1"/>
              <a:t>Shingrix</a:t>
            </a:r>
            <a:r>
              <a:rPr lang="en-US" sz="3080" dirty="0"/>
              <a:t>® to immunocompetent persons </a:t>
            </a:r>
          </a:p>
          <a:p>
            <a:pPr lvl="1" indent="-301752">
              <a:spcBef>
                <a:spcPts val="0"/>
              </a:spcBef>
              <a:spcAft>
                <a:spcPts val="330"/>
              </a:spcAft>
              <a:defRPr/>
            </a:pPr>
            <a:r>
              <a:rPr lang="en-US" sz="2750" dirty="0"/>
              <a:t>Regardless of previous history of vaccination with varicella-containing vaccines – </a:t>
            </a:r>
            <a:r>
              <a:rPr lang="en-US" sz="2750" dirty="0" err="1"/>
              <a:t>Varivax</a:t>
            </a:r>
            <a:r>
              <a:rPr lang="en-US" sz="2750" dirty="0"/>
              <a:t>® or Zostavax® </a:t>
            </a:r>
          </a:p>
          <a:p>
            <a:pPr lvl="1" indent="-301752">
              <a:spcBef>
                <a:spcPts val="0"/>
              </a:spcBef>
              <a:spcAft>
                <a:spcPts val="330"/>
              </a:spcAft>
              <a:defRPr/>
            </a:pPr>
            <a:r>
              <a:rPr lang="en-US" sz="2750" dirty="0"/>
              <a:t>Separate </a:t>
            </a:r>
            <a:r>
              <a:rPr lang="en-US" sz="2750" dirty="0" err="1"/>
              <a:t>Shingrix</a:t>
            </a:r>
            <a:r>
              <a:rPr lang="en-US" sz="2750" dirty="0"/>
              <a:t>® and varicella-containing vaccines by at least 8 weeks </a:t>
            </a:r>
          </a:p>
          <a:p>
            <a:pPr indent="-301752">
              <a:spcBef>
                <a:spcPts val="0"/>
              </a:spcBef>
              <a:spcAft>
                <a:spcPts val="330"/>
              </a:spcAft>
              <a:defRPr/>
            </a:pPr>
            <a:r>
              <a:rPr lang="en-US" sz="3080" dirty="0" err="1"/>
              <a:t>Shingrix</a:t>
            </a:r>
            <a:r>
              <a:rPr lang="en-US" sz="3080" dirty="0"/>
              <a:t>® is preferred to Zostavax® for persons 60 years and older</a:t>
            </a:r>
          </a:p>
        </p:txBody>
      </p:sp>
      <p:sp>
        <p:nvSpPr>
          <p:cNvPr id="4" name="Text Placeholder 3">
            <a:extLst>
              <a:ext uri="{FF2B5EF4-FFF2-40B4-BE49-F238E27FC236}">
                <a16:creationId xmlns:a16="http://schemas.microsoft.com/office/drawing/2014/main" id="{DD0B8AC3-5ACC-417E-9DAF-B82E1F963763}"/>
              </a:ext>
            </a:extLst>
          </p:cNvPr>
          <p:cNvSpPr>
            <a:spLocks noGrp="1"/>
          </p:cNvSpPr>
          <p:nvPr>
            <p:ph type="body" sz="quarter" idx="4294967295"/>
          </p:nvPr>
        </p:nvSpPr>
        <p:spPr>
          <a:xfrm>
            <a:off x="168275" y="7142163"/>
            <a:ext cx="2586038" cy="454025"/>
          </a:xfrm>
        </p:spPr>
        <p:txBody>
          <a:bodyPr>
            <a:noAutofit/>
          </a:bodyPr>
          <a:lstStyle/>
          <a:p>
            <a:pPr marL="0">
              <a:buFont typeface="Wingdings" panose="05000000000000000000" pitchFamily="2" charset="2"/>
              <a:buNone/>
              <a:defRPr/>
            </a:pPr>
            <a:r>
              <a:rPr lang="en-US" sz="1540" i="1" dirty="0"/>
              <a:t>MMWR</a:t>
            </a:r>
            <a:r>
              <a:rPr lang="en-US" sz="1540" dirty="0"/>
              <a:t> 2018;67(3):103–108</a:t>
            </a:r>
          </a:p>
        </p:txBody>
      </p:sp>
      <p:sp>
        <p:nvSpPr>
          <p:cNvPr id="101381" name="TextBox 4">
            <a:extLst>
              <a:ext uri="{FF2B5EF4-FFF2-40B4-BE49-F238E27FC236}">
                <a16:creationId xmlns:a16="http://schemas.microsoft.com/office/drawing/2014/main" id="{30988B6C-7B7C-4704-A986-10A1508A72F0}"/>
              </a:ext>
            </a:extLst>
          </p:cNvPr>
          <p:cNvSpPr txBox="1">
            <a:spLocks noChangeArrowheads="1"/>
          </p:cNvSpPr>
          <p:nvPr/>
        </p:nvSpPr>
        <p:spPr bwMode="auto">
          <a:xfrm>
            <a:off x="7440613" y="7132638"/>
            <a:ext cx="260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7970" name="Rectangle 2">
            <a:extLst>
              <a:ext uri="{FF2B5EF4-FFF2-40B4-BE49-F238E27FC236}">
                <a16:creationId xmlns:a16="http://schemas.microsoft.com/office/drawing/2014/main" id="{10AEC117-244B-4A9C-825E-37F14A9CE420}"/>
              </a:ext>
            </a:extLst>
          </p:cNvPr>
          <p:cNvSpPr>
            <a:spLocks noGrp="1" noChangeArrowheads="1"/>
          </p:cNvSpPr>
          <p:nvPr>
            <p:ph type="ctrTitle"/>
          </p:nvPr>
        </p:nvSpPr>
        <p:spPr>
          <a:xfrm>
            <a:off x="990600" y="685800"/>
            <a:ext cx="8550275" cy="1295400"/>
          </a:xfrm>
        </p:spPr>
        <p:txBody>
          <a:bodyPr/>
          <a:lstStyle/>
          <a:p>
            <a:pPr eaLnBrk="1" hangingPunct="1">
              <a:defRPr/>
            </a:pPr>
            <a:r>
              <a:rPr lang="en-US" altLang="en-US" sz="5400"/>
              <a:t>The Really GREAT News:</a:t>
            </a:r>
          </a:p>
        </p:txBody>
      </p:sp>
      <p:sp>
        <p:nvSpPr>
          <p:cNvPr id="21507" name="Rectangle 3">
            <a:extLst>
              <a:ext uri="{FF2B5EF4-FFF2-40B4-BE49-F238E27FC236}">
                <a16:creationId xmlns:a16="http://schemas.microsoft.com/office/drawing/2014/main" id="{9955747C-89D2-47C8-BCF3-C17912CB0896}"/>
              </a:ext>
            </a:extLst>
          </p:cNvPr>
          <p:cNvSpPr>
            <a:spLocks noGrp="1" noChangeArrowheads="1"/>
          </p:cNvSpPr>
          <p:nvPr>
            <p:ph type="subTitle" idx="1"/>
          </p:nvPr>
        </p:nvSpPr>
        <p:spPr>
          <a:xfrm>
            <a:off x="754063" y="2743200"/>
            <a:ext cx="8085137" cy="3128963"/>
          </a:xfrm>
        </p:spPr>
        <p:txBody>
          <a:bodyPr/>
          <a:lstStyle/>
          <a:p>
            <a:pPr eaLnBrk="1" hangingPunct="1">
              <a:defRPr/>
            </a:pPr>
            <a:r>
              <a:rPr lang="en-US" altLang="en-US" dirty="0"/>
              <a:t>Vaccines have </a:t>
            </a:r>
            <a:r>
              <a:rPr lang="en-US" altLang="en-US" b="1" dirty="0"/>
              <a:t>dramatically </a:t>
            </a:r>
            <a:r>
              <a:rPr lang="en-US" altLang="en-US" dirty="0"/>
              <a:t>reduced morbidity and mortality from disease for people of all ages</a:t>
            </a:r>
          </a:p>
          <a:p>
            <a:pPr eaLnBrk="1" hangingPunct="1">
              <a:defRPr/>
            </a:pPr>
            <a:endParaRPr lang="en-US" altLang="en-US" dirty="0"/>
          </a:p>
          <a:p>
            <a:pPr eaLnBrk="1" hangingPunct="1">
              <a:defRPr/>
            </a:pPr>
            <a:r>
              <a:rPr lang="en-US" altLang="en-US" sz="5400" b="1" dirty="0">
                <a:solidFill>
                  <a:srgbClr val="FFFF00"/>
                </a:solidFill>
                <a:latin typeface="+mj-lt"/>
              </a:rPr>
              <a:t>Immunization 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3578875-1C2F-4B1F-9E89-72A43BE3CCB9}"/>
              </a:ext>
            </a:extLst>
          </p:cNvPr>
          <p:cNvGraphicFramePr>
            <a:graphicFrameLocks noGrp="1"/>
          </p:cNvGraphicFramePr>
          <p:nvPr>
            <p:ph idx="14"/>
          </p:nvPr>
        </p:nvGraphicFramePr>
        <p:xfrm>
          <a:off x="503238" y="2263775"/>
          <a:ext cx="8640762" cy="3749675"/>
        </p:xfrm>
        <a:graphic>
          <a:graphicData uri="http://schemas.openxmlformats.org/drawingml/2006/table">
            <a:tbl>
              <a:tblPr firstRow="1" bandRow="1">
                <a:tableStyleId>{5940675A-B579-460E-94D1-54222C63F5DA}</a:tableStyleId>
              </a:tblPr>
              <a:tblGrid>
                <a:gridCol w="681196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41689">
                <a:tc>
                  <a:txBody>
                    <a:bodyPr/>
                    <a:lstStyle/>
                    <a:p>
                      <a:pPr eaLnBrk="1" hangingPunct="1">
                        <a:lnSpc>
                          <a:spcPct val="75000"/>
                        </a:lnSpc>
                      </a:pPr>
                      <a:r>
                        <a:rPr lang="en-US" sz="3100" b="0" dirty="0">
                          <a:solidFill>
                            <a:schemeClr val="tx1"/>
                          </a:solidFill>
                        </a:rPr>
                        <a:t>Local reactions</a:t>
                      </a:r>
                    </a:p>
                  </a:txBody>
                  <a:tcPr marL="75433" marR="75433" marT="37722" marB="37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b="0" dirty="0">
                          <a:solidFill>
                            <a:schemeClr val="tx1"/>
                          </a:solidFill>
                        </a:rPr>
                        <a:t>49%</a:t>
                      </a:r>
                    </a:p>
                  </a:txBody>
                  <a:tcPr marL="75433" marR="75433" marT="37722" marB="37722" anchor="ctr"/>
                </a:tc>
                <a:extLst>
                  <a:ext uri="{0D108BD9-81ED-4DB2-BD59-A6C34878D82A}">
                    <a16:rowId xmlns:a16="http://schemas.microsoft.com/office/drawing/2014/main" val="10000"/>
                  </a:ext>
                </a:extLst>
              </a:tr>
              <a:tr h="670153">
                <a:tc>
                  <a:txBody>
                    <a:bodyPr/>
                    <a:lstStyle/>
                    <a:p>
                      <a:r>
                        <a:rPr lang="en-US" sz="3100" b="0" dirty="0">
                          <a:solidFill>
                            <a:schemeClr val="tx1"/>
                          </a:solidFill>
                        </a:rPr>
                        <a:t>Local reactions – Grade 3</a:t>
                      </a:r>
                    </a:p>
                  </a:txBody>
                  <a:tcPr marL="75433" marR="75433" marT="37722" marB="37722" anchor="ctr"/>
                </a:tc>
                <a:tc>
                  <a:txBody>
                    <a:bodyPr/>
                    <a:lstStyle/>
                    <a:p>
                      <a:pPr algn="ctr"/>
                      <a:r>
                        <a:rPr lang="en-US" sz="3100" b="0" dirty="0">
                          <a:solidFill>
                            <a:schemeClr val="tx1"/>
                          </a:solidFill>
                        </a:rPr>
                        <a:t>9.4%</a:t>
                      </a:r>
                    </a:p>
                  </a:txBody>
                  <a:tcPr marL="75433" marR="75433" marT="37722" marB="37722" anchor="ctr"/>
                </a:tc>
                <a:extLst>
                  <a:ext uri="{0D108BD9-81ED-4DB2-BD59-A6C34878D82A}">
                    <a16:rowId xmlns:a16="http://schemas.microsoft.com/office/drawing/2014/main" val="10001"/>
                  </a:ext>
                </a:extLst>
              </a:tr>
              <a:tr h="2437833">
                <a:tc>
                  <a:txBody>
                    <a:bodyPr/>
                    <a:lstStyle/>
                    <a:p>
                      <a:r>
                        <a:rPr lang="en-US" sz="3100" b="0" dirty="0">
                          <a:solidFill>
                            <a:schemeClr val="tx1"/>
                          </a:solidFill>
                        </a:rPr>
                        <a:t>Systemic reactions (headache, malaise, fatigue)</a:t>
                      </a:r>
                    </a:p>
                    <a:p>
                      <a:endParaRPr lang="en-US" sz="3100" b="0" dirty="0">
                        <a:solidFill>
                          <a:schemeClr val="tx1"/>
                        </a:solidFill>
                      </a:endParaRPr>
                    </a:p>
                    <a:p>
                      <a:r>
                        <a:rPr lang="en-US" sz="3100" b="0" dirty="0">
                          <a:solidFill>
                            <a:schemeClr val="tx1"/>
                          </a:solidFill>
                        </a:rPr>
                        <a:t>Systemic</a:t>
                      </a:r>
                      <a:r>
                        <a:rPr lang="en-US" sz="3100" b="0" baseline="0" dirty="0">
                          <a:solidFill>
                            <a:schemeClr val="tx1"/>
                          </a:solidFill>
                        </a:rPr>
                        <a:t> reactions (headache, malaise, fatigue) – Grade 3</a:t>
                      </a:r>
                      <a:endParaRPr lang="en-US" sz="3100" b="0" dirty="0">
                        <a:solidFill>
                          <a:schemeClr val="tx1"/>
                        </a:solidFill>
                      </a:endParaRPr>
                    </a:p>
                  </a:txBody>
                  <a:tcPr marL="75433" marR="75433" marT="37722" marB="37722" anchor="ctr"/>
                </a:tc>
                <a:tc>
                  <a:txBody>
                    <a:bodyPr/>
                    <a:lstStyle/>
                    <a:p>
                      <a:pPr algn="ctr"/>
                      <a:r>
                        <a:rPr lang="en-US" sz="3100" b="0" dirty="0">
                          <a:solidFill>
                            <a:schemeClr val="tx1"/>
                          </a:solidFill>
                        </a:rPr>
                        <a:t>45-78%</a:t>
                      </a:r>
                    </a:p>
                    <a:p>
                      <a:pPr algn="ctr"/>
                      <a:endParaRPr lang="en-US" sz="3100" b="0" dirty="0">
                        <a:solidFill>
                          <a:schemeClr val="tx1"/>
                        </a:solidFill>
                      </a:endParaRPr>
                    </a:p>
                    <a:p>
                      <a:pPr algn="ctr"/>
                      <a:r>
                        <a:rPr lang="en-US" sz="3100" b="0" dirty="0">
                          <a:solidFill>
                            <a:schemeClr val="tx1"/>
                          </a:solidFill>
                        </a:rPr>
                        <a:t>11%</a:t>
                      </a:r>
                    </a:p>
                  </a:txBody>
                  <a:tcPr marL="75433" marR="75433" marT="37722" marB="37722" anchor="ct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A042C510-C7AB-4119-BFAF-84D5DAC80642}"/>
              </a:ext>
            </a:extLst>
          </p:cNvPr>
          <p:cNvSpPr>
            <a:spLocks noGrp="1"/>
          </p:cNvSpPr>
          <p:nvPr>
            <p:ph type="title"/>
          </p:nvPr>
        </p:nvSpPr>
        <p:spPr>
          <a:xfrm>
            <a:off x="838200" y="374650"/>
            <a:ext cx="8550275" cy="838200"/>
          </a:xfrm>
        </p:spPr>
        <p:txBody>
          <a:bodyPr>
            <a:normAutofit fontScale="90000"/>
          </a:bodyPr>
          <a:lstStyle/>
          <a:p>
            <a:pPr>
              <a:defRPr/>
            </a:pPr>
            <a:r>
              <a:rPr lang="en-US" sz="4180" dirty="0"/>
              <a:t>RZV (</a:t>
            </a:r>
            <a:r>
              <a:rPr lang="en-US" sz="4180" dirty="0" err="1"/>
              <a:t>Shingrix</a:t>
            </a:r>
            <a:r>
              <a:rPr lang="en-US" sz="4180" dirty="0"/>
              <a:t>®) Adverse Reactions</a:t>
            </a:r>
          </a:p>
        </p:txBody>
      </p:sp>
      <p:sp>
        <p:nvSpPr>
          <p:cNvPr id="8" name="Text Placeholder 7">
            <a:extLst>
              <a:ext uri="{FF2B5EF4-FFF2-40B4-BE49-F238E27FC236}">
                <a16:creationId xmlns:a16="http://schemas.microsoft.com/office/drawing/2014/main" id="{8BF5B953-D03E-4144-BD19-A483D81AE1AF}"/>
              </a:ext>
            </a:extLst>
          </p:cNvPr>
          <p:cNvSpPr>
            <a:spLocks noGrp="1"/>
          </p:cNvSpPr>
          <p:nvPr>
            <p:ph type="body" sz="quarter" idx="13"/>
          </p:nvPr>
        </p:nvSpPr>
        <p:spPr>
          <a:xfrm>
            <a:off x="304800" y="6829425"/>
            <a:ext cx="2767013" cy="606425"/>
          </a:xfrm>
        </p:spPr>
        <p:txBody>
          <a:bodyPr/>
          <a:lstStyle/>
          <a:p>
            <a:pPr>
              <a:buClr>
                <a:srgbClr val="4983F2"/>
              </a:buClr>
              <a:defRPr/>
            </a:pPr>
            <a:r>
              <a:rPr lang="en-US" sz="1540" i="1" dirty="0">
                <a:solidFill>
                  <a:schemeClr val="tx1"/>
                </a:solidFill>
              </a:rPr>
              <a:t>MMWR</a:t>
            </a:r>
            <a:r>
              <a:rPr lang="en-US" sz="1540" dirty="0">
                <a:solidFill>
                  <a:schemeClr val="tx1"/>
                </a:solidFill>
              </a:rPr>
              <a:t> 2018;67(3);103–108</a:t>
            </a:r>
          </a:p>
        </p:txBody>
      </p:sp>
      <p:sp>
        <p:nvSpPr>
          <p:cNvPr id="103442" name="TextBox 5">
            <a:extLst>
              <a:ext uri="{FF2B5EF4-FFF2-40B4-BE49-F238E27FC236}">
                <a16:creationId xmlns:a16="http://schemas.microsoft.com/office/drawing/2014/main" id="{980DA0D1-2028-4BFD-B48E-988EACB76818}"/>
              </a:ext>
            </a:extLst>
          </p:cNvPr>
          <p:cNvSpPr txBox="1">
            <a:spLocks noChangeArrowheads="1"/>
          </p:cNvSpPr>
          <p:nvPr/>
        </p:nvSpPr>
        <p:spPr bwMode="auto">
          <a:xfrm>
            <a:off x="7440613" y="7132638"/>
            <a:ext cx="260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5D4FF-63C8-483F-83D0-A83CF8079FF2}"/>
              </a:ext>
            </a:extLst>
          </p:cNvPr>
          <p:cNvSpPr>
            <a:spLocks noGrp="1"/>
          </p:cNvSpPr>
          <p:nvPr>
            <p:ph type="title"/>
          </p:nvPr>
        </p:nvSpPr>
        <p:spPr>
          <a:xfrm>
            <a:off x="754063" y="533400"/>
            <a:ext cx="8550275" cy="838200"/>
          </a:xfrm>
        </p:spPr>
        <p:txBody>
          <a:bodyPr/>
          <a:lstStyle/>
          <a:p>
            <a:pPr>
              <a:defRPr/>
            </a:pPr>
            <a:r>
              <a:rPr lang="en-US" sz="4180" dirty="0"/>
              <a:t>Adverse Reactions after </a:t>
            </a:r>
            <a:r>
              <a:rPr lang="en-US" sz="4180" dirty="0" err="1"/>
              <a:t>Shingrix</a:t>
            </a:r>
            <a:r>
              <a:rPr lang="en-US" sz="4180" dirty="0"/>
              <a:t>® </a:t>
            </a:r>
          </a:p>
        </p:txBody>
      </p:sp>
      <p:sp>
        <p:nvSpPr>
          <p:cNvPr id="5" name="Content Placeholder 4">
            <a:extLst>
              <a:ext uri="{FF2B5EF4-FFF2-40B4-BE49-F238E27FC236}">
                <a16:creationId xmlns:a16="http://schemas.microsoft.com/office/drawing/2014/main" id="{EC84DAC6-3E8C-495F-9929-127434A65F1F}"/>
              </a:ext>
            </a:extLst>
          </p:cNvPr>
          <p:cNvSpPr>
            <a:spLocks noGrp="1"/>
          </p:cNvSpPr>
          <p:nvPr>
            <p:ph idx="1"/>
          </p:nvPr>
        </p:nvSpPr>
        <p:spPr>
          <a:xfrm>
            <a:off x="754063" y="1706563"/>
            <a:ext cx="7780337" cy="4525962"/>
          </a:xfrm>
        </p:spPr>
        <p:txBody>
          <a:bodyPr/>
          <a:lstStyle/>
          <a:p>
            <a:pPr indent="-301752">
              <a:spcBef>
                <a:spcPts val="0"/>
              </a:spcBef>
              <a:spcAft>
                <a:spcPts val="330"/>
              </a:spcAft>
              <a:defRPr/>
            </a:pPr>
            <a:r>
              <a:rPr lang="en-US" u="sng" dirty="0"/>
              <a:t>Educate patients </a:t>
            </a:r>
            <a:r>
              <a:rPr lang="en-US" dirty="0"/>
              <a:t>regarding:</a:t>
            </a:r>
          </a:p>
          <a:p>
            <a:pPr lvl="1" indent="-301752">
              <a:spcBef>
                <a:spcPts val="0"/>
              </a:spcBef>
              <a:spcAft>
                <a:spcPts val="330"/>
              </a:spcAft>
              <a:defRPr/>
            </a:pPr>
            <a:r>
              <a:rPr lang="en-US" dirty="0"/>
              <a:t>Potential adverse reactions, including injection site and systemic reactions</a:t>
            </a:r>
          </a:p>
          <a:p>
            <a:pPr lvl="1" indent="-301752">
              <a:spcBef>
                <a:spcPts val="0"/>
              </a:spcBef>
              <a:spcAft>
                <a:spcPts val="330"/>
              </a:spcAft>
              <a:defRPr/>
            </a:pPr>
            <a:r>
              <a:rPr lang="en-US" dirty="0"/>
              <a:t>The need for a second dose–even if s/he has an adverse reaction   </a:t>
            </a:r>
          </a:p>
          <a:p>
            <a:pPr lvl="1" indent="-301752">
              <a:spcBef>
                <a:spcPts val="0"/>
              </a:spcBef>
              <a:spcAft>
                <a:spcPts val="330"/>
              </a:spcAft>
              <a:defRPr/>
            </a:pPr>
            <a:endParaRPr lang="en-US" dirty="0"/>
          </a:p>
          <a:p>
            <a:pPr indent="-301752">
              <a:spcBef>
                <a:spcPts val="0"/>
              </a:spcBef>
              <a:spcAft>
                <a:spcPts val="330"/>
              </a:spcAft>
              <a:defRPr/>
            </a:pPr>
            <a:r>
              <a:rPr lang="en-US" dirty="0"/>
              <a:t>Offer comfort measures and strategies </a:t>
            </a:r>
          </a:p>
          <a:p>
            <a:pPr>
              <a:defRPr/>
            </a:pPr>
            <a:endParaRPr lang="en-US" dirty="0"/>
          </a:p>
          <a:p>
            <a:pPr marL="0">
              <a:buFont typeface="Wingdings" panose="05000000000000000000" pitchFamily="2" charset="2"/>
              <a:buNone/>
              <a:defRPr/>
            </a:pPr>
            <a:endParaRPr lang="en-US" dirty="0"/>
          </a:p>
        </p:txBody>
      </p:sp>
      <p:sp>
        <p:nvSpPr>
          <p:cNvPr id="105476" name="TextBox 3">
            <a:extLst>
              <a:ext uri="{FF2B5EF4-FFF2-40B4-BE49-F238E27FC236}">
                <a16:creationId xmlns:a16="http://schemas.microsoft.com/office/drawing/2014/main" id="{DAFCB3B0-3CE9-4E40-812D-46A2DE34AA63}"/>
              </a:ext>
            </a:extLst>
          </p:cNvPr>
          <p:cNvSpPr txBox="1">
            <a:spLocks noChangeArrowheads="1"/>
          </p:cNvSpPr>
          <p:nvPr/>
        </p:nvSpPr>
        <p:spPr bwMode="auto">
          <a:xfrm>
            <a:off x="7440613" y="7132638"/>
            <a:ext cx="260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3E0427-7304-41C6-8F40-29A3A996CBE2}"/>
              </a:ext>
            </a:extLst>
          </p:cNvPr>
          <p:cNvSpPr>
            <a:spLocks noGrp="1"/>
          </p:cNvSpPr>
          <p:nvPr>
            <p:ph sz="quarter" idx="14"/>
          </p:nvPr>
        </p:nvSpPr>
        <p:spPr>
          <a:xfrm>
            <a:off x="168275" y="1874838"/>
            <a:ext cx="9386888" cy="5448300"/>
          </a:xfrm>
        </p:spPr>
        <p:txBody>
          <a:bodyPr>
            <a:normAutofit fontScale="92500"/>
          </a:bodyPr>
          <a:lstStyle/>
          <a:p>
            <a:pPr indent="-301752">
              <a:spcBef>
                <a:spcPts val="0"/>
              </a:spcBef>
              <a:spcAft>
                <a:spcPts val="330"/>
              </a:spcAft>
              <a:defRPr/>
            </a:pPr>
            <a:r>
              <a:rPr lang="en-US" sz="2970" b="0" dirty="0"/>
              <a:t>Wrong route: Subcutaneous route rather than IM</a:t>
            </a:r>
          </a:p>
          <a:p>
            <a:pPr indent="-301752">
              <a:spcBef>
                <a:spcPts val="0"/>
              </a:spcBef>
              <a:spcAft>
                <a:spcPts val="330"/>
              </a:spcAft>
              <a:defRPr/>
            </a:pPr>
            <a:r>
              <a:rPr lang="en-US" sz="2970" b="0" dirty="0"/>
              <a:t>Wrong age: Administered to persons less than 50 years of age</a:t>
            </a:r>
          </a:p>
          <a:p>
            <a:pPr indent="-301752">
              <a:spcBef>
                <a:spcPts val="0"/>
              </a:spcBef>
              <a:spcAft>
                <a:spcPts val="330"/>
              </a:spcAft>
              <a:defRPr/>
            </a:pPr>
            <a:r>
              <a:rPr lang="en-US" sz="2970" b="0" dirty="0"/>
              <a:t>Wrong vaccine: </a:t>
            </a:r>
            <a:r>
              <a:rPr lang="en-US" sz="2970" b="0" dirty="0" err="1"/>
              <a:t>Shingrix</a:t>
            </a:r>
            <a:r>
              <a:rPr lang="en-US" sz="2970" b="0" dirty="0"/>
              <a:t>® instead of varicella (</a:t>
            </a:r>
            <a:r>
              <a:rPr lang="en-US" sz="2970" b="0" dirty="0" err="1"/>
              <a:t>Varivax</a:t>
            </a:r>
            <a:r>
              <a:rPr lang="en-US" sz="2970" b="0" dirty="0"/>
              <a:t>®) vaccine</a:t>
            </a:r>
          </a:p>
          <a:p>
            <a:pPr indent="-301752">
              <a:spcBef>
                <a:spcPts val="0"/>
              </a:spcBef>
              <a:spcAft>
                <a:spcPts val="330"/>
              </a:spcAft>
              <a:defRPr/>
            </a:pPr>
            <a:r>
              <a:rPr lang="en-US" sz="2970" b="0" dirty="0"/>
              <a:t>Improper storage: Administered after frozen storage</a:t>
            </a:r>
          </a:p>
          <a:p>
            <a:pPr indent="-301752">
              <a:spcBef>
                <a:spcPts val="0"/>
              </a:spcBef>
              <a:spcAft>
                <a:spcPts val="330"/>
              </a:spcAft>
              <a:defRPr/>
            </a:pPr>
            <a:r>
              <a:rPr lang="en-US" sz="2970" b="0" dirty="0"/>
              <a:t>Wrong preparation: Administered the adjuvanted diluent only</a:t>
            </a:r>
          </a:p>
          <a:p>
            <a:pPr indent="-301752">
              <a:spcBef>
                <a:spcPts val="0"/>
              </a:spcBef>
              <a:spcAft>
                <a:spcPts val="330"/>
              </a:spcAft>
              <a:defRPr/>
            </a:pPr>
            <a:r>
              <a:rPr lang="en-US" sz="2970" b="0" dirty="0"/>
              <a:t>Wrong schedule: Interval violations between doses of </a:t>
            </a:r>
            <a:r>
              <a:rPr lang="en-US" sz="2970" b="0" dirty="0" err="1"/>
              <a:t>Shingrix</a:t>
            </a:r>
            <a:r>
              <a:rPr lang="en-US" sz="2970" b="0" dirty="0"/>
              <a:t>® or a previous dose of varicella-containing vaccine</a:t>
            </a:r>
          </a:p>
          <a:p>
            <a:pPr indent="-301752">
              <a:spcBef>
                <a:spcPts val="0"/>
              </a:spcBef>
              <a:spcAft>
                <a:spcPts val="330"/>
              </a:spcAft>
              <a:defRPr/>
            </a:pPr>
            <a:r>
              <a:rPr lang="en-US" b="0" dirty="0"/>
              <a:t>Other errors we have heard about: </a:t>
            </a:r>
          </a:p>
          <a:p>
            <a:pPr lvl="2" indent="-301752">
              <a:spcBef>
                <a:spcPts val="0"/>
              </a:spcBef>
              <a:spcAft>
                <a:spcPts val="330"/>
              </a:spcAft>
              <a:defRPr/>
            </a:pPr>
            <a:r>
              <a:rPr lang="en-US" sz="2600" dirty="0"/>
              <a:t>Staff unaware of the need for a second dose </a:t>
            </a:r>
          </a:p>
          <a:p>
            <a:pPr lvl="2" indent="-301752">
              <a:spcBef>
                <a:spcPts val="0"/>
              </a:spcBef>
              <a:spcAft>
                <a:spcPts val="330"/>
              </a:spcAft>
              <a:defRPr/>
            </a:pPr>
            <a:r>
              <a:rPr lang="en-US" sz="2600" dirty="0"/>
              <a:t>Staff thinks Zostavax® can count toward completing the 2-dose </a:t>
            </a:r>
            <a:r>
              <a:rPr lang="en-US" sz="2600" dirty="0" err="1"/>
              <a:t>Shingrix</a:t>
            </a:r>
            <a:r>
              <a:rPr lang="en-US" sz="2600" dirty="0"/>
              <a:t>® series  </a:t>
            </a:r>
          </a:p>
          <a:p>
            <a:pPr lvl="1">
              <a:defRPr/>
            </a:pPr>
            <a:endParaRPr lang="en-US" dirty="0"/>
          </a:p>
        </p:txBody>
      </p:sp>
      <p:sp>
        <p:nvSpPr>
          <p:cNvPr id="3" name="Title 2">
            <a:extLst>
              <a:ext uri="{FF2B5EF4-FFF2-40B4-BE49-F238E27FC236}">
                <a16:creationId xmlns:a16="http://schemas.microsoft.com/office/drawing/2014/main" id="{E604FF73-28D4-4B13-B678-4BB8F143DEE0}"/>
              </a:ext>
            </a:extLst>
          </p:cNvPr>
          <p:cNvSpPr>
            <a:spLocks noGrp="1"/>
          </p:cNvSpPr>
          <p:nvPr>
            <p:ph type="title"/>
          </p:nvPr>
        </p:nvSpPr>
        <p:spPr>
          <a:xfrm>
            <a:off x="754063" y="304800"/>
            <a:ext cx="8550275" cy="1257300"/>
          </a:xfrm>
        </p:spPr>
        <p:txBody>
          <a:bodyPr>
            <a:noAutofit/>
          </a:bodyPr>
          <a:lstStyle/>
          <a:p>
            <a:pPr>
              <a:defRPr/>
            </a:pPr>
            <a:r>
              <a:rPr lang="en-US" sz="4180" dirty="0" err="1"/>
              <a:t>Shingrix</a:t>
            </a:r>
            <a:r>
              <a:rPr lang="en-US" sz="4180" dirty="0"/>
              <a:t>® Vaccine Administration Errors (reported to VAERS)   </a:t>
            </a:r>
          </a:p>
        </p:txBody>
      </p:sp>
      <p:sp>
        <p:nvSpPr>
          <p:cNvPr id="107524" name="TextBox 3">
            <a:extLst>
              <a:ext uri="{FF2B5EF4-FFF2-40B4-BE49-F238E27FC236}">
                <a16:creationId xmlns:a16="http://schemas.microsoft.com/office/drawing/2014/main" id="{46C4778E-C018-4000-9CFE-B4AFF125855E}"/>
              </a:ext>
            </a:extLst>
          </p:cNvPr>
          <p:cNvSpPr txBox="1">
            <a:spLocks noChangeArrowheads="1"/>
          </p:cNvSpPr>
          <p:nvPr/>
        </p:nvSpPr>
        <p:spPr bwMode="auto">
          <a:xfrm>
            <a:off x="7440613" y="7132638"/>
            <a:ext cx="260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0978" name="Rectangle 2">
            <a:extLst>
              <a:ext uri="{FF2B5EF4-FFF2-40B4-BE49-F238E27FC236}">
                <a16:creationId xmlns:a16="http://schemas.microsoft.com/office/drawing/2014/main" id="{543C03F8-0496-492E-9141-6CED836247F8}"/>
              </a:ext>
            </a:extLst>
          </p:cNvPr>
          <p:cNvSpPr>
            <a:spLocks noGrp="1" noChangeArrowheads="1"/>
          </p:cNvSpPr>
          <p:nvPr>
            <p:ph type="title"/>
          </p:nvPr>
        </p:nvSpPr>
        <p:spPr>
          <a:xfrm>
            <a:off x="733425" y="76200"/>
            <a:ext cx="8550275" cy="838200"/>
          </a:xfrm>
        </p:spPr>
        <p:txBody>
          <a:bodyPr/>
          <a:lstStyle/>
          <a:p>
            <a:pPr eaLnBrk="1" hangingPunct="1">
              <a:defRPr/>
            </a:pPr>
            <a:r>
              <a:rPr lang="en-US" altLang="en-US" dirty="0"/>
              <a:t>Tetanus</a:t>
            </a:r>
          </a:p>
        </p:txBody>
      </p:sp>
      <p:sp>
        <p:nvSpPr>
          <p:cNvPr id="3070979" name="Rectangle 3">
            <a:extLst>
              <a:ext uri="{FF2B5EF4-FFF2-40B4-BE49-F238E27FC236}">
                <a16:creationId xmlns:a16="http://schemas.microsoft.com/office/drawing/2014/main" id="{99E9C501-5C65-4281-ADCC-87C32B17E5A3}"/>
              </a:ext>
            </a:extLst>
          </p:cNvPr>
          <p:cNvSpPr>
            <a:spLocks noGrp="1" noChangeArrowheads="1"/>
          </p:cNvSpPr>
          <p:nvPr>
            <p:ph type="body" idx="1"/>
          </p:nvPr>
        </p:nvSpPr>
        <p:spPr>
          <a:xfrm>
            <a:off x="741363" y="952500"/>
            <a:ext cx="8542337" cy="5791200"/>
          </a:xfrm>
        </p:spPr>
        <p:txBody>
          <a:bodyPr/>
          <a:lstStyle/>
          <a:p>
            <a:pPr eaLnBrk="1" hangingPunct="1">
              <a:lnSpc>
                <a:spcPct val="90000"/>
              </a:lnSpc>
            </a:pPr>
            <a:endParaRPr lang="en-US" altLang="en-US" sz="1200"/>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sz="1200"/>
          </a:p>
        </p:txBody>
      </p:sp>
      <p:pic>
        <p:nvPicPr>
          <p:cNvPr id="67588" name="Picture 6" descr="C:\Documents and Settings\Anna Levy\My Documents\My Pictures\SS Gardening 5406.jpg">
            <a:extLst>
              <a:ext uri="{FF2B5EF4-FFF2-40B4-BE49-F238E27FC236}">
                <a16:creationId xmlns:a16="http://schemas.microsoft.com/office/drawing/2014/main" id="{93AB8FF2-2FD1-4F99-8F6F-E0D86E580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00475"/>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5869C7B-C6AD-4572-AB36-F0A6605065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7413" y="1181100"/>
            <a:ext cx="348456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B71E65E-39C6-4451-9FBE-4912363A28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225" y="1181100"/>
            <a:ext cx="5715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1000"/>
                                  </p:stCondLst>
                                  <p:endCondLst>
                                    <p:cond evt="begin" delay="0">
                                      <p:tn val="5"/>
                                    </p:cond>
                                  </p:endCondLst>
                                  <p:childTnLst>
                                    <p:set>
                                      <p:cBhvr>
                                        <p:cTn id="6" dur="1" fill="hold">
                                          <p:stCondLst>
                                            <p:cond delay="499"/>
                                          </p:stCondLst>
                                        </p:cTn>
                                        <p:tgtEl>
                                          <p:spTgt spid="3070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097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02" name="Rectangle 2">
            <a:extLst>
              <a:ext uri="{FF2B5EF4-FFF2-40B4-BE49-F238E27FC236}">
                <a16:creationId xmlns:a16="http://schemas.microsoft.com/office/drawing/2014/main" id="{CAE16436-B900-426C-B7A7-9B90BB4D1C51}"/>
              </a:ext>
            </a:extLst>
          </p:cNvPr>
          <p:cNvSpPr>
            <a:spLocks noGrp="1" noChangeArrowheads="1"/>
          </p:cNvSpPr>
          <p:nvPr>
            <p:ph type="title"/>
          </p:nvPr>
        </p:nvSpPr>
        <p:spPr/>
        <p:txBody>
          <a:bodyPr/>
          <a:lstStyle/>
          <a:p>
            <a:pPr eaLnBrk="1" hangingPunct="1">
              <a:defRPr/>
            </a:pPr>
            <a:r>
              <a:rPr lang="en-US" altLang="en-US"/>
              <a:t>Tetanus Diphtheria Booster</a:t>
            </a:r>
          </a:p>
        </p:txBody>
      </p:sp>
      <p:sp>
        <p:nvSpPr>
          <p:cNvPr id="111619" name="Rectangle 3">
            <a:extLst>
              <a:ext uri="{FF2B5EF4-FFF2-40B4-BE49-F238E27FC236}">
                <a16:creationId xmlns:a16="http://schemas.microsoft.com/office/drawing/2014/main" id="{5D17EAF4-BBAA-428D-9B31-F1E46AC127AC}"/>
              </a:ext>
            </a:extLst>
          </p:cNvPr>
          <p:cNvSpPr>
            <a:spLocks noGrp="1" noChangeArrowheads="1"/>
          </p:cNvSpPr>
          <p:nvPr>
            <p:ph type="body" idx="1"/>
          </p:nvPr>
        </p:nvSpPr>
        <p:spPr/>
        <p:txBody>
          <a:bodyPr/>
          <a:lstStyle/>
          <a:p>
            <a:pPr eaLnBrk="1" hangingPunct="1">
              <a:lnSpc>
                <a:spcPct val="90000"/>
              </a:lnSpc>
            </a:pPr>
            <a:r>
              <a:rPr lang="en-US" altLang="en-US"/>
              <a:t>All adults need a Td booster every 10 years</a:t>
            </a:r>
          </a:p>
          <a:p>
            <a:pPr eaLnBrk="1" hangingPunct="1">
              <a:lnSpc>
                <a:spcPct val="90000"/>
              </a:lnSpc>
            </a:pPr>
            <a:endParaRPr lang="en-US" altLang="en-US" sz="1200"/>
          </a:p>
          <a:p>
            <a:pPr eaLnBrk="1" hangingPunct="1">
              <a:lnSpc>
                <a:spcPct val="90000"/>
              </a:lnSpc>
            </a:pPr>
            <a:r>
              <a:rPr lang="en-US" altLang="en-US"/>
              <a:t>Adults with a deep wound or dirty abrasion may need a Td booster if it has been &gt;5 years since their last booster</a:t>
            </a:r>
          </a:p>
          <a:p>
            <a:pPr eaLnBrk="1" hangingPunct="1">
              <a:lnSpc>
                <a:spcPct val="90000"/>
              </a:lnSpc>
            </a:pPr>
            <a:endParaRPr lang="en-US" altLang="en-US" sz="1200"/>
          </a:p>
          <a:p>
            <a:pPr eaLnBrk="1" hangingPunct="1">
              <a:lnSpc>
                <a:spcPct val="90000"/>
              </a:lnSpc>
            </a:pPr>
            <a:r>
              <a:rPr lang="en-US" altLang="en-US"/>
              <a:t>Since 1980, &gt;70% of tetanus cases have been in adults older than 40</a:t>
            </a:r>
          </a:p>
          <a:p>
            <a:pPr eaLnBrk="1" hangingPunct="1">
              <a:lnSpc>
                <a:spcPct val="90000"/>
              </a:lnSpc>
            </a:pPr>
            <a:endParaRPr lang="en-US" altLang="en-US" sz="1200"/>
          </a:p>
          <a:p>
            <a:pPr eaLnBrk="1" hangingPunct="1">
              <a:lnSpc>
                <a:spcPct val="90000"/>
              </a:lnSpc>
            </a:pPr>
            <a:r>
              <a:rPr lang="en-US" altLang="en-US"/>
              <a:t>About 30 cases each year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9234" name="Rectangle 2">
            <a:extLst>
              <a:ext uri="{FF2B5EF4-FFF2-40B4-BE49-F238E27FC236}">
                <a16:creationId xmlns:a16="http://schemas.microsoft.com/office/drawing/2014/main" id="{37E3C87B-A23D-4C37-A0C8-23D46EBFE6EB}"/>
              </a:ext>
            </a:extLst>
          </p:cNvPr>
          <p:cNvSpPr>
            <a:spLocks noGrp="1" noChangeArrowheads="1"/>
          </p:cNvSpPr>
          <p:nvPr>
            <p:ph type="title"/>
          </p:nvPr>
        </p:nvSpPr>
        <p:spPr>
          <a:xfrm>
            <a:off x="762000" y="990600"/>
            <a:ext cx="8550275" cy="1295400"/>
          </a:xfrm>
        </p:spPr>
        <p:txBody>
          <a:bodyPr/>
          <a:lstStyle/>
          <a:p>
            <a:pPr eaLnBrk="1" hangingPunct="1">
              <a:defRPr/>
            </a:pPr>
            <a:r>
              <a:rPr lang="en-US" altLang="en-US"/>
              <a:t>A few words about Pertussis</a:t>
            </a:r>
            <a:br>
              <a:rPr lang="en-US" altLang="en-US"/>
            </a:br>
            <a:r>
              <a:rPr lang="en-US" altLang="en-US"/>
              <a:t>(Whooping Cough)</a:t>
            </a:r>
          </a:p>
        </p:txBody>
      </p:sp>
      <p:sp>
        <p:nvSpPr>
          <p:cNvPr id="113667" name="Rectangle 3">
            <a:extLst>
              <a:ext uri="{FF2B5EF4-FFF2-40B4-BE49-F238E27FC236}">
                <a16:creationId xmlns:a16="http://schemas.microsoft.com/office/drawing/2014/main" id="{E765EE26-0B43-4EE4-BE56-CA9E345B9C1F}"/>
              </a:ext>
            </a:extLst>
          </p:cNvPr>
          <p:cNvSpPr>
            <a:spLocks noGrp="1" noChangeArrowheads="1"/>
          </p:cNvSpPr>
          <p:nvPr>
            <p:ph type="body" idx="1"/>
          </p:nvPr>
        </p:nvSpPr>
        <p:spPr>
          <a:xfrm>
            <a:off x="4267200" y="3352800"/>
            <a:ext cx="5045075" cy="3352800"/>
          </a:xfrm>
        </p:spPr>
        <p:txBody>
          <a:bodyPr/>
          <a:lstStyle/>
          <a:p>
            <a:pPr eaLnBrk="1" hangingPunct="1">
              <a:buFont typeface="Wingdings" panose="05000000000000000000" pitchFamily="2" charset="2"/>
              <a:buNone/>
            </a:pPr>
            <a:r>
              <a:rPr lang="en-US" altLang="en-US"/>
              <a:t>It’s not just a problem for children…</a:t>
            </a:r>
          </a:p>
        </p:txBody>
      </p:sp>
      <p:pic>
        <p:nvPicPr>
          <p:cNvPr id="113668" name="Picture 4" descr="http://www.vaccineinformation.org/photos/pertiac001a.jpg">
            <a:extLst>
              <a:ext uri="{FF2B5EF4-FFF2-40B4-BE49-F238E27FC236}">
                <a16:creationId xmlns:a16="http://schemas.microsoft.com/office/drawing/2014/main" id="{7223F672-808C-49AC-A10B-E66C4710E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8" t="17000" b="4375"/>
          <a:stretch>
            <a:fillRect/>
          </a:stretch>
        </p:blipFill>
        <p:spPr bwMode="auto">
          <a:xfrm>
            <a:off x="533400" y="2667000"/>
            <a:ext cx="354647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5">
            <a:extLst>
              <a:ext uri="{FF2B5EF4-FFF2-40B4-BE49-F238E27FC236}">
                <a16:creationId xmlns:a16="http://schemas.microsoft.com/office/drawing/2014/main" id="{2D895AEC-D749-4CE6-AB1F-ECF423ADC7A3}"/>
              </a:ext>
            </a:extLst>
          </p:cNvPr>
          <p:cNvSpPr txBox="1">
            <a:spLocks noChangeArrowheads="1"/>
          </p:cNvSpPr>
          <p:nvPr/>
        </p:nvSpPr>
        <p:spPr bwMode="auto">
          <a:xfrm>
            <a:off x="533400" y="7010400"/>
            <a:ext cx="495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395788" algn="l"/>
              </a:tabLst>
              <a:defRPr sz="2400">
                <a:solidFill>
                  <a:schemeClr val="tx1"/>
                </a:solidFill>
                <a:latin typeface="Times New Roman" panose="02020603050405020304" pitchFamily="18" charset="0"/>
              </a:defRPr>
            </a:lvl1pPr>
            <a:lvl2pPr marL="742950" indent="-285750">
              <a:tabLst>
                <a:tab pos="4395788" algn="l"/>
              </a:tabLst>
              <a:defRPr sz="2400">
                <a:solidFill>
                  <a:schemeClr val="tx1"/>
                </a:solidFill>
                <a:latin typeface="Times New Roman" panose="02020603050405020304" pitchFamily="18" charset="0"/>
              </a:defRPr>
            </a:lvl2pPr>
            <a:lvl3pPr marL="1143000" indent="-228600">
              <a:tabLst>
                <a:tab pos="4395788" algn="l"/>
              </a:tabLst>
              <a:defRPr sz="2400">
                <a:solidFill>
                  <a:schemeClr val="tx1"/>
                </a:solidFill>
                <a:latin typeface="Times New Roman" panose="02020603050405020304" pitchFamily="18" charset="0"/>
              </a:defRPr>
            </a:lvl3pPr>
            <a:lvl4pPr marL="1600200" indent="-228600">
              <a:tabLst>
                <a:tab pos="4395788" algn="l"/>
              </a:tabLst>
              <a:defRPr sz="2400">
                <a:solidFill>
                  <a:schemeClr val="tx1"/>
                </a:solidFill>
                <a:latin typeface="Times New Roman" panose="02020603050405020304" pitchFamily="18" charset="0"/>
              </a:defRPr>
            </a:lvl4pPr>
            <a:lvl5pPr marL="2057400" indent="-228600">
              <a:tabLst>
                <a:tab pos="439578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39578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39578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39578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395788" algn="l"/>
              </a:tabLst>
              <a:defRPr sz="2400">
                <a:solidFill>
                  <a:schemeClr val="tx1"/>
                </a:solidFill>
                <a:latin typeface="Times New Roman" panose="02020603050405020304" pitchFamily="18" charset="0"/>
              </a:defRPr>
            </a:lvl9pPr>
          </a:lstStyle>
          <a:p>
            <a:pPr eaLnBrk="1" hangingPunct="1">
              <a:spcBef>
                <a:spcPct val="50000"/>
              </a:spcBef>
            </a:pPr>
            <a:r>
              <a:rPr lang="en-US" altLang="en-US" sz="1200">
                <a:latin typeface="Arial" panose="020B0604020202020204" pitchFamily="34" charset="0"/>
              </a:rPr>
              <a:t>Child with paroxysmal cough of pertussis</a:t>
            </a:r>
          </a:p>
          <a:p>
            <a:pPr algn="r" eaLnBrk="1" hangingPunct="1">
              <a:spcBef>
                <a:spcPct val="50000"/>
              </a:spcBef>
            </a:pPr>
            <a:r>
              <a:rPr lang="en-US" altLang="en-US" sz="1200">
                <a:latin typeface="Arial" panose="020B0604020202020204" pitchFamily="34" charset="0"/>
              </a:rPr>
              <a:t>Photograph courtesy of the WHO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7186" name="Rectangle 2">
            <a:extLst>
              <a:ext uri="{FF2B5EF4-FFF2-40B4-BE49-F238E27FC236}">
                <a16:creationId xmlns:a16="http://schemas.microsoft.com/office/drawing/2014/main" id="{A656ECE4-62C8-4D1F-B37C-9F10B3B6F11F}"/>
              </a:ext>
            </a:extLst>
          </p:cNvPr>
          <p:cNvSpPr>
            <a:spLocks noGrp="1" noChangeArrowheads="1"/>
          </p:cNvSpPr>
          <p:nvPr>
            <p:ph type="title"/>
          </p:nvPr>
        </p:nvSpPr>
        <p:spPr>
          <a:xfrm>
            <a:off x="754063" y="258763"/>
            <a:ext cx="8550275" cy="1295400"/>
          </a:xfrm>
        </p:spPr>
        <p:txBody>
          <a:bodyPr/>
          <a:lstStyle/>
          <a:p>
            <a:pPr eaLnBrk="1" hangingPunct="1">
              <a:defRPr/>
            </a:pPr>
            <a:r>
              <a:rPr lang="en-US" altLang="en-US" sz="4500" dirty="0"/>
              <a:t>Common Symptoms of Adolescent or Adult Pertussis</a:t>
            </a:r>
          </a:p>
        </p:txBody>
      </p:sp>
      <p:sp>
        <p:nvSpPr>
          <p:cNvPr id="115715" name="Rectangle 3">
            <a:extLst>
              <a:ext uri="{FF2B5EF4-FFF2-40B4-BE49-F238E27FC236}">
                <a16:creationId xmlns:a16="http://schemas.microsoft.com/office/drawing/2014/main" id="{CB64C007-0292-47EF-8C16-68C798634F71}"/>
              </a:ext>
            </a:extLst>
          </p:cNvPr>
          <p:cNvSpPr>
            <a:spLocks noGrp="1" noChangeArrowheads="1"/>
          </p:cNvSpPr>
          <p:nvPr>
            <p:ph type="body" idx="1"/>
          </p:nvPr>
        </p:nvSpPr>
        <p:spPr>
          <a:xfrm>
            <a:off x="1131888" y="1981200"/>
            <a:ext cx="7794625" cy="5029200"/>
          </a:xfrm>
        </p:spPr>
        <p:txBody>
          <a:bodyPr/>
          <a:lstStyle/>
          <a:p>
            <a:pPr eaLnBrk="1" hangingPunct="1">
              <a:spcBef>
                <a:spcPct val="40000"/>
              </a:spcBef>
            </a:pPr>
            <a:r>
              <a:rPr lang="en-US" altLang="en-US" sz="3200">
                <a:sym typeface="Symbol" panose="05050102010706020507" pitchFamily="18" charset="2"/>
              </a:rPr>
              <a:t>Cough 97%  3 weeks, </a:t>
            </a:r>
            <a:r>
              <a:rPr lang="en-US" altLang="en-US" sz="3200">
                <a:solidFill>
                  <a:srgbClr val="FFFF00"/>
                </a:solidFill>
                <a:sym typeface="Symbol" panose="05050102010706020507" pitchFamily="18" charset="2"/>
              </a:rPr>
              <a:t>52%  9 weeks</a:t>
            </a:r>
          </a:p>
          <a:p>
            <a:pPr eaLnBrk="1" hangingPunct="1">
              <a:spcBef>
                <a:spcPct val="40000"/>
              </a:spcBef>
            </a:pPr>
            <a:r>
              <a:rPr lang="en-US" altLang="en-US" sz="3200">
                <a:sym typeface="Symbol" panose="05050102010706020507" pitchFamily="18" charset="2"/>
              </a:rPr>
              <a:t>Spasms or coughing fits  3 weeks in 73%</a:t>
            </a:r>
          </a:p>
          <a:p>
            <a:pPr eaLnBrk="1" hangingPunct="1">
              <a:spcBef>
                <a:spcPct val="40000"/>
              </a:spcBef>
            </a:pPr>
            <a:r>
              <a:rPr lang="en-US" altLang="en-US" sz="3200">
                <a:sym typeface="Symbol" panose="05050102010706020507" pitchFamily="18" charset="2"/>
              </a:rPr>
              <a:t>Whoop in 69%</a:t>
            </a:r>
          </a:p>
          <a:p>
            <a:pPr eaLnBrk="1" hangingPunct="1">
              <a:spcBef>
                <a:spcPct val="40000"/>
              </a:spcBef>
            </a:pPr>
            <a:r>
              <a:rPr lang="en-US" altLang="en-US" sz="3200">
                <a:sym typeface="Symbol" panose="05050102010706020507" pitchFamily="18" charset="2"/>
              </a:rPr>
              <a:t>Vomiting after coughing in 65%</a:t>
            </a:r>
          </a:p>
          <a:p>
            <a:pPr eaLnBrk="1" hangingPunct="1">
              <a:spcBef>
                <a:spcPct val="40000"/>
              </a:spcBef>
            </a:pPr>
            <a:r>
              <a:rPr lang="en-US" altLang="en-US" sz="3200"/>
              <a:t>Teens missed average 5 days of school; </a:t>
            </a:r>
            <a:br>
              <a:rPr lang="en-US" altLang="en-US" sz="3200"/>
            </a:br>
            <a:r>
              <a:rPr lang="en-US" altLang="en-US" sz="3200"/>
              <a:t>Adults missed average 7 days of work</a:t>
            </a:r>
            <a:endParaRPr lang="en-US" altLang="en-US" sz="3200">
              <a:sym typeface="Symbol" panose="05050102010706020507" pitchFamily="18" charset="2"/>
            </a:endParaRPr>
          </a:p>
          <a:p>
            <a:pPr eaLnBrk="1" hangingPunct="1">
              <a:spcBef>
                <a:spcPct val="40000"/>
              </a:spcBef>
            </a:pPr>
            <a:r>
              <a:rPr lang="en-US" altLang="en-US" sz="3200">
                <a:sym typeface="Symbol" panose="05050102010706020507" pitchFamily="18" charset="2"/>
              </a:rPr>
              <a:t>Average 14 days of disrupted sleep</a:t>
            </a:r>
          </a:p>
        </p:txBody>
      </p:sp>
      <p:sp>
        <p:nvSpPr>
          <p:cNvPr id="115716" name="Rectangle 4">
            <a:extLst>
              <a:ext uri="{FF2B5EF4-FFF2-40B4-BE49-F238E27FC236}">
                <a16:creationId xmlns:a16="http://schemas.microsoft.com/office/drawing/2014/main" id="{CDA16757-4A57-44F8-9B7F-1A79396EADA8}"/>
              </a:ext>
            </a:extLst>
          </p:cNvPr>
          <p:cNvSpPr>
            <a:spLocks noChangeArrowheads="1"/>
          </p:cNvSpPr>
          <p:nvPr/>
        </p:nvSpPr>
        <p:spPr bwMode="auto">
          <a:xfrm>
            <a:off x="503238" y="7081838"/>
            <a:ext cx="35512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509588" indent="-317500" defTabSz="1019175">
              <a:spcBef>
                <a:spcPct val="20000"/>
              </a:spcBef>
              <a:buClr>
                <a:schemeClr val="tx1"/>
              </a:buClr>
              <a:buSzPct val="90000"/>
              <a:buChar char="–"/>
              <a:defRPr sz="3100">
                <a:solidFill>
                  <a:schemeClr val="tx1"/>
                </a:solidFill>
                <a:latin typeface="Times New Roman" panose="02020603050405020304" pitchFamily="18" charset="0"/>
              </a:defRPr>
            </a:lvl2pPr>
            <a:lvl3pPr marL="1019175" indent="-254000" defTabSz="1019175">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528763" indent="-254000" defTabSz="1019175">
              <a:spcBef>
                <a:spcPct val="20000"/>
              </a:spcBef>
              <a:buClr>
                <a:schemeClr val="tx1"/>
              </a:buClr>
              <a:buChar char="–"/>
              <a:defRPr sz="2200">
                <a:solidFill>
                  <a:schemeClr val="tx1"/>
                </a:solidFill>
                <a:latin typeface="Times New Roman" panose="02020603050405020304" pitchFamily="18" charset="0"/>
              </a:defRPr>
            </a:lvl4pPr>
            <a:lvl5pPr marL="2038350" indent="-254000" defTabSz="1019175">
              <a:spcBef>
                <a:spcPct val="20000"/>
              </a:spcBef>
              <a:buClr>
                <a:schemeClr val="accent1"/>
              </a:buClr>
              <a:buChar char="•"/>
              <a:defRPr sz="2200">
                <a:solidFill>
                  <a:schemeClr val="tx1"/>
                </a:solidFill>
                <a:latin typeface="Times New Roman" panose="02020603050405020304" pitchFamily="18" charset="0"/>
              </a:defRPr>
            </a:lvl5pPr>
            <a:lvl6pPr marL="24955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29527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4099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38671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eaLnBrk="1" hangingPunct="1">
              <a:spcBef>
                <a:spcPct val="30000"/>
              </a:spcBef>
              <a:buClrTx/>
              <a:buSzTx/>
              <a:buFontTx/>
              <a:buNone/>
            </a:pPr>
            <a:r>
              <a:rPr lang="en-US" altLang="en-US" sz="1300">
                <a:latin typeface="Arial" panose="020B0604020202020204" pitchFamily="34" charset="0"/>
              </a:rPr>
              <a:t>De Serres et al. </a:t>
            </a:r>
            <a:r>
              <a:rPr lang="en-US" altLang="en-US" sz="1300" i="1">
                <a:latin typeface="Arial" panose="020B0604020202020204" pitchFamily="34" charset="0"/>
              </a:rPr>
              <a:t>J Infect Dis</a:t>
            </a:r>
            <a:r>
              <a:rPr lang="en-US" altLang="en-US" sz="1300">
                <a:latin typeface="Arial" panose="020B0604020202020204" pitchFamily="34" charset="0"/>
              </a:rPr>
              <a:t>. 2000;182:174–9.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3570" name="Rectangle 2">
            <a:extLst>
              <a:ext uri="{FF2B5EF4-FFF2-40B4-BE49-F238E27FC236}">
                <a16:creationId xmlns:a16="http://schemas.microsoft.com/office/drawing/2014/main" id="{C8B05C28-9199-4317-8954-26A1B75D8C05}"/>
              </a:ext>
            </a:extLst>
          </p:cNvPr>
          <p:cNvSpPr>
            <a:spLocks noGrp="1" noChangeArrowheads="1"/>
          </p:cNvSpPr>
          <p:nvPr>
            <p:ph type="title"/>
          </p:nvPr>
        </p:nvSpPr>
        <p:spPr/>
        <p:txBody>
          <a:bodyPr/>
          <a:lstStyle/>
          <a:p>
            <a:pPr eaLnBrk="1" hangingPunct="1">
              <a:defRPr/>
            </a:pPr>
            <a:r>
              <a:rPr lang="en-US" altLang="en-US" sz="5500"/>
              <a:t>Pertussis in Adults</a:t>
            </a:r>
          </a:p>
        </p:txBody>
      </p:sp>
      <p:sp>
        <p:nvSpPr>
          <p:cNvPr id="117763" name="Rectangle 3">
            <a:extLst>
              <a:ext uri="{FF2B5EF4-FFF2-40B4-BE49-F238E27FC236}">
                <a16:creationId xmlns:a16="http://schemas.microsoft.com/office/drawing/2014/main" id="{31A66317-B855-4ECD-9EED-F111FE502506}"/>
              </a:ext>
            </a:extLst>
          </p:cNvPr>
          <p:cNvSpPr>
            <a:spLocks noGrp="1" noChangeArrowheads="1"/>
          </p:cNvSpPr>
          <p:nvPr>
            <p:ph type="body" idx="1"/>
          </p:nvPr>
        </p:nvSpPr>
        <p:spPr>
          <a:xfrm>
            <a:off x="754063" y="2244725"/>
            <a:ext cx="8389937" cy="4664075"/>
          </a:xfrm>
        </p:spPr>
        <p:txBody>
          <a:bodyPr/>
          <a:lstStyle/>
          <a:p>
            <a:pPr eaLnBrk="1" hangingPunct="1">
              <a:lnSpc>
                <a:spcPct val="85000"/>
              </a:lnSpc>
              <a:spcBef>
                <a:spcPct val="35000"/>
              </a:spcBef>
            </a:pPr>
            <a:r>
              <a:rPr lang="en-US" altLang="en-US"/>
              <a:t>Accounts for up to 7% of cough illnesses per year</a:t>
            </a:r>
          </a:p>
          <a:p>
            <a:pPr eaLnBrk="1" hangingPunct="1">
              <a:lnSpc>
                <a:spcPct val="85000"/>
              </a:lnSpc>
              <a:spcBef>
                <a:spcPct val="35000"/>
              </a:spcBef>
            </a:pPr>
            <a:endParaRPr lang="en-US" altLang="en-US" sz="1200"/>
          </a:p>
          <a:p>
            <a:pPr eaLnBrk="1" hangingPunct="1">
              <a:lnSpc>
                <a:spcPct val="85000"/>
              </a:lnSpc>
              <a:spcBef>
                <a:spcPct val="35000"/>
              </a:spcBef>
            </a:pPr>
            <a:r>
              <a:rPr lang="en-US" altLang="en-US"/>
              <a:t>Disease is milder in adults than in children and is often not recognized</a:t>
            </a:r>
          </a:p>
          <a:p>
            <a:pPr eaLnBrk="1" hangingPunct="1">
              <a:lnSpc>
                <a:spcPct val="85000"/>
              </a:lnSpc>
              <a:spcBef>
                <a:spcPct val="35000"/>
              </a:spcBef>
            </a:pPr>
            <a:endParaRPr lang="en-US" altLang="en-US" sz="1200"/>
          </a:p>
          <a:p>
            <a:pPr eaLnBrk="1" hangingPunct="1">
              <a:lnSpc>
                <a:spcPct val="85000"/>
              </a:lnSpc>
              <a:spcBef>
                <a:spcPct val="35000"/>
              </a:spcBef>
            </a:pPr>
            <a:r>
              <a:rPr lang="en-US" altLang="en-US"/>
              <a:t>Adults are the major source of infection for children</a:t>
            </a:r>
          </a:p>
          <a:p>
            <a:pPr eaLnBrk="1" hangingPunct="1">
              <a:lnSpc>
                <a:spcPct val="85000"/>
              </a:lnSpc>
              <a:spcBef>
                <a:spcPct val="35000"/>
              </a:spcBef>
            </a:pPr>
            <a:endParaRPr lang="en-US" altLang="en-US"/>
          </a:p>
          <a:p>
            <a:pPr eaLnBrk="1" hangingPunct="1"/>
            <a:endParaRPr lang="en-US" altLang="en-US"/>
          </a:p>
        </p:txBody>
      </p:sp>
      <p:pic>
        <p:nvPicPr>
          <p:cNvPr id="117764" name="Picture 1">
            <a:extLst>
              <a:ext uri="{FF2B5EF4-FFF2-40B4-BE49-F238E27FC236}">
                <a16:creationId xmlns:a16="http://schemas.microsoft.com/office/drawing/2014/main" id="{95C533BC-977D-40AC-8313-C74DC91D48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638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5967-AD92-4326-AFF2-03F15E822FBC}"/>
              </a:ext>
            </a:extLst>
          </p:cNvPr>
          <p:cNvSpPr>
            <a:spLocks noGrp="1"/>
          </p:cNvSpPr>
          <p:nvPr>
            <p:ph type="title"/>
          </p:nvPr>
        </p:nvSpPr>
        <p:spPr>
          <a:xfrm>
            <a:off x="609600" y="304800"/>
            <a:ext cx="8550275" cy="1295400"/>
          </a:xfrm>
        </p:spPr>
        <p:txBody>
          <a:bodyPr/>
          <a:lstStyle/>
          <a:p>
            <a:pPr>
              <a:defRPr/>
            </a:pPr>
            <a:r>
              <a:rPr lang="en-US" altLang="en-US" sz="3600" dirty="0"/>
              <a:t>Reported Pertussis Cases by Year</a:t>
            </a:r>
            <a:br>
              <a:rPr lang="en-US" altLang="en-US" sz="3600" dirty="0"/>
            </a:br>
            <a:r>
              <a:rPr lang="en-US" altLang="en-US" sz="3600" dirty="0"/>
              <a:t>United States, 1922 -2014</a:t>
            </a:r>
            <a:endParaRPr lang="en-US" dirty="0"/>
          </a:p>
        </p:txBody>
      </p:sp>
      <p:pic>
        <p:nvPicPr>
          <p:cNvPr id="119811" name="Content Placeholder 3">
            <a:extLst>
              <a:ext uri="{FF2B5EF4-FFF2-40B4-BE49-F238E27FC236}">
                <a16:creationId xmlns:a16="http://schemas.microsoft.com/office/drawing/2014/main" id="{D88C7EFB-9E58-4619-819E-3AE0F4ECE07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6425" y="1447800"/>
            <a:ext cx="8359775" cy="6275388"/>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8508FC-8C04-4A9D-B717-F66A781A4D45}"/>
              </a:ext>
            </a:extLst>
          </p:cNvPr>
          <p:cNvSpPr>
            <a:spLocks noGrp="1"/>
          </p:cNvSpPr>
          <p:nvPr>
            <p:ph type="title"/>
          </p:nvPr>
        </p:nvSpPr>
        <p:spPr/>
        <p:txBody>
          <a:bodyPr/>
          <a:lstStyle/>
          <a:p>
            <a:pPr>
              <a:defRPr/>
            </a:pPr>
            <a:endParaRPr lang="en-US" dirty="0"/>
          </a:p>
        </p:txBody>
      </p:sp>
      <p:sp>
        <p:nvSpPr>
          <p:cNvPr id="121859" name="Chart Placeholder 7">
            <a:extLst>
              <a:ext uri="{FF2B5EF4-FFF2-40B4-BE49-F238E27FC236}">
                <a16:creationId xmlns:a16="http://schemas.microsoft.com/office/drawing/2014/main" id="{D1CE9E85-62D9-401C-9331-7743E82EDBDE}"/>
              </a:ext>
            </a:extLst>
          </p:cNvPr>
          <p:cNvSpPr>
            <a:spLocks noGrp="1" noTextEdit="1"/>
          </p:cNvSpPr>
          <p:nvPr>
            <p:ph type="chart" idx="1"/>
          </p:nvPr>
        </p:nvSpPr>
        <p:spPr/>
      </p:sp>
      <p:pic>
        <p:nvPicPr>
          <p:cNvPr id="121860" name="Picture 8">
            <a:extLst>
              <a:ext uri="{FF2B5EF4-FFF2-40B4-BE49-F238E27FC236}">
                <a16:creationId xmlns:a16="http://schemas.microsoft.com/office/drawing/2014/main" id="{93456803-2C8C-4F10-98B9-F6538E003B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4775"/>
            <a:ext cx="10242550" cy="767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8BAF-9BA3-49B5-B6F7-90DE39420D5A}"/>
              </a:ext>
            </a:extLst>
          </p:cNvPr>
          <p:cNvSpPr>
            <a:spLocks noGrp="1"/>
          </p:cNvSpPr>
          <p:nvPr>
            <p:ph type="title"/>
          </p:nvPr>
        </p:nvSpPr>
        <p:spPr/>
        <p:txBody>
          <a:bodyPr/>
          <a:lstStyle/>
          <a:p>
            <a:pPr>
              <a:defRPr/>
            </a:pPr>
            <a:endParaRPr lang="en-US"/>
          </a:p>
        </p:txBody>
      </p:sp>
      <p:sp>
        <p:nvSpPr>
          <p:cNvPr id="18435" name="Content Placeholder 2">
            <a:extLst>
              <a:ext uri="{FF2B5EF4-FFF2-40B4-BE49-F238E27FC236}">
                <a16:creationId xmlns:a16="http://schemas.microsoft.com/office/drawing/2014/main" id="{CF813644-A9A9-4DF8-A77A-84784B8442DE}"/>
              </a:ext>
            </a:extLst>
          </p:cNvPr>
          <p:cNvSpPr>
            <a:spLocks noGrp="1"/>
          </p:cNvSpPr>
          <p:nvPr>
            <p:ph idx="1"/>
          </p:nvPr>
        </p:nvSpPr>
        <p:spPr/>
        <p:txBody>
          <a:bodyPr/>
          <a:lstStyle/>
          <a:p>
            <a:endParaRPr lang="en-US" altLang="en-US"/>
          </a:p>
        </p:txBody>
      </p:sp>
      <p:pic>
        <p:nvPicPr>
          <p:cNvPr id="18436" name="Picture 2" descr="mom&amp;baby">
            <a:extLst>
              <a:ext uri="{FF2B5EF4-FFF2-40B4-BE49-F238E27FC236}">
                <a16:creationId xmlns:a16="http://schemas.microsoft.com/office/drawing/2014/main" id="{33DDDFA3-A271-482C-9F84-DC0BE65A2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0363201"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a16="http://schemas.microsoft.com/office/drawing/2014/main" id="{53FA5C32-1676-4F5F-8A16-614EEDCA5C6C}"/>
              </a:ext>
            </a:extLst>
          </p:cNvPr>
          <p:cNvGraphicFramePr>
            <a:graphicFrameLocks noGrp="1"/>
          </p:cNvGraphicFramePr>
          <p:nvPr/>
        </p:nvGraphicFramePr>
        <p:xfrm>
          <a:off x="4143375" y="1152525"/>
          <a:ext cx="5638800" cy="4421188"/>
        </p:xfrm>
        <a:graphic>
          <a:graphicData uri="http://schemas.openxmlformats.org/drawingml/2006/table">
            <a:tbl>
              <a:tblPr/>
              <a:tblGrid>
                <a:gridCol w="2011959">
                  <a:extLst>
                    <a:ext uri="{9D8B030D-6E8A-4147-A177-3AD203B41FA5}">
                      <a16:colId xmlns:a16="http://schemas.microsoft.com/office/drawing/2014/main" val="20000"/>
                    </a:ext>
                  </a:extLst>
                </a:gridCol>
                <a:gridCol w="1855171">
                  <a:extLst>
                    <a:ext uri="{9D8B030D-6E8A-4147-A177-3AD203B41FA5}">
                      <a16:colId xmlns:a16="http://schemas.microsoft.com/office/drawing/2014/main" val="20001"/>
                    </a:ext>
                  </a:extLst>
                </a:gridCol>
                <a:gridCol w="1771670">
                  <a:extLst>
                    <a:ext uri="{9D8B030D-6E8A-4147-A177-3AD203B41FA5}">
                      <a16:colId xmlns:a16="http://schemas.microsoft.com/office/drawing/2014/main" val="20002"/>
                    </a:ext>
                  </a:extLst>
                </a:gridCol>
              </a:tblGrid>
              <a:tr h="4416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Smallpox</a:t>
                      </a:r>
                    </a:p>
                  </a:txBody>
                  <a:tcPr marL="0" marR="0" marT="0" marB="0"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29,005</a:t>
                      </a: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0</a:t>
                      </a:r>
                    </a:p>
                  </a:txBody>
                  <a:tcPr marL="0" marR="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0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Diphtheria</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175,885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0 </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0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Measles</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530,282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69</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0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Mumps</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162,344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5,311</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0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Pertussis</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200,752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15,737</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9563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Polio (paralytic)</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16,316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0</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60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Rubella</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47,745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5</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60189">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Congenital Rubella</a:t>
                      </a:r>
                    </a:p>
                  </a:txBody>
                  <a:tcPr marL="0" marR="0" marT="0" marB="0" anchor="ctr"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60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a:ln>
                            <a:noFill/>
                          </a:ln>
                          <a:solidFill>
                            <a:schemeClr val="tx1"/>
                          </a:solidFill>
                          <a:effectLst/>
                          <a:latin typeface="Times New Roman" pitchFamily="18" charset="0"/>
                        </a:rPr>
                        <a:t>    Syndrome</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152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1</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60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a:ln>
                            <a:noFill/>
                          </a:ln>
                          <a:solidFill>
                            <a:schemeClr val="tx1"/>
                          </a:solidFill>
                          <a:effectLst/>
                          <a:latin typeface="Times New Roman" pitchFamily="18" charset="0"/>
                        </a:rPr>
                        <a:t>Tetanus</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580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33</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601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H. </a:t>
                      </a:r>
                      <a:r>
                        <a:rPr kumimoji="0" lang="en-US" sz="2200" b="0" i="1" u="none" strike="noStrike" cap="none" normalizeH="0" baseline="0" dirty="0" err="1">
                          <a:ln>
                            <a:noFill/>
                          </a:ln>
                          <a:solidFill>
                            <a:schemeClr val="tx1"/>
                          </a:solidFill>
                          <a:effectLst/>
                          <a:latin typeface="Times New Roman" pitchFamily="18" charset="0"/>
                        </a:rPr>
                        <a:t>influenzae</a:t>
                      </a:r>
                      <a:endParaRPr kumimoji="0" lang="en-US" sz="2200" b="0" i="1" u="none" strike="noStrike" cap="none" normalizeH="0" baseline="0" dirty="0">
                        <a:ln>
                          <a:noFill/>
                        </a:ln>
                        <a:solidFill>
                          <a:schemeClr val="tx1"/>
                        </a:solidFill>
                        <a:effectLst/>
                        <a:latin typeface="Times New Roman" pitchFamily="18" charset="0"/>
                      </a:endParaRP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20,000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Times New Roman" pitchFamily="18" charset="0"/>
                        </a:rPr>
                        <a:t>  22</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42179">
                <a:tc>
                  <a:txBody>
                    <a:body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sz="2200" b="0" i="1" u="none" strike="noStrike" cap="none" normalizeH="0" baseline="0" dirty="0">
                        <a:ln>
                          <a:noFill/>
                        </a:ln>
                        <a:solidFill>
                          <a:schemeClr val="tx1"/>
                        </a:solidFill>
                        <a:effectLst/>
                        <a:latin typeface="Times New Roman" pitchFamily="18" charset="0"/>
                      </a:endParaRPr>
                    </a:p>
                  </a:txBody>
                  <a:tcPr marL="0" marR="0" marT="0" marB="0"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endParaRPr kumimoji="0" lang="en-US" sz="2200" b="0" i="1" u="none" strike="noStrike" cap="none" normalizeH="0" baseline="0" dirty="0">
                        <a:ln>
                          <a:noFill/>
                        </a:ln>
                        <a:solidFill>
                          <a:schemeClr val="tx1"/>
                        </a:solidFill>
                        <a:effectLst/>
                        <a:latin typeface="Times New Roman" pitchFamily="18" charset="0"/>
                      </a:endParaRP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endParaRPr kumimoji="0" lang="en-US" sz="2200" b="0" i="1" u="none" strike="noStrike" cap="none" normalizeH="0" baseline="0" dirty="0">
                        <a:ln>
                          <a:noFill/>
                        </a:ln>
                        <a:solidFill>
                          <a:schemeClr val="tx1"/>
                        </a:solidFill>
                        <a:effectLst/>
                        <a:latin typeface="Times New Roman" pitchFamily="18" charset="0"/>
                      </a:endParaRPr>
                    </a:p>
                  </a:txBody>
                  <a:tcPr marL="0" marR="0" marT="0" marB="0"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Text Box 76">
            <a:extLst>
              <a:ext uri="{FF2B5EF4-FFF2-40B4-BE49-F238E27FC236}">
                <a16:creationId xmlns:a16="http://schemas.microsoft.com/office/drawing/2014/main" id="{0D9F0631-3B64-4468-9D96-64CD5AD7798C}"/>
              </a:ext>
            </a:extLst>
          </p:cNvPr>
          <p:cNvSpPr txBox="1">
            <a:spLocks noChangeArrowheads="1"/>
          </p:cNvSpPr>
          <p:nvPr/>
        </p:nvSpPr>
        <p:spPr bwMode="auto">
          <a:xfrm>
            <a:off x="3124200" y="306388"/>
            <a:ext cx="6297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31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600200" indent="-228600">
              <a:spcBef>
                <a:spcPct val="20000"/>
              </a:spcBef>
              <a:buClr>
                <a:schemeClr val="tx1"/>
              </a:buClr>
              <a:buChar char="–"/>
              <a:defRPr sz="2200">
                <a:solidFill>
                  <a:schemeClr val="tx1"/>
                </a:solidFill>
                <a:latin typeface="Times New Roman" panose="02020603050405020304" pitchFamily="18" charset="0"/>
              </a:defRPr>
            </a:lvl4pPr>
            <a:lvl5pPr marL="2057400" indent="-228600">
              <a:spcBef>
                <a:spcPct val="20000"/>
              </a:spcBef>
              <a:buClr>
                <a:schemeClr val="accent1"/>
              </a:buClr>
              <a:buChar char="•"/>
              <a:defRPr sz="2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b="1">
                <a:solidFill>
                  <a:srgbClr val="FFFF00"/>
                </a:solidFill>
                <a:latin typeface="Arial" panose="020B0604020202020204" pitchFamily="34" charset="0"/>
              </a:rPr>
              <a:t>Comparison of Cases  Pre-Vaccine</a:t>
            </a:r>
          </a:p>
        </p:txBody>
      </p:sp>
      <p:sp>
        <p:nvSpPr>
          <p:cNvPr id="7" name="Text Box 77">
            <a:extLst>
              <a:ext uri="{FF2B5EF4-FFF2-40B4-BE49-F238E27FC236}">
                <a16:creationId xmlns:a16="http://schemas.microsoft.com/office/drawing/2014/main" id="{99C988CA-3631-437E-A10F-48765B48AE0D}"/>
              </a:ext>
            </a:extLst>
          </p:cNvPr>
          <p:cNvSpPr txBox="1">
            <a:spLocks noChangeArrowheads="1"/>
          </p:cNvSpPr>
          <p:nvPr/>
        </p:nvSpPr>
        <p:spPr bwMode="auto">
          <a:xfrm>
            <a:off x="9109075" y="307975"/>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31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600200" indent="-228600">
              <a:spcBef>
                <a:spcPct val="20000"/>
              </a:spcBef>
              <a:buClr>
                <a:schemeClr val="tx1"/>
              </a:buClr>
              <a:buChar char="–"/>
              <a:defRPr sz="2200">
                <a:solidFill>
                  <a:schemeClr val="tx1"/>
                </a:solidFill>
                <a:latin typeface="Times New Roman" panose="02020603050405020304" pitchFamily="18" charset="0"/>
              </a:defRPr>
            </a:lvl4pPr>
            <a:lvl5pPr marL="2057400" indent="-228600">
              <a:spcBef>
                <a:spcPct val="20000"/>
              </a:spcBef>
              <a:buClr>
                <a:schemeClr val="accent1"/>
              </a:buClr>
              <a:buChar char="•"/>
              <a:defRPr sz="2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b="1">
                <a:solidFill>
                  <a:srgbClr val="FFFF00"/>
                </a:solidFill>
                <a:latin typeface="Arial" panose="020B0604020202020204" pitchFamily="34" charset="0"/>
              </a:rPr>
              <a:t>2016</a:t>
            </a:r>
          </a:p>
        </p:txBody>
      </p:sp>
      <p:sp>
        <p:nvSpPr>
          <p:cNvPr id="8" name="Text Box 78">
            <a:extLst>
              <a:ext uri="{FF2B5EF4-FFF2-40B4-BE49-F238E27FC236}">
                <a16:creationId xmlns:a16="http://schemas.microsoft.com/office/drawing/2014/main" id="{F55D0FB4-1E4B-420D-B155-90A4D4286B80}"/>
              </a:ext>
            </a:extLst>
          </p:cNvPr>
          <p:cNvSpPr txBox="1">
            <a:spLocks noChangeArrowheads="1"/>
          </p:cNvSpPr>
          <p:nvPr/>
        </p:nvSpPr>
        <p:spPr bwMode="auto">
          <a:xfrm>
            <a:off x="3352800" y="6188075"/>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31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600200" indent="-228600">
              <a:spcBef>
                <a:spcPct val="20000"/>
              </a:spcBef>
              <a:buClr>
                <a:schemeClr val="tx1"/>
              </a:buClr>
              <a:buChar char="–"/>
              <a:defRPr sz="2200">
                <a:solidFill>
                  <a:schemeClr val="tx1"/>
                </a:solidFill>
                <a:latin typeface="Times New Roman" panose="02020603050405020304" pitchFamily="18" charset="0"/>
              </a:defRPr>
            </a:lvl4pPr>
            <a:lvl5pPr marL="2057400" indent="-228600">
              <a:spcBef>
                <a:spcPct val="20000"/>
              </a:spcBef>
              <a:buClr>
                <a:schemeClr val="accent1"/>
              </a:buClr>
              <a:buChar char="•"/>
              <a:defRPr sz="2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5400" i="1"/>
              <a:t>Thanks to vaccines!</a:t>
            </a:r>
          </a:p>
        </p:txBody>
      </p:sp>
      <p:sp>
        <p:nvSpPr>
          <p:cNvPr id="18475" name="TextBox 80">
            <a:extLst>
              <a:ext uri="{FF2B5EF4-FFF2-40B4-BE49-F238E27FC236}">
                <a16:creationId xmlns:a16="http://schemas.microsoft.com/office/drawing/2014/main" id="{415F372B-CFE7-41C4-B3AA-F9E5DB5D8C69}"/>
              </a:ext>
            </a:extLst>
          </p:cNvPr>
          <p:cNvSpPr txBox="1">
            <a:spLocks noChangeArrowheads="1"/>
          </p:cNvSpPr>
          <p:nvPr/>
        </p:nvSpPr>
        <p:spPr bwMode="auto">
          <a:xfrm>
            <a:off x="2122488" y="7315200"/>
            <a:ext cx="769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31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600200" indent="-228600">
              <a:spcBef>
                <a:spcPct val="20000"/>
              </a:spcBef>
              <a:buClr>
                <a:schemeClr val="tx1"/>
              </a:buClr>
              <a:buChar char="–"/>
              <a:defRPr sz="2200">
                <a:solidFill>
                  <a:schemeClr val="tx1"/>
                </a:solidFill>
                <a:latin typeface="Times New Roman" panose="02020603050405020304" pitchFamily="18" charset="0"/>
              </a:defRPr>
            </a:lvl4pPr>
            <a:lvl5pPr marL="2057400" indent="-228600">
              <a:spcBef>
                <a:spcPct val="20000"/>
              </a:spcBef>
              <a:buClr>
                <a:schemeClr val="accent1"/>
              </a:buClr>
              <a:buChar char="•"/>
              <a:defRPr sz="2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400"/>
              <a:t>Data from CDC’s </a:t>
            </a:r>
            <a:r>
              <a:rPr lang="en-US" altLang="en-US" sz="1400" u="sng"/>
              <a:t>MMWR</a:t>
            </a:r>
            <a:r>
              <a:rPr lang="en-US" altLang="en-US" sz="1400"/>
              <a:t>, Jan 6, 2017</a:t>
            </a:r>
          </a:p>
        </p:txBody>
      </p:sp>
      <p:sp>
        <p:nvSpPr>
          <p:cNvPr id="3" name="Oval 2">
            <a:extLst>
              <a:ext uri="{FF2B5EF4-FFF2-40B4-BE49-F238E27FC236}">
                <a16:creationId xmlns:a16="http://schemas.microsoft.com/office/drawing/2014/main" id="{74D9261E-6AA6-46AD-B569-F791C50C20A4}"/>
              </a:ext>
            </a:extLst>
          </p:cNvPr>
          <p:cNvSpPr>
            <a:spLocks noChangeArrowheads="1"/>
          </p:cNvSpPr>
          <p:nvPr/>
        </p:nvSpPr>
        <p:spPr bwMode="auto">
          <a:xfrm>
            <a:off x="8839200" y="2244725"/>
            <a:ext cx="1223963" cy="879475"/>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3250" name="Rectangle 2">
            <a:extLst>
              <a:ext uri="{FF2B5EF4-FFF2-40B4-BE49-F238E27FC236}">
                <a16:creationId xmlns:a16="http://schemas.microsoft.com/office/drawing/2014/main" id="{BDFF9FFE-DAAB-4C81-BD4B-2CDB2DE7D0F9}"/>
              </a:ext>
            </a:extLst>
          </p:cNvPr>
          <p:cNvSpPr>
            <a:spLocks noGrp="1" noChangeArrowheads="1"/>
          </p:cNvSpPr>
          <p:nvPr>
            <p:ph type="title"/>
          </p:nvPr>
        </p:nvSpPr>
        <p:spPr>
          <a:xfrm>
            <a:off x="685800" y="1981200"/>
            <a:ext cx="8550275" cy="1295400"/>
          </a:xfrm>
        </p:spPr>
        <p:txBody>
          <a:bodyPr/>
          <a:lstStyle/>
          <a:p>
            <a:pPr eaLnBrk="1" hangingPunct="1">
              <a:defRPr/>
            </a:pPr>
            <a:r>
              <a:rPr lang="en-US" altLang="en-US" sz="5500" dirty="0" err="1"/>
              <a:t>Tdap</a:t>
            </a:r>
            <a:r>
              <a:rPr lang="en-US" altLang="en-US" sz="5500" dirty="0"/>
              <a:t> Vaccine can protect Teens and Adults from Pertussis</a:t>
            </a:r>
            <a:br>
              <a:rPr lang="en-US" altLang="en-US" dirty="0"/>
            </a:br>
            <a:endParaRPr lang="en-US" altLang="en-US" dirty="0"/>
          </a:p>
        </p:txBody>
      </p:sp>
      <p:sp>
        <p:nvSpPr>
          <p:cNvPr id="2613256" name="Text Box 8">
            <a:extLst>
              <a:ext uri="{FF2B5EF4-FFF2-40B4-BE49-F238E27FC236}">
                <a16:creationId xmlns:a16="http://schemas.microsoft.com/office/drawing/2014/main" id="{48D55EC7-ECA4-451E-B3BB-563BD19FA534}"/>
              </a:ext>
            </a:extLst>
          </p:cNvPr>
          <p:cNvSpPr txBox="1">
            <a:spLocks noChangeArrowheads="1"/>
          </p:cNvSpPr>
          <p:nvPr/>
        </p:nvSpPr>
        <p:spPr bwMode="auto">
          <a:xfrm>
            <a:off x="990600" y="4267200"/>
            <a:ext cx="4343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**Important side benefit:  we protect the most vulnerable too– by immunizing teens and adults we protect infants who are too young to receive vaccine or who have not completed all of the series and are therefore not yet fully immune</a:t>
            </a:r>
          </a:p>
        </p:txBody>
      </p:sp>
      <p:pic>
        <p:nvPicPr>
          <p:cNvPr id="2613257" name="Picture 9" descr="C:\Documents and Settings\Anna Levy\My Documents\My Pictures\RSCN0700.JPG">
            <a:extLst>
              <a:ext uri="{FF2B5EF4-FFF2-40B4-BE49-F238E27FC236}">
                <a16:creationId xmlns:a16="http://schemas.microsoft.com/office/drawing/2014/main" id="{2545951A-A81F-46E7-8748-D10CF72E2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86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132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3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325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4274" name="Rectangle 2">
            <a:extLst>
              <a:ext uri="{FF2B5EF4-FFF2-40B4-BE49-F238E27FC236}">
                <a16:creationId xmlns:a16="http://schemas.microsoft.com/office/drawing/2014/main" id="{A4F85636-46E0-44F5-9E3A-1F18B5837824}"/>
              </a:ext>
            </a:extLst>
          </p:cNvPr>
          <p:cNvSpPr>
            <a:spLocks noGrp="1" noChangeArrowheads="1"/>
          </p:cNvSpPr>
          <p:nvPr>
            <p:ph type="title"/>
          </p:nvPr>
        </p:nvSpPr>
        <p:spPr>
          <a:xfrm>
            <a:off x="762000" y="914400"/>
            <a:ext cx="8550275" cy="1295400"/>
          </a:xfrm>
        </p:spPr>
        <p:txBody>
          <a:bodyPr/>
          <a:lstStyle/>
          <a:p>
            <a:pPr eaLnBrk="1" hangingPunct="1">
              <a:defRPr/>
            </a:pPr>
            <a:r>
              <a:rPr lang="en-US" altLang="en-US" sz="5500"/>
              <a:t>Who should get Tdap: </a:t>
            </a:r>
            <a:br>
              <a:rPr lang="en-US" altLang="en-US"/>
            </a:br>
            <a:endParaRPr lang="en-US" altLang="en-US"/>
          </a:p>
        </p:txBody>
      </p:sp>
      <p:sp>
        <p:nvSpPr>
          <p:cNvPr id="125955" name="Rectangle 3">
            <a:extLst>
              <a:ext uri="{FF2B5EF4-FFF2-40B4-BE49-F238E27FC236}">
                <a16:creationId xmlns:a16="http://schemas.microsoft.com/office/drawing/2014/main" id="{D6DB2480-FDA8-4057-9270-3F3A4B483E3B}"/>
              </a:ext>
            </a:extLst>
          </p:cNvPr>
          <p:cNvSpPr>
            <a:spLocks noGrp="1" noChangeArrowheads="1"/>
          </p:cNvSpPr>
          <p:nvPr>
            <p:ph type="body" idx="1"/>
          </p:nvPr>
        </p:nvSpPr>
        <p:spPr>
          <a:xfrm>
            <a:off x="762000" y="1752600"/>
            <a:ext cx="8763000" cy="4648200"/>
          </a:xfrm>
        </p:spPr>
        <p:txBody>
          <a:bodyPr/>
          <a:lstStyle/>
          <a:p>
            <a:pPr eaLnBrk="1" hangingPunct="1"/>
            <a:endParaRPr lang="en-US" altLang="en-US"/>
          </a:p>
          <a:p>
            <a:pPr eaLnBrk="1" hangingPunct="1"/>
            <a:endParaRPr lang="en-US" altLang="en-US"/>
          </a:p>
        </p:txBody>
      </p:sp>
      <p:sp>
        <p:nvSpPr>
          <p:cNvPr id="125956" name="Rectangle 5">
            <a:extLst>
              <a:ext uri="{FF2B5EF4-FFF2-40B4-BE49-F238E27FC236}">
                <a16:creationId xmlns:a16="http://schemas.microsoft.com/office/drawing/2014/main" id="{99865F93-C875-4171-94BC-C3445474D3D3}"/>
              </a:ext>
            </a:extLst>
          </p:cNvPr>
          <p:cNvSpPr>
            <a:spLocks noChangeArrowheads="1"/>
          </p:cNvSpPr>
          <p:nvPr/>
        </p:nvSpPr>
        <p:spPr bwMode="auto">
          <a:xfrm>
            <a:off x="754063" y="2438400"/>
            <a:ext cx="81613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lvl1pPr marL="382588" indent="-382588" defTabSz="1019175">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827088" indent="-317500" defTabSz="1019175">
              <a:spcBef>
                <a:spcPct val="20000"/>
              </a:spcBef>
              <a:buClr>
                <a:schemeClr val="tx1"/>
              </a:buClr>
              <a:buSzPct val="90000"/>
              <a:buChar char="–"/>
              <a:defRPr sz="3100">
                <a:solidFill>
                  <a:schemeClr val="tx1"/>
                </a:solidFill>
                <a:latin typeface="Times New Roman" panose="02020603050405020304" pitchFamily="18" charset="0"/>
              </a:defRPr>
            </a:lvl2pPr>
            <a:lvl3pPr marL="1273175" indent="-254000" defTabSz="1019175">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782763" indent="-254000" defTabSz="1019175">
              <a:spcBef>
                <a:spcPct val="20000"/>
              </a:spcBef>
              <a:buClr>
                <a:schemeClr val="tx1"/>
              </a:buClr>
              <a:buChar char="–"/>
              <a:defRPr sz="2200">
                <a:solidFill>
                  <a:schemeClr val="tx1"/>
                </a:solidFill>
                <a:latin typeface="Times New Roman" panose="02020603050405020304" pitchFamily="18" charset="0"/>
              </a:defRPr>
            </a:lvl4pPr>
            <a:lvl5pPr marL="2292350" indent="-254000" defTabSz="1019175">
              <a:spcBef>
                <a:spcPct val="20000"/>
              </a:spcBef>
              <a:buClr>
                <a:schemeClr val="accent1"/>
              </a:buClr>
              <a:buChar char="•"/>
              <a:defRPr sz="2200">
                <a:solidFill>
                  <a:schemeClr val="tx1"/>
                </a:solidFill>
                <a:latin typeface="Times New Roman" panose="02020603050405020304" pitchFamily="18" charset="0"/>
              </a:defRPr>
            </a:lvl5pPr>
            <a:lvl6pPr marL="27495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32067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6639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41211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eaLnBrk="1" hangingPunct="1"/>
            <a:r>
              <a:rPr lang="en-US" altLang="en-US" sz="3500"/>
              <a:t>Teens 11-12 years of age should receive a single dose of Tdap instead of Td</a:t>
            </a:r>
          </a:p>
          <a:p>
            <a:pPr eaLnBrk="1" hangingPunct="1"/>
            <a:endParaRPr lang="en-US" altLang="en-US" sz="1000"/>
          </a:p>
          <a:p>
            <a:pPr eaLnBrk="1" hangingPunct="1"/>
            <a:r>
              <a:rPr lang="en-US" altLang="en-US" sz="3500"/>
              <a:t>Teens 13-18 years who have not received Td should receive a single dose of Tdap as their catch-up booster instead of Td</a:t>
            </a:r>
          </a:p>
        </p:txBody>
      </p:sp>
    </p:spTree>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42" name="Rectangle 2">
            <a:extLst>
              <a:ext uri="{FF2B5EF4-FFF2-40B4-BE49-F238E27FC236}">
                <a16:creationId xmlns:a16="http://schemas.microsoft.com/office/drawing/2014/main" id="{004598B3-2CD6-4420-84A2-8DAECD5340C5}"/>
              </a:ext>
            </a:extLst>
          </p:cNvPr>
          <p:cNvSpPr>
            <a:spLocks noGrp="1" noChangeArrowheads="1"/>
          </p:cNvSpPr>
          <p:nvPr>
            <p:ph type="title"/>
          </p:nvPr>
        </p:nvSpPr>
        <p:spPr>
          <a:xfrm>
            <a:off x="762000" y="381000"/>
            <a:ext cx="8550275" cy="1295400"/>
          </a:xfrm>
        </p:spPr>
        <p:txBody>
          <a:bodyPr/>
          <a:lstStyle/>
          <a:p>
            <a:pPr eaLnBrk="1" hangingPunct="1">
              <a:defRPr/>
            </a:pPr>
            <a:r>
              <a:rPr lang="en-US" altLang="en-US" sz="5500"/>
              <a:t>Who should get Tdap:</a:t>
            </a:r>
          </a:p>
        </p:txBody>
      </p:sp>
      <p:sp>
        <p:nvSpPr>
          <p:cNvPr id="128003" name="Rectangle 3">
            <a:extLst>
              <a:ext uri="{FF2B5EF4-FFF2-40B4-BE49-F238E27FC236}">
                <a16:creationId xmlns:a16="http://schemas.microsoft.com/office/drawing/2014/main" id="{2B254038-CDE2-4F76-8119-1A92AD70E254}"/>
              </a:ext>
            </a:extLst>
          </p:cNvPr>
          <p:cNvSpPr>
            <a:spLocks noGrp="1" noChangeArrowheads="1"/>
          </p:cNvSpPr>
          <p:nvPr>
            <p:ph type="body" idx="1"/>
          </p:nvPr>
        </p:nvSpPr>
        <p:spPr>
          <a:xfrm>
            <a:off x="754063" y="1752600"/>
            <a:ext cx="8313737" cy="4800600"/>
          </a:xfrm>
        </p:spPr>
        <p:txBody>
          <a:bodyPr/>
          <a:lstStyle/>
          <a:p>
            <a:pPr eaLnBrk="1" hangingPunct="1">
              <a:lnSpc>
                <a:spcPct val="90000"/>
              </a:lnSpc>
            </a:pPr>
            <a:r>
              <a:rPr lang="en-US" altLang="en-US" sz="3100"/>
              <a:t>Adults (19+) who are in need of a Td booster (every 10 years) should receive a single dose of Tdap</a:t>
            </a:r>
          </a:p>
          <a:p>
            <a:pPr eaLnBrk="1" hangingPunct="1">
              <a:lnSpc>
                <a:spcPct val="90000"/>
              </a:lnSpc>
            </a:pPr>
            <a:endParaRPr lang="en-US" altLang="en-US" sz="1000"/>
          </a:p>
          <a:p>
            <a:pPr eaLnBrk="1" hangingPunct="1">
              <a:lnSpc>
                <a:spcPct val="90000"/>
              </a:lnSpc>
            </a:pPr>
            <a:r>
              <a:rPr lang="en-US" altLang="en-US" sz="3100"/>
              <a:t>Anyone who will be around an infant should get Tdap to protect not only themselves, but the vulnerable baby</a:t>
            </a:r>
          </a:p>
          <a:p>
            <a:pPr eaLnBrk="1" hangingPunct="1">
              <a:lnSpc>
                <a:spcPct val="90000"/>
              </a:lnSpc>
            </a:pPr>
            <a:endParaRPr lang="en-US" altLang="en-US" sz="1000"/>
          </a:p>
          <a:p>
            <a:pPr eaLnBrk="1" hangingPunct="1">
              <a:lnSpc>
                <a:spcPct val="90000"/>
              </a:lnSpc>
            </a:pPr>
            <a:r>
              <a:rPr lang="en-US" altLang="en-US" sz="3100"/>
              <a:t>Healthcare Workers</a:t>
            </a:r>
          </a:p>
          <a:p>
            <a:pPr eaLnBrk="1" hangingPunct="1">
              <a:lnSpc>
                <a:spcPct val="90000"/>
              </a:lnSpc>
            </a:pPr>
            <a:endParaRPr lang="en-US" altLang="en-US" sz="1000"/>
          </a:p>
          <a:p>
            <a:pPr eaLnBrk="1" hangingPunct="1">
              <a:lnSpc>
                <a:spcPct val="90000"/>
              </a:lnSpc>
            </a:pPr>
            <a:r>
              <a:rPr lang="en-US" altLang="en-US" sz="3100"/>
              <a:t>Pregnant women, </a:t>
            </a:r>
            <a:r>
              <a:rPr lang="en-US" altLang="en-US" sz="3100">
                <a:solidFill>
                  <a:srgbClr val="FFFF00"/>
                </a:solidFill>
              </a:rPr>
              <a:t>one dose 			during each pregnancy</a:t>
            </a:r>
          </a:p>
          <a:p>
            <a:pPr eaLnBrk="1" hangingPunct="1">
              <a:lnSpc>
                <a:spcPct val="90000"/>
              </a:lnSpc>
              <a:buFont typeface="Wingdings" panose="05000000000000000000" pitchFamily="2" charset="2"/>
              <a:buNone/>
            </a:pPr>
            <a:endParaRPr lang="en-US" altLang="en-US" sz="3100"/>
          </a:p>
          <a:p>
            <a:pPr eaLnBrk="1" hangingPunct="1">
              <a:lnSpc>
                <a:spcPct val="90000"/>
              </a:lnSpc>
            </a:pPr>
            <a:endParaRPr lang="en-US" altLang="en-US" sz="3200"/>
          </a:p>
        </p:txBody>
      </p:sp>
      <p:pic>
        <p:nvPicPr>
          <p:cNvPr id="128004" name="Picture 4">
            <a:extLst>
              <a:ext uri="{FF2B5EF4-FFF2-40B4-BE49-F238E27FC236}">
                <a16:creationId xmlns:a16="http://schemas.microsoft.com/office/drawing/2014/main" id="{410D93ED-A720-46DA-B119-34392B3FE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095875"/>
            <a:ext cx="33432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ACA3-BC0B-460E-AB26-02FEF88B8CEB}"/>
              </a:ext>
            </a:extLst>
          </p:cNvPr>
          <p:cNvSpPr>
            <a:spLocks noGrp="1"/>
          </p:cNvSpPr>
          <p:nvPr>
            <p:ph type="title"/>
          </p:nvPr>
        </p:nvSpPr>
        <p:spPr>
          <a:xfrm>
            <a:off x="503238" y="114300"/>
            <a:ext cx="9051925" cy="1257300"/>
          </a:xfrm>
        </p:spPr>
        <p:txBody>
          <a:bodyPr/>
          <a:lstStyle/>
          <a:p>
            <a:pPr>
              <a:defRPr/>
            </a:pPr>
            <a:r>
              <a:rPr lang="en-US" sz="4400" dirty="0"/>
              <a:t>Burden of Vaccine-preventable Disease Among U.S. Adults</a:t>
            </a:r>
          </a:p>
        </p:txBody>
      </p:sp>
      <p:sp>
        <p:nvSpPr>
          <p:cNvPr id="3" name="Content Placeholder 2">
            <a:extLst>
              <a:ext uri="{FF2B5EF4-FFF2-40B4-BE49-F238E27FC236}">
                <a16:creationId xmlns:a16="http://schemas.microsoft.com/office/drawing/2014/main" id="{87AC682B-CEC4-4843-9808-5C33C416AA4C}"/>
              </a:ext>
            </a:extLst>
          </p:cNvPr>
          <p:cNvSpPr>
            <a:spLocks noGrp="1"/>
          </p:cNvSpPr>
          <p:nvPr>
            <p:ph idx="1"/>
          </p:nvPr>
        </p:nvSpPr>
        <p:spPr>
          <a:xfrm>
            <a:off x="366713" y="2189163"/>
            <a:ext cx="9388475" cy="3865562"/>
          </a:xfrm>
        </p:spPr>
        <p:txBody>
          <a:bodyPr/>
          <a:lstStyle/>
          <a:p>
            <a:pPr>
              <a:lnSpc>
                <a:spcPct val="110000"/>
              </a:lnSpc>
              <a:spcBef>
                <a:spcPts val="0"/>
              </a:spcBef>
              <a:defRPr/>
            </a:pPr>
            <a:r>
              <a:rPr lang="en-US" sz="3080" dirty="0">
                <a:cs typeface="Calibri" panose="020F0502020204030204" pitchFamily="34" charset="0"/>
              </a:rPr>
              <a:t>Pertussis</a:t>
            </a:r>
            <a:r>
              <a:rPr lang="en-US" sz="3080" baseline="30000" dirty="0">
                <a:cs typeface="Calibri" panose="020F0502020204030204" pitchFamily="34" charset="0"/>
              </a:rPr>
              <a:t>1</a:t>
            </a:r>
          </a:p>
          <a:p>
            <a:pPr lvl="1">
              <a:lnSpc>
                <a:spcPct val="110000"/>
              </a:lnSpc>
              <a:spcBef>
                <a:spcPts val="0"/>
              </a:spcBef>
              <a:defRPr/>
            </a:pPr>
            <a:r>
              <a:rPr lang="en-US" sz="2640" dirty="0">
                <a:cs typeface="Calibri" panose="020F0502020204030204" pitchFamily="34" charset="0"/>
              </a:rPr>
              <a:t>15,808 total reported cases 2017</a:t>
            </a:r>
          </a:p>
          <a:p>
            <a:pPr lvl="1">
              <a:lnSpc>
                <a:spcPct val="110000"/>
              </a:lnSpc>
              <a:spcBef>
                <a:spcPts val="0"/>
              </a:spcBef>
              <a:defRPr/>
            </a:pPr>
            <a:r>
              <a:rPr lang="en-US" sz="2640" dirty="0">
                <a:cs typeface="Calibri" panose="020F0502020204030204" pitchFamily="34" charset="0"/>
              </a:rPr>
              <a:t>3,429 among adults 20 years of age &amp; older</a:t>
            </a:r>
          </a:p>
        </p:txBody>
      </p:sp>
      <p:sp>
        <p:nvSpPr>
          <p:cNvPr id="5" name="TextBox 4">
            <a:extLst>
              <a:ext uri="{FF2B5EF4-FFF2-40B4-BE49-F238E27FC236}">
                <a16:creationId xmlns:a16="http://schemas.microsoft.com/office/drawing/2014/main" id="{C75CE002-F13E-458A-AF5F-9DC3F96B70B7}"/>
              </a:ext>
            </a:extLst>
          </p:cNvPr>
          <p:cNvSpPr txBox="1"/>
          <p:nvPr/>
        </p:nvSpPr>
        <p:spPr>
          <a:xfrm>
            <a:off x="381000" y="6246813"/>
            <a:ext cx="8632825" cy="500062"/>
          </a:xfrm>
          <a:prstGeom prst="rect">
            <a:avLst/>
          </a:prstGeom>
          <a:noFill/>
          <a:ln w="3175">
            <a:solidFill>
              <a:schemeClr val="tx1"/>
            </a:solidFill>
          </a:ln>
        </p:spPr>
        <p:txBody>
          <a:bodyPr>
            <a:spAutoFit/>
          </a:bodyPr>
          <a:lstStyle/>
          <a:p>
            <a:pPr marL="251460" indent="-251460">
              <a:buFontTx/>
              <a:buAutoNum type="arabicPeriod"/>
              <a:defRPr/>
            </a:pPr>
            <a:r>
              <a:rPr lang="fr-FR" sz="1320" b="1" dirty="0">
                <a:latin typeface="+mn-lt"/>
                <a:cs typeface="Calibri" panose="020F0502020204030204" pitchFamily="34" charset="0"/>
              </a:rPr>
              <a:t>CDC. 2017 Final Pertussis Surveillance Report. </a:t>
            </a:r>
            <a:r>
              <a:rPr lang="fr-FR" sz="1320" b="1" dirty="0">
                <a:latin typeface="+mn-lt"/>
                <a:cs typeface="Calibri" panose="020F0502020204030204" pitchFamily="34" charset="0"/>
                <a:hlinkClick r:id="rId2"/>
              </a:rPr>
              <a:t>http://www.cdc.gov/pertussis/downloads/pertuss-surv-report-2017.pdf</a:t>
            </a:r>
            <a:r>
              <a:rPr lang="fr-FR" sz="1320" b="1" dirty="0">
                <a:latin typeface="+mn-lt"/>
                <a:cs typeface="Calibri" panose="020F0502020204030204" pitchFamily="34" charset="0"/>
              </a:rPr>
              <a:t>.</a:t>
            </a:r>
          </a:p>
        </p:txBody>
      </p:sp>
      <p:sp>
        <p:nvSpPr>
          <p:cNvPr id="130053" name="TextBox 5">
            <a:extLst>
              <a:ext uri="{FF2B5EF4-FFF2-40B4-BE49-F238E27FC236}">
                <a16:creationId xmlns:a16="http://schemas.microsoft.com/office/drawing/2014/main" id="{3C145CAF-4126-48ED-B9A6-66E997224E92}"/>
              </a:ext>
            </a:extLst>
          </p:cNvPr>
          <p:cNvSpPr txBox="1">
            <a:spLocks noChangeArrowheads="1"/>
          </p:cNvSpPr>
          <p:nvPr/>
        </p:nvSpPr>
        <p:spPr bwMode="auto">
          <a:xfrm>
            <a:off x="7440613" y="7132638"/>
            <a:ext cx="260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Slide courtesy of LJ Tan</a:t>
            </a:r>
          </a:p>
          <a:p>
            <a:endParaRPr lang="en-US" altLang="en-US"/>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3090" name="Rectangle 2">
            <a:extLst>
              <a:ext uri="{FF2B5EF4-FFF2-40B4-BE49-F238E27FC236}">
                <a16:creationId xmlns:a16="http://schemas.microsoft.com/office/drawing/2014/main" id="{0BAC4ED3-BD2E-484B-84A2-5474B036CE53}"/>
              </a:ext>
            </a:extLst>
          </p:cNvPr>
          <p:cNvSpPr>
            <a:spLocks noGrp="1" noChangeArrowheads="1"/>
          </p:cNvSpPr>
          <p:nvPr>
            <p:ph type="title"/>
          </p:nvPr>
        </p:nvSpPr>
        <p:spPr/>
        <p:txBody>
          <a:bodyPr/>
          <a:lstStyle/>
          <a:p>
            <a:pPr eaLnBrk="1" hangingPunct="1">
              <a:defRPr/>
            </a:pPr>
            <a:r>
              <a:rPr lang="en-US" altLang="en-US" dirty="0"/>
              <a:t>So how are we doing in terms of vaccinating Adults?</a:t>
            </a:r>
          </a:p>
        </p:txBody>
      </p:sp>
      <p:sp>
        <p:nvSpPr>
          <p:cNvPr id="131075" name="Rectangle 3">
            <a:extLst>
              <a:ext uri="{FF2B5EF4-FFF2-40B4-BE49-F238E27FC236}">
                <a16:creationId xmlns:a16="http://schemas.microsoft.com/office/drawing/2014/main" id="{29809C42-E6F1-43D5-A0D7-B0F28CC3D309}"/>
              </a:ext>
            </a:extLst>
          </p:cNvPr>
          <p:cNvSpPr>
            <a:spLocks noGrp="1" noChangeArrowheads="1"/>
          </p:cNvSpPr>
          <p:nvPr>
            <p:ph type="body" idx="1"/>
          </p:nvPr>
        </p:nvSpPr>
        <p:spPr>
          <a:xfrm>
            <a:off x="533400" y="2392363"/>
            <a:ext cx="8610600" cy="4313237"/>
          </a:xfrm>
        </p:spPr>
        <p:txBody>
          <a:bodyPr/>
          <a:lstStyle/>
          <a:p>
            <a:pPr eaLnBrk="1" hangingPunct="1">
              <a:lnSpc>
                <a:spcPct val="90000"/>
              </a:lnSpc>
            </a:pPr>
            <a:r>
              <a:rPr lang="en-US" altLang="en-US" sz="3200"/>
              <a:t>Not so great—LOTS of room for improvement</a:t>
            </a:r>
            <a:endParaRPr lang="en-US" altLang="en-US" sz="2800"/>
          </a:p>
          <a:p>
            <a:pPr eaLnBrk="1" hangingPunct="1">
              <a:lnSpc>
                <a:spcPct val="90000"/>
              </a:lnSpc>
            </a:pPr>
            <a:endParaRPr lang="en-US" altLang="en-US" sz="1200"/>
          </a:p>
          <a:p>
            <a:pPr lvl="1" eaLnBrk="1" hangingPunct="1">
              <a:lnSpc>
                <a:spcPct val="90000"/>
              </a:lnSpc>
            </a:pPr>
            <a:r>
              <a:rPr lang="en-US" altLang="en-US" sz="2700"/>
              <a:t>Influenza, age ≥65 ~65%</a:t>
            </a:r>
          </a:p>
          <a:p>
            <a:pPr lvl="1" eaLnBrk="1" hangingPunct="1">
              <a:lnSpc>
                <a:spcPct val="90000"/>
              </a:lnSpc>
            </a:pPr>
            <a:r>
              <a:rPr lang="en-US" altLang="en-US" sz="2700"/>
              <a:t>Pneumococcal Pneumonia, age ≥65 ~64%</a:t>
            </a:r>
          </a:p>
          <a:p>
            <a:pPr lvl="1" eaLnBrk="1" hangingPunct="1">
              <a:lnSpc>
                <a:spcPct val="90000"/>
              </a:lnSpc>
            </a:pPr>
            <a:r>
              <a:rPr lang="en-US" altLang="en-US" sz="2700"/>
              <a:t>Pneumococcal Pneumonia high risk, ages 19-64 ~23%</a:t>
            </a:r>
          </a:p>
          <a:p>
            <a:pPr lvl="1" eaLnBrk="1" hangingPunct="1">
              <a:lnSpc>
                <a:spcPct val="90000"/>
              </a:lnSpc>
            </a:pPr>
            <a:r>
              <a:rPr lang="en-US" altLang="en-US" sz="2700"/>
              <a:t>Zoster, age ≥ 60~31%</a:t>
            </a:r>
          </a:p>
          <a:p>
            <a:pPr lvl="1" eaLnBrk="1" hangingPunct="1">
              <a:lnSpc>
                <a:spcPct val="90000"/>
              </a:lnSpc>
            </a:pPr>
            <a:r>
              <a:rPr lang="en-US" altLang="en-US" sz="2700"/>
              <a:t>Tetanus, age ≥ 65 ~57%</a:t>
            </a:r>
          </a:p>
          <a:p>
            <a:pPr eaLnBrk="1" hangingPunct="1">
              <a:lnSpc>
                <a:spcPct val="90000"/>
              </a:lnSpc>
            </a:pPr>
            <a:endParaRPr lang="en-US" altLang="en-US" sz="3200"/>
          </a:p>
        </p:txBody>
      </p:sp>
      <p:sp>
        <p:nvSpPr>
          <p:cNvPr id="131076" name="TextBox 4">
            <a:extLst>
              <a:ext uri="{FF2B5EF4-FFF2-40B4-BE49-F238E27FC236}">
                <a16:creationId xmlns:a16="http://schemas.microsoft.com/office/drawing/2014/main" id="{469C6235-6408-4C5E-93BD-8B00E73EFA0D}"/>
              </a:ext>
            </a:extLst>
          </p:cNvPr>
          <p:cNvSpPr txBox="1">
            <a:spLocks noChangeArrowheads="1"/>
          </p:cNvSpPr>
          <p:nvPr/>
        </p:nvSpPr>
        <p:spPr bwMode="auto">
          <a:xfrm>
            <a:off x="304800" y="7162800"/>
            <a:ext cx="5486400" cy="3079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t>Williams, W.W. et al. </a:t>
            </a:r>
            <a:r>
              <a:rPr lang="en-US" altLang="en-US" sz="1400" i="1"/>
              <a:t>MMWR</a:t>
            </a:r>
            <a:r>
              <a:rPr lang="en-US" altLang="en-US" sz="1400"/>
              <a:t> Surveillance Summary 2017;66(11):1–28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3090" name="Rectangle 2">
            <a:extLst>
              <a:ext uri="{FF2B5EF4-FFF2-40B4-BE49-F238E27FC236}">
                <a16:creationId xmlns:a16="http://schemas.microsoft.com/office/drawing/2014/main" id="{0FA0D1ED-14B8-492C-8AEE-5C8797D54A4F}"/>
              </a:ext>
            </a:extLst>
          </p:cNvPr>
          <p:cNvSpPr>
            <a:spLocks noGrp="1" noChangeArrowheads="1"/>
          </p:cNvSpPr>
          <p:nvPr>
            <p:ph type="title"/>
          </p:nvPr>
        </p:nvSpPr>
        <p:spPr/>
        <p:txBody>
          <a:bodyPr/>
          <a:lstStyle/>
          <a:p>
            <a:pPr eaLnBrk="1" hangingPunct="1">
              <a:defRPr/>
            </a:pPr>
            <a:r>
              <a:rPr lang="en-US" altLang="en-US" dirty="0"/>
              <a:t>How do we increase Adult Vaccine uptake?</a:t>
            </a:r>
          </a:p>
        </p:txBody>
      </p:sp>
      <p:sp>
        <p:nvSpPr>
          <p:cNvPr id="133123" name="Rectangle 3">
            <a:extLst>
              <a:ext uri="{FF2B5EF4-FFF2-40B4-BE49-F238E27FC236}">
                <a16:creationId xmlns:a16="http://schemas.microsoft.com/office/drawing/2014/main" id="{37D9A57C-BCD5-409E-B10A-C590B88E27BE}"/>
              </a:ext>
            </a:extLst>
          </p:cNvPr>
          <p:cNvSpPr>
            <a:spLocks noGrp="1" noChangeArrowheads="1"/>
          </p:cNvSpPr>
          <p:nvPr>
            <p:ph type="body" idx="1"/>
          </p:nvPr>
        </p:nvSpPr>
        <p:spPr>
          <a:xfrm>
            <a:off x="754063" y="2209800"/>
            <a:ext cx="8008937" cy="4953000"/>
          </a:xfrm>
        </p:spPr>
        <p:txBody>
          <a:bodyPr/>
          <a:lstStyle/>
          <a:p>
            <a:pPr eaLnBrk="1" hangingPunct="1">
              <a:lnSpc>
                <a:spcPct val="90000"/>
              </a:lnSpc>
            </a:pPr>
            <a:r>
              <a:rPr lang="en-US" altLang="en-US" sz="3200"/>
              <a:t>Assess patient’s vaccine status at every visit</a:t>
            </a:r>
          </a:p>
          <a:p>
            <a:pPr eaLnBrk="1" hangingPunct="1">
              <a:lnSpc>
                <a:spcPct val="90000"/>
              </a:lnSpc>
            </a:pPr>
            <a:r>
              <a:rPr lang="en-US" altLang="en-US" sz="3200"/>
              <a:t>Educate the patient and make a strong recommendation from the health care provider!</a:t>
            </a:r>
          </a:p>
          <a:p>
            <a:pPr eaLnBrk="1" hangingPunct="1">
              <a:lnSpc>
                <a:spcPct val="90000"/>
              </a:lnSpc>
            </a:pPr>
            <a:r>
              <a:rPr lang="en-US" altLang="en-US" sz="3200"/>
              <a:t>Vaccinate at the same visit and document</a:t>
            </a:r>
          </a:p>
          <a:p>
            <a:pPr eaLnBrk="1" hangingPunct="1">
              <a:lnSpc>
                <a:spcPct val="90000"/>
              </a:lnSpc>
            </a:pPr>
            <a:r>
              <a:rPr lang="en-US" altLang="en-US" sz="3200"/>
              <a:t>Standing Orders </a:t>
            </a:r>
          </a:p>
          <a:p>
            <a:pPr eaLnBrk="1" hangingPunct="1">
              <a:lnSpc>
                <a:spcPct val="90000"/>
              </a:lnSpc>
            </a:pPr>
            <a:r>
              <a:rPr lang="en-US" altLang="en-US" sz="3200"/>
              <a:t>Reminder Recalls </a:t>
            </a:r>
          </a:p>
          <a:p>
            <a:pPr eaLnBrk="1" hangingPunct="1">
              <a:lnSpc>
                <a:spcPct val="90000"/>
              </a:lnSpc>
            </a:pPr>
            <a:r>
              <a:rPr lang="en-US" altLang="en-US" sz="3200"/>
              <a:t>Reduce patient’s out of pocket costs for vaccines</a:t>
            </a:r>
          </a:p>
          <a:p>
            <a:pPr eaLnBrk="1" hangingPunct="1">
              <a:lnSpc>
                <a:spcPct val="90000"/>
              </a:lnSpc>
            </a:pPr>
            <a:endParaRPr lang="en-US" altLang="en-US" sz="3200"/>
          </a:p>
          <a:p>
            <a:pPr eaLnBrk="1" hangingPunct="1">
              <a:lnSpc>
                <a:spcPct val="90000"/>
              </a:lnSpc>
            </a:pPr>
            <a:endParaRPr lang="en-US" altLang="en-US" sz="3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26" name="Rectangle 2">
            <a:extLst>
              <a:ext uri="{FF2B5EF4-FFF2-40B4-BE49-F238E27FC236}">
                <a16:creationId xmlns:a16="http://schemas.microsoft.com/office/drawing/2014/main" id="{0BF1D198-AEB3-4AD8-B9B1-7A662406B1DB}"/>
              </a:ext>
            </a:extLst>
          </p:cNvPr>
          <p:cNvSpPr>
            <a:spLocks noGrp="1" noChangeArrowheads="1"/>
          </p:cNvSpPr>
          <p:nvPr>
            <p:ph type="title"/>
          </p:nvPr>
        </p:nvSpPr>
        <p:spPr>
          <a:xfrm>
            <a:off x="762000" y="304800"/>
            <a:ext cx="8550275" cy="1295400"/>
          </a:xfrm>
        </p:spPr>
        <p:txBody>
          <a:bodyPr/>
          <a:lstStyle/>
          <a:p>
            <a:pPr eaLnBrk="1" hangingPunct="1">
              <a:defRPr/>
            </a:pPr>
            <a:r>
              <a:rPr lang="en-US" altLang="en-US" dirty="0"/>
              <a:t>Vaccines Benefit Everyone</a:t>
            </a:r>
          </a:p>
        </p:txBody>
      </p:sp>
      <p:sp>
        <p:nvSpPr>
          <p:cNvPr id="135171" name="Rectangle 3">
            <a:extLst>
              <a:ext uri="{FF2B5EF4-FFF2-40B4-BE49-F238E27FC236}">
                <a16:creationId xmlns:a16="http://schemas.microsoft.com/office/drawing/2014/main" id="{BDDD6333-34D6-4C0B-B19A-A40FFEE3E05E}"/>
              </a:ext>
            </a:extLst>
          </p:cNvPr>
          <p:cNvSpPr>
            <a:spLocks noGrp="1" noChangeArrowheads="1"/>
          </p:cNvSpPr>
          <p:nvPr>
            <p:ph type="body" idx="1"/>
          </p:nvPr>
        </p:nvSpPr>
        <p:spPr>
          <a:xfrm>
            <a:off x="1143000" y="1828800"/>
            <a:ext cx="8161338" cy="5080000"/>
          </a:xfrm>
        </p:spPr>
        <p:txBody>
          <a:bodyPr/>
          <a:lstStyle/>
          <a:p>
            <a:pPr eaLnBrk="1" hangingPunct="1">
              <a:lnSpc>
                <a:spcPct val="90000"/>
              </a:lnSpc>
            </a:pPr>
            <a:r>
              <a:rPr lang="en-US" altLang="en-US"/>
              <a:t>Save lives</a:t>
            </a:r>
          </a:p>
          <a:p>
            <a:pPr eaLnBrk="1" hangingPunct="1">
              <a:lnSpc>
                <a:spcPct val="90000"/>
              </a:lnSpc>
            </a:pPr>
            <a:endParaRPr lang="en-US" altLang="en-US" sz="1200"/>
          </a:p>
          <a:p>
            <a:pPr eaLnBrk="1" hangingPunct="1">
              <a:lnSpc>
                <a:spcPct val="90000"/>
              </a:lnSpc>
            </a:pPr>
            <a:r>
              <a:rPr lang="en-US" altLang="en-US"/>
              <a:t>Save money</a:t>
            </a:r>
          </a:p>
          <a:p>
            <a:pPr eaLnBrk="1" hangingPunct="1">
              <a:lnSpc>
                <a:spcPct val="90000"/>
              </a:lnSpc>
            </a:pPr>
            <a:endParaRPr lang="en-US" altLang="en-US" sz="1200"/>
          </a:p>
          <a:p>
            <a:pPr eaLnBrk="1" hangingPunct="1">
              <a:lnSpc>
                <a:spcPct val="90000"/>
              </a:lnSpc>
            </a:pPr>
            <a:r>
              <a:rPr lang="en-US" altLang="en-US"/>
              <a:t>Keep us healthy</a:t>
            </a:r>
          </a:p>
          <a:p>
            <a:pPr eaLnBrk="1" hangingPunct="1">
              <a:lnSpc>
                <a:spcPct val="90000"/>
              </a:lnSpc>
            </a:pPr>
            <a:endParaRPr lang="en-US" altLang="en-US" sz="1200"/>
          </a:p>
          <a:p>
            <a:pPr eaLnBrk="1" hangingPunct="1">
              <a:lnSpc>
                <a:spcPct val="90000"/>
              </a:lnSpc>
            </a:pPr>
            <a:r>
              <a:rPr lang="en-US" altLang="en-US"/>
              <a:t>Protect those who can’t be immunized through “herd immunity”</a:t>
            </a:r>
          </a:p>
        </p:txBody>
      </p:sp>
      <p:pic>
        <p:nvPicPr>
          <p:cNvPr id="135172" name="Picture 2">
            <a:extLst>
              <a:ext uri="{FF2B5EF4-FFF2-40B4-BE49-F238E27FC236}">
                <a16:creationId xmlns:a16="http://schemas.microsoft.com/office/drawing/2014/main" id="{491BCA85-CBAF-4CCA-8DC7-555CE2F31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90675"/>
            <a:ext cx="30861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698" name="Rectangle 2">
            <a:extLst>
              <a:ext uri="{FF2B5EF4-FFF2-40B4-BE49-F238E27FC236}">
                <a16:creationId xmlns:a16="http://schemas.microsoft.com/office/drawing/2014/main" id="{7062FEF5-B7D3-4B00-9668-0C94F75D643D}"/>
              </a:ext>
            </a:extLst>
          </p:cNvPr>
          <p:cNvSpPr>
            <a:spLocks noGrp="1" noChangeArrowheads="1"/>
          </p:cNvSpPr>
          <p:nvPr>
            <p:ph type="title"/>
          </p:nvPr>
        </p:nvSpPr>
        <p:spPr>
          <a:xfrm>
            <a:off x="762000" y="0"/>
            <a:ext cx="8550275" cy="1066800"/>
          </a:xfrm>
        </p:spPr>
        <p:txBody>
          <a:bodyPr/>
          <a:lstStyle/>
          <a:p>
            <a:pPr eaLnBrk="1" hangingPunct="1">
              <a:defRPr/>
            </a:pPr>
            <a:r>
              <a:rPr lang="en-US" altLang="en-US" sz="4700"/>
              <a:t>For more information: </a:t>
            </a:r>
          </a:p>
        </p:txBody>
      </p:sp>
      <p:sp>
        <p:nvSpPr>
          <p:cNvPr id="137219" name="Rectangle 3">
            <a:extLst>
              <a:ext uri="{FF2B5EF4-FFF2-40B4-BE49-F238E27FC236}">
                <a16:creationId xmlns:a16="http://schemas.microsoft.com/office/drawing/2014/main" id="{A3B0A992-B59D-4DFD-A43C-4CE5C459AC20}"/>
              </a:ext>
            </a:extLst>
          </p:cNvPr>
          <p:cNvSpPr>
            <a:spLocks noGrp="1" noChangeArrowheads="1"/>
          </p:cNvSpPr>
          <p:nvPr>
            <p:ph type="body" sz="half" idx="1"/>
          </p:nvPr>
        </p:nvSpPr>
        <p:spPr>
          <a:xfrm>
            <a:off x="587375" y="1066800"/>
            <a:ext cx="8023225" cy="6172200"/>
          </a:xfrm>
        </p:spPr>
        <p:txBody>
          <a:bodyPr/>
          <a:lstStyle/>
          <a:p>
            <a:pPr marL="914400" lvl="1" indent="-404813" eaLnBrk="1" hangingPunct="1">
              <a:buFontTx/>
              <a:buNone/>
            </a:pPr>
            <a:r>
              <a:rPr lang="en-US" altLang="en-US" sz="2800"/>
              <a:t>New Mexico Immunization Coalition</a:t>
            </a:r>
          </a:p>
          <a:p>
            <a:pPr marL="914400" lvl="1" indent="-404813" eaLnBrk="1" hangingPunct="1">
              <a:buFontTx/>
              <a:buNone/>
            </a:pPr>
            <a:r>
              <a:rPr lang="en-US" altLang="en-US" sz="2500" b="1"/>
              <a:t>505-272-3032</a:t>
            </a:r>
          </a:p>
          <a:p>
            <a:pPr marL="914400" lvl="1" indent="-404813" eaLnBrk="1" hangingPunct="1">
              <a:buFontTx/>
              <a:buNone/>
            </a:pPr>
            <a:r>
              <a:rPr lang="en-US" altLang="en-US" sz="2500">
                <a:hlinkClick r:id="rId3"/>
              </a:rPr>
              <a:t>Apentler@unm.edu</a:t>
            </a:r>
            <a:endParaRPr lang="en-US" altLang="en-US" sz="2500"/>
          </a:p>
          <a:p>
            <a:pPr marL="914400" lvl="1" indent="-404813" eaLnBrk="1" hangingPunct="1">
              <a:buFontTx/>
              <a:buNone/>
            </a:pPr>
            <a:r>
              <a:rPr lang="en-US" altLang="en-US" sz="2500">
                <a:hlinkClick r:id="rId4"/>
              </a:rPr>
              <a:t>http://hsc.unm.edu/programs/nmimmunization/</a:t>
            </a:r>
            <a:endParaRPr lang="en-US" altLang="en-US" sz="2500"/>
          </a:p>
          <a:p>
            <a:pPr marL="914400" lvl="1" indent="-404813" eaLnBrk="1" hangingPunct="1">
              <a:buFontTx/>
              <a:buNone/>
            </a:pPr>
            <a:endParaRPr lang="en-US" altLang="en-US" sz="2500"/>
          </a:p>
          <a:p>
            <a:pPr marL="914400" lvl="1" indent="-404813" eaLnBrk="1" hangingPunct="1">
              <a:buFontTx/>
              <a:buNone/>
            </a:pPr>
            <a:r>
              <a:rPr lang="en-US" altLang="en-US" sz="2800"/>
              <a:t>New Mexico Department of Health        Immunization Program</a:t>
            </a:r>
          </a:p>
          <a:p>
            <a:pPr marL="914400" lvl="1" indent="-404813" eaLnBrk="1" hangingPunct="1">
              <a:buFontTx/>
              <a:buNone/>
            </a:pPr>
            <a:r>
              <a:rPr lang="en-US" altLang="en-US" sz="2500" b="1"/>
              <a:t>505-827-0219</a:t>
            </a:r>
          </a:p>
          <a:p>
            <a:pPr marL="914400" lvl="1" indent="-404813" eaLnBrk="1" hangingPunct="1">
              <a:buFontTx/>
              <a:buNone/>
            </a:pPr>
            <a:r>
              <a:rPr lang="en-US" altLang="en-US" sz="2500">
                <a:hlinkClick r:id="rId5"/>
              </a:rPr>
              <a:t>http://www.immunizeNM.org</a:t>
            </a:r>
            <a:endParaRPr lang="en-US" altLang="en-US" sz="2500"/>
          </a:p>
          <a:p>
            <a:pPr marL="914400" lvl="1" indent="-404813" eaLnBrk="1" hangingPunct="1">
              <a:buFontTx/>
              <a:buNone/>
            </a:pPr>
            <a:endParaRPr lang="en-US" altLang="en-US" sz="2500"/>
          </a:p>
          <a:p>
            <a:pPr marL="914400" lvl="1" indent="-404813" eaLnBrk="1" hangingPunct="1">
              <a:buFontTx/>
              <a:buNone/>
            </a:pPr>
            <a:r>
              <a:rPr lang="en-US" altLang="en-US" sz="2800"/>
              <a:t>Centers for Disease Control and Prevention</a:t>
            </a:r>
          </a:p>
          <a:p>
            <a:pPr marL="914400" lvl="1" indent="-404813" eaLnBrk="1" hangingPunct="1">
              <a:buFontTx/>
              <a:buNone/>
            </a:pPr>
            <a:r>
              <a:rPr lang="en-US" altLang="en-US" sz="2500">
                <a:hlinkClick r:id="rId6"/>
              </a:rPr>
              <a:t>http://www.cdc.gov/vaccines/</a:t>
            </a:r>
            <a:endParaRPr lang="en-US" altLang="en-US" sz="2500"/>
          </a:p>
          <a:p>
            <a:pPr marL="914400" lvl="1" indent="-404813" eaLnBrk="1" hangingPunct="1">
              <a:buFontTx/>
              <a:buNone/>
            </a:pPr>
            <a:r>
              <a:rPr lang="en-US" altLang="en-US" sz="2500" b="1"/>
              <a:t>800-CDC-INFO</a:t>
            </a:r>
            <a:r>
              <a:rPr lang="en-US" altLang="en-US" sz="2500"/>
              <a:t> </a:t>
            </a:r>
          </a:p>
        </p:txBody>
      </p:sp>
    </p:spTree>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0018" name="Rectangle 2">
            <a:extLst>
              <a:ext uri="{FF2B5EF4-FFF2-40B4-BE49-F238E27FC236}">
                <a16:creationId xmlns:a16="http://schemas.microsoft.com/office/drawing/2014/main" id="{A58F00EC-CF96-4FE0-9181-797325F32A95}"/>
              </a:ext>
            </a:extLst>
          </p:cNvPr>
          <p:cNvSpPr>
            <a:spLocks noGrp="1" noChangeArrowheads="1"/>
          </p:cNvSpPr>
          <p:nvPr>
            <p:ph type="title"/>
          </p:nvPr>
        </p:nvSpPr>
        <p:spPr>
          <a:xfrm>
            <a:off x="609600" y="1371600"/>
            <a:ext cx="8550275" cy="1295400"/>
          </a:xfrm>
        </p:spPr>
        <p:txBody>
          <a:bodyPr/>
          <a:lstStyle/>
          <a:p>
            <a:pPr eaLnBrk="1" hangingPunct="1">
              <a:defRPr/>
            </a:pPr>
            <a:r>
              <a:rPr lang="en-US" altLang="en-US" dirty="0"/>
              <a:t>Thank you!</a:t>
            </a:r>
            <a:br>
              <a:rPr lang="en-US" altLang="en-US" dirty="0"/>
            </a:br>
            <a:br>
              <a:rPr lang="en-US" altLang="en-US" dirty="0"/>
            </a:br>
            <a:r>
              <a:rPr lang="en-US" altLang="en-US" dirty="0"/>
              <a:t>Any Questions?</a:t>
            </a:r>
          </a:p>
        </p:txBody>
      </p:sp>
      <p:pic>
        <p:nvPicPr>
          <p:cNvPr id="139267" name="Picture 2">
            <a:extLst>
              <a:ext uri="{FF2B5EF4-FFF2-40B4-BE49-F238E27FC236}">
                <a16:creationId xmlns:a16="http://schemas.microsoft.com/office/drawing/2014/main" id="{CE9CB8A3-39D4-4F4E-A57A-FB57A0C1ED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71475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62" name="Rectangle 2">
            <a:extLst>
              <a:ext uri="{FF2B5EF4-FFF2-40B4-BE49-F238E27FC236}">
                <a16:creationId xmlns:a16="http://schemas.microsoft.com/office/drawing/2014/main" id="{5DCC0D64-2FC0-4FF6-8B42-11C3321390C1}"/>
              </a:ext>
            </a:extLst>
          </p:cNvPr>
          <p:cNvSpPr>
            <a:spLocks noGrp="1" noChangeArrowheads="1"/>
          </p:cNvSpPr>
          <p:nvPr>
            <p:ph type="title"/>
          </p:nvPr>
        </p:nvSpPr>
        <p:spPr>
          <a:xfrm>
            <a:off x="762000" y="381000"/>
            <a:ext cx="8550275" cy="1295400"/>
          </a:xfrm>
        </p:spPr>
        <p:txBody>
          <a:bodyPr/>
          <a:lstStyle/>
          <a:p>
            <a:pPr eaLnBrk="1" hangingPunct="1">
              <a:defRPr/>
            </a:pPr>
            <a:r>
              <a:rPr lang="en-US" altLang="en-US"/>
              <a:t>Adult Immunity</a:t>
            </a:r>
          </a:p>
        </p:txBody>
      </p:sp>
      <p:sp>
        <p:nvSpPr>
          <p:cNvPr id="20483" name="Rectangle 3">
            <a:extLst>
              <a:ext uri="{FF2B5EF4-FFF2-40B4-BE49-F238E27FC236}">
                <a16:creationId xmlns:a16="http://schemas.microsoft.com/office/drawing/2014/main" id="{7245A0EC-56D1-4978-8037-C7B4BCAC770D}"/>
              </a:ext>
            </a:extLst>
          </p:cNvPr>
          <p:cNvSpPr>
            <a:spLocks noGrp="1" noChangeArrowheads="1"/>
          </p:cNvSpPr>
          <p:nvPr>
            <p:ph type="body" idx="1"/>
          </p:nvPr>
        </p:nvSpPr>
        <p:spPr>
          <a:xfrm>
            <a:off x="754063" y="1905000"/>
            <a:ext cx="7170737" cy="5003800"/>
          </a:xfrm>
        </p:spPr>
        <p:txBody>
          <a:bodyPr/>
          <a:lstStyle/>
          <a:p>
            <a:pPr eaLnBrk="1" hangingPunct="1">
              <a:lnSpc>
                <a:spcPct val="90000"/>
              </a:lnSpc>
            </a:pPr>
            <a:r>
              <a:rPr lang="en-US" altLang="en-US" sz="3200"/>
              <a:t>By the time a child reaches adulthood, he/she should have received vaccinations for over 16 common childhood diseases</a:t>
            </a:r>
          </a:p>
          <a:p>
            <a:pPr eaLnBrk="1" hangingPunct="1">
              <a:lnSpc>
                <a:spcPct val="90000"/>
              </a:lnSpc>
            </a:pPr>
            <a:endParaRPr lang="en-US" altLang="en-US" sz="3200"/>
          </a:p>
          <a:p>
            <a:pPr eaLnBrk="1" hangingPunct="1">
              <a:lnSpc>
                <a:spcPct val="90000"/>
              </a:lnSpc>
            </a:pPr>
            <a:r>
              <a:rPr lang="en-US" altLang="en-US" sz="3200"/>
              <a:t>Immunization boosters are needed for some diseases through adulthood</a:t>
            </a:r>
          </a:p>
          <a:p>
            <a:pPr eaLnBrk="1" hangingPunct="1">
              <a:lnSpc>
                <a:spcPct val="90000"/>
              </a:lnSpc>
            </a:pPr>
            <a:endParaRPr lang="en-US" altLang="en-US" sz="3200"/>
          </a:p>
          <a:p>
            <a:pPr eaLnBrk="1" hangingPunct="1">
              <a:lnSpc>
                <a:spcPct val="90000"/>
              </a:lnSpc>
            </a:pPr>
            <a:r>
              <a:rPr lang="en-US" altLang="en-US" sz="3200"/>
              <a:t>New vaccines are constantly being developed that adults may need</a:t>
            </a:r>
          </a:p>
        </p:txBody>
      </p:sp>
      <p:pic>
        <p:nvPicPr>
          <p:cNvPr id="20484" name="Picture 4" descr="C:\Documents and Settings\Anna Levy\Application Data\Microsoft\Media Catalog\Downloaded Clips\cl8\BD20155_.wmf">
            <a:extLst>
              <a:ext uri="{FF2B5EF4-FFF2-40B4-BE49-F238E27FC236}">
                <a16:creationId xmlns:a16="http://schemas.microsoft.com/office/drawing/2014/main" id="{40187F7E-BC66-4738-AE70-96DCFDAAE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81000"/>
            <a:ext cx="2286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3634" name="Rectangle 2">
            <a:extLst>
              <a:ext uri="{FF2B5EF4-FFF2-40B4-BE49-F238E27FC236}">
                <a16:creationId xmlns:a16="http://schemas.microsoft.com/office/drawing/2014/main" id="{A03D3642-2486-4E33-8D33-F81A27617CEA}"/>
              </a:ext>
            </a:extLst>
          </p:cNvPr>
          <p:cNvSpPr>
            <a:spLocks noGrp="1" noChangeArrowheads="1"/>
          </p:cNvSpPr>
          <p:nvPr>
            <p:ph type="title"/>
          </p:nvPr>
        </p:nvSpPr>
        <p:spPr>
          <a:xfrm>
            <a:off x="762000" y="457200"/>
            <a:ext cx="8550275" cy="1295400"/>
          </a:xfrm>
        </p:spPr>
        <p:txBody>
          <a:bodyPr/>
          <a:lstStyle/>
          <a:p>
            <a:pPr eaLnBrk="1" hangingPunct="1">
              <a:defRPr/>
            </a:pPr>
            <a:r>
              <a:rPr lang="en-US" altLang="en-US" dirty="0"/>
              <a:t>16 Diseases Children are Currently Protected Against </a:t>
            </a:r>
          </a:p>
        </p:txBody>
      </p:sp>
      <p:sp>
        <p:nvSpPr>
          <p:cNvPr id="2" name="Rounded Rectangle 1">
            <a:extLst>
              <a:ext uri="{FF2B5EF4-FFF2-40B4-BE49-F238E27FC236}">
                <a16:creationId xmlns:a16="http://schemas.microsoft.com/office/drawing/2014/main" id="{23D2DBF8-C841-41B1-9DD5-4BC20097C91C}"/>
              </a:ext>
            </a:extLst>
          </p:cNvPr>
          <p:cNvSpPr/>
          <p:nvPr/>
        </p:nvSpPr>
        <p:spPr bwMode="auto">
          <a:xfrm>
            <a:off x="76200" y="1981200"/>
            <a:ext cx="9906000" cy="5486400"/>
          </a:xfrm>
          <a:prstGeom prst="roundRect">
            <a:avLst/>
          </a:prstGeom>
          <a:solidFill>
            <a:schemeClr val="bg1">
              <a:lumMod val="50000"/>
            </a:schemeClr>
          </a:solidFill>
          <a:ln w="25400" cap="flat" cmpd="sng" algn="ctr">
            <a:solidFill>
              <a:schemeClr val="tx1"/>
            </a:solidFill>
            <a:prstDash val="solid"/>
            <a:round/>
            <a:headEnd type="none" w="med" len="med"/>
            <a:tailEnd type="none" w="med" len="med"/>
          </a:ln>
          <a:effectLst/>
          <a:extLst/>
        </p:spPr>
        <p:txBody>
          <a:bodyPr wrap="none"/>
          <a:lstStyle/>
          <a:p>
            <a:pPr eaLnBrk="1" hangingPunct="1">
              <a:defRPr/>
            </a:pPr>
            <a:endParaRPr lang="en-US"/>
          </a:p>
        </p:txBody>
      </p:sp>
      <p:sp>
        <p:nvSpPr>
          <p:cNvPr id="22532" name="Rectangle 3">
            <a:extLst>
              <a:ext uri="{FF2B5EF4-FFF2-40B4-BE49-F238E27FC236}">
                <a16:creationId xmlns:a16="http://schemas.microsoft.com/office/drawing/2014/main" id="{2990A9C9-C0AA-4A5C-97CD-BE1EA35E3981}"/>
              </a:ext>
            </a:extLst>
          </p:cNvPr>
          <p:cNvSpPr>
            <a:spLocks noGrp="1" noChangeArrowheads="1"/>
          </p:cNvSpPr>
          <p:nvPr>
            <p:ph type="body" idx="1"/>
          </p:nvPr>
        </p:nvSpPr>
        <p:spPr>
          <a:xfrm>
            <a:off x="533400" y="2057400"/>
            <a:ext cx="4191000" cy="5257800"/>
          </a:xfrm>
        </p:spPr>
        <p:txBody>
          <a:bodyPr/>
          <a:lstStyle/>
          <a:p>
            <a:pPr eaLnBrk="1" hangingPunct="1">
              <a:lnSpc>
                <a:spcPct val="90000"/>
              </a:lnSpc>
            </a:pPr>
            <a:r>
              <a:rPr lang="en-US" altLang="en-US" sz="3000"/>
              <a:t>Measles</a:t>
            </a:r>
          </a:p>
          <a:p>
            <a:pPr eaLnBrk="1" hangingPunct="1">
              <a:lnSpc>
                <a:spcPct val="90000"/>
              </a:lnSpc>
            </a:pPr>
            <a:r>
              <a:rPr lang="en-US" altLang="en-US" sz="3000"/>
              <a:t>Mumps</a:t>
            </a:r>
          </a:p>
          <a:p>
            <a:pPr eaLnBrk="1" hangingPunct="1">
              <a:lnSpc>
                <a:spcPct val="90000"/>
              </a:lnSpc>
            </a:pPr>
            <a:r>
              <a:rPr lang="en-US" altLang="en-US" sz="3000"/>
              <a:t>Rubella (German measles)</a:t>
            </a:r>
          </a:p>
          <a:p>
            <a:pPr eaLnBrk="1" hangingPunct="1">
              <a:lnSpc>
                <a:spcPct val="90000"/>
              </a:lnSpc>
            </a:pPr>
            <a:r>
              <a:rPr lang="en-US" altLang="en-US" sz="3000"/>
              <a:t>Varicella (chickenpox)</a:t>
            </a:r>
          </a:p>
          <a:p>
            <a:pPr eaLnBrk="1" hangingPunct="1">
              <a:lnSpc>
                <a:spcPct val="90000"/>
              </a:lnSpc>
            </a:pPr>
            <a:r>
              <a:rPr lang="en-US" altLang="en-US" sz="3000"/>
              <a:t>Hepatitis B</a:t>
            </a:r>
          </a:p>
          <a:p>
            <a:pPr eaLnBrk="1" hangingPunct="1">
              <a:lnSpc>
                <a:spcPct val="90000"/>
              </a:lnSpc>
            </a:pPr>
            <a:r>
              <a:rPr lang="en-US" altLang="en-US" sz="3000"/>
              <a:t>Hepatitis A</a:t>
            </a:r>
          </a:p>
          <a:p>
            <a:pPr eaLnBrk="1" hangingPunct="1">
              <a:lnSpc>
                <a:spcPct val="90000"/>
              </a:lnSpc>
            </a:pPr>
            <a:r>
              <a:rPr lang="en-US" altLang="en-US" sz="3000"/>
              <a:t>Polio</a:t>
            </a:r>
          </a:p>
          <a:p>
            <a:pPr eaLnBrk="1" hangingPunct="1">
              <a:lnSpc>
                <a:spcPct val="90000"/>
              </a:lnSpc>
            </a:pPr>
            <a:r>
              <a:rPr lang="en-US" altLang="en-US" sz="3000"/>
              <a:t>Rotavirus</a:t>
            </a:r>
          </a:p>
          <a:p>
            <a:pPr eaLnBrk="1" hangingPunct="1">
              <a:lnSpc>
                <a:spcPct val="90000"/>
              </a:lnSpc>
            </a:pPr>
            <a:r>
              <a:rPr lang="en-US" altLang="en-US" sz="3000"/>
              <a:t>Influenza</a:t>
            </a:r>
          </a:p>
          <a:p>
            <a:pPr eaLnBrk="1" hangingPunct="1">
              <a:lnSpc>
                <a:spcPct val="90000"/>
              </a:lnSpc>
            </a:pPr>
            <a:endParaRPr lang="en-US" altLang="en-US" sz="3000"/>
          </a:p>
        </p:txBody>
      </p:sp>
      <p:sp>
        <p:nvSpPr>
          <p:cNvPr id="26628" name="Rectangle 4">
            <a:extLst>
              <a:ext uri="{FF2B5EF4-FFF2-40B4-BE49-F238E27FC236}">
                <a16:creationId xmlns:a16="http://schemas.microsoft.com/office/drawing/2014/main" id="{71D43FB7-995E-467B-B3C1-A301157ED754}"/>
              </a:ext>
            </a:extLst>
          </p:cNvPr>
          <p:cNvSpPr>
            <a:spLocks noChangeArrowheads="1"/>
          </p:cNvSpPr>
          <p:nvPr/>
        </p:nvSpPr>
        <p:spPr bwMode="auto">
          <a:xfrm>
            <a:off x="4648200" y="2057400"/>
            <a:ext cx="4808538"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lvl1pPr marL="382588" indent="-382588" defTabSz="1019175">
              <a:spcBef>
                <a:spcPct val="20000"/>
              </a:spcBef>
              <a:buClr>
                <a:schemeClr val="accent2"/>
              </a:buClr>
              <a:buSzPct val="80000"/>
              <a:buFont typeface="Wingdings" panose="05000000000000000000" pitchFamily="2" charset="2"/>
              <a:buChar char="l"/>
              <a:defRPr sz="3600">
                <a:solidFill>
                  <a:schemeClr val="tx1"/>
                </a:solidFill>
                <a:latin typeface="Times New Roman" panose="02020603050405020304" pitchFamily="18" charset="0"/>
              </a:defRPr>
            </a:lvl1pPr>
            <a:lvl2pPr marL="827088" indent="-317500" defTabSz="1019175">
              <a:spcBef>
                <a:spcPct val="20000"/>
              </a:spcBef>
              <a:buClr>
                <a:schemeClr val="tx1"/>
              </a:buClr>
              <a:buSzPct val="90000"/>
              <a:buChar char="–"/>
              <a:defRPr sz="3100">
                <a:solidFill>
                  <a:schemeClr val="tx1"/>
                </a:solidFill>
                <a:latin typeface="Times New Roman" panose="02020603050405020304" pitchFamily="18" charset="0"/>
              </a:defRPr>
            </a:lvl2pPr>
            <a:lvl3pPr marL="1273175" indent="-254000" defTabSz="1019175">
              <a:spcBef>
                <a:spcPct val="20000"/>
              </a:spcBef>
              <a:buClr>
                <a:schemeClr val="accent1"/>
              </a:buClr>
              <a:buSzPct val="60000"/>
              <a:buFont typeface="Wingdings" panose="05000000000000000000" pitchFamily="2" charset="2"/>
              <a:buChar char="l"/>
              <a:defRPr sz="2700">
                <a:solidFill>
                  <a:schemeClr val="tx1"/>
                </a:solidFill>
                <a:latin typeface="Times New Roman" panose="02020603050405020304" pitchFamily="18" charset="0"/>
              </a:defRPr>
            </a:lvl3pPr>
            <a:lvl4pPr marL="1782763" indent="-254000" defTabSz="1019175">
              <a:spcBef>
                <a:spcPct val="20000"/>
              </a:spcBef>
              <a:buClr>
                <a:schemeClr val="tx1"/>
              </a:buClr>
              <a:buChar char="–"/>
              <a:defRPr sz="2200">
                <a:solidFill>
                  <a:schemeClr val="tx1"/>
                </a:solidFill>
                <a:latin typeface="Times New Roman" panose="02020603050405020304" pitchFamily="18" charset="0"/>
              </a:defRPr>
            </a:lvl4pPr>
            <a:lvl5pPr marL="2292350" indent="-254000" defTabSz="1019175">
              <a:spcBef>
                <a:spcPct val="20000"/>
              </a:spcBef>
              <a:buClr>
                <a:schemeClr val="accent1"/>
              </a:buClr>
              <a:buChar char="•"/>
              <a:defRPr sz="2200">
                <a:solidFill>
                  <a:schemeClr val="tx1"/>
                </a:solidFill>
                <a:latin typeface="Times New Roman" panose="02020603050405020304" pitchFamily="18" charset="0"/>
              </a:defRPr>
            </a:lvl5pPr>
            <a:lvl6pPr marL="27495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6pPr>
            <a:lvl7pPr marL="32067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7pPr>
            <a:lvl8pPr marL="36639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8pPr>
            <a:lvl9pPr marL="4121150" indent="-254000" defTabSz="1019175" eaLnBrk="0" fontAlgn="base" hangingPunct="0">
              <a:spcBef>
                <a:spcPct val="20000"/>
              </a:spcBef>
              <a:spcAft>
                <a:spcPct val="0"/>
              </a:spcAft>
              <a:buClr>
                <a:schemeClr val="accent1"/>
              </a:buClr>
              <a:buChar char="•"/>
              <a:defRPr sz="2200">
                <a:solidFill>
                  <a:schemeClr val="tx1"/>
                </a:solidFill>
                <a:latin typeface="Times New Roman" panose="02020603050405020304" pitchFamily="18" charset="0"/>
              </a:defRPr>
            </a:lvl9pPr>
          </a:lstStyle>
          <a:p>
            <a:pPr eaLnBrk="1" hangingPunct="1">
              <a:defRPr/>
            </a:pPr>
            <a:r>
              <a:rPr lang="en-US" altLang="en-US" sz="3000" dirty="0"/>
              <a:t>Diphtheria</a:t>
            </a:r>
          </a:p>
          <a:p>
            <a:pPr eaLnBrk="1" hangingPunct="1">
              <a:defRPr/>
            </a:pPr>
            <a:r>
              <a:rPr lang="en-US" altLang="en-US" sz="3000" dirty="0"/>
              <a:t>Tetanus</a:t>
            </a:r>
          </a:p>
          <a:p>
            <a:pPr eaLnBrk="1" hangingPunct="1">
              <a:defRPr/>
            </a:pPr>
            <a:r>
              <a:rPr lang="en-US" altLang="en-US" sz="3000" dirty="0"/>
              <a:t>Pertussis (whooping cough)</a:t>
            </a:r>
          </a:p>
          <a:p>
            <a:pPr eaLnBrk="1" hangingPunct="1">
              <a:defRPr/>
            </a:pPr>
            <a:r>
              <a:rPr lang="en-US" altLang="en-US" sz="3000" dirty="0" err="1"/>
              <a:t>Haemophilus</a:t>
            </a:r>
            <a:r>
              <a:rPr lang="en-US" altLang="en-US" sz="3000" dirty="0"/>
              <a:t> </a:t>
            </a:r>
            <a:r>
              <a:rPr lang="en-US" altLang="en-US" sz="3000" dirty="0" err="1"/>
              <a:t>Influenzae</a:t>
            </a:r>
            <a:r>
              <a:rPr lang="en-US" altLang="en-US" sz="3000" dirty="0"/>
              <a:t> Type B (bacterial meningitis)</a:t>
            </a:r>
          </a:p>
          <a:p>
            <a:pPr eaLnBrk="1" hangingPunct="1">
              <a:defRPr/>
            </a:pPr>
            <a:r>
              <a:rPr lang="en-US" altLang="en-US" sz="3000" dirty="0" err="1"/>
              <a:t>Pneumoccocal</a:t>
            </a:r>
            <a:r>
              <a:rPr lang="en-US" altLang="en-US" sz="3000" dirty="0"/>
              <a:t> Disease</a:t>
            </a:r>
          </a:p>
          <a:p>
            <a:pPr eaLnBrk="1" hangingPunct="1">
              <a:defRPr/>
            </a:pPr>
            <a:r>
              <a:rPr lang="en-US" altLang="en-US" sz="3000" dirty="0"/>
              <a:t>Human Papilloma Virus</a:t>
            </a:r>
          </a:p>
          <a:p>
            <a:pPr eaLnBrk="1" hangingPunct="1">
              <a:defRPr/>
            </a:pPr>
            <a:r>
              <a:rPr lang="en-US" altLang="en-US" sz="3000" dirty="0"/>
              <a:t>Meningococcal Meningitis</a:t>
            </a:r>
          </a:p>
          <a:p>
            <a:pPr eaLnBrk="1" hangingPunct="1">
              <a:buFont typeface="Wingdings" panose="05000000000000000000" pitchFamily="2" charset="2"/>
              <a:buNone/>
              <a:defRPr/>
            </a:pPr>
            <a:endParaRPr lang="en-US" altLang="en-US" sz="3200" dirty="0"/>
          </a:p>
          <a:p>
            <a:pPr marL="0" indent="0" eaLnBrk="1" hangingPunct="1">
              <a:buFont typeface="Wingdings" panose="05000000000000000000" pitchFamily="2" charset="2"/>
              <a:buNone/>
              <a:defRPr/>
            </a:pPr>
            <a:endParaRPr lang="en-US" altLang="en-US" sz="3200" dirty="0"/>
          </a:p>
          <a:p>
            <a:pPr eaLnBrk="1" hangingPunct="1">
              <a:defRPr/>
            </a:pPr>
            <a:endParaRPr lang="en-US" alt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15DB4B-7E1D-44FA-B838-B8231AE6A858}"/>
              </a:ext>
            </a:extLst>
          </p:cNvPr>
          <p:cNvSpPr>
            <a:spLocks noGrp="1" noChangeArrowheads="1"/>
          </p:cNvSpPr>
          <p:nvPr>
            <p:ph type="title"/>
          </p:nvPr>
        </p:nvSpPr>
        <p:spPr>
          <a:xfrm>
            <a:off x="1828800" y="304800"/>
            <a:ext cx="7788275" cy="1295400"/>
          </a:xfrm>
        </p:spPr>
        <p:txBody>
          <a:bodyPr/>
          <a:lstStyle/>
          <a:p>
            <a:pPr eaLnBrk="1" hangingPunct="1">
              <a:defRPr/>
            </a:pPr>
            <a:r>
              <a:rPr lang="en-US" altLang="en-US"/>
              <a:t>Doesn’t Immunity Last Forever?</a:t>
            </a:r>
          </a:p>
        </p:txBody>
      </p:sp>
      <p:sp>
        <p:nvSpPr>
          <p:cNvPr id="27651" name="Rectangle 3">
            <a:extLst>
              <a:ext uri="{FF2B5EF4-FFF2-40B4-BE49-F238E27FC236}">
                <a16:creationId xmlns:a16="http://schemas.microsoft.com/office/drawing/2014/main" id="{4FF6C63F-C216-47F5-ADEE-DB97250514BC}"/>
              </a:ext>
            </a:extLst>
          </p:cNvPr>
          <p:cNvSpPr>
            <a:spLocks noGrp="1" noChangeArrowheads="1"/>
          </p:cNvSpPr>
          <p:nvPr>
            <p:ph type="body" idx="1"/>
          </p:nvPr>
        </p:nvSpPr>
        <p:spPr>
          <a:xfrm>
            <a:off x="762000" y="2362200"/>
            <a:ext cx="8382000" cy="5943600"/>
          </a:xfrm>
        </p:spPr>
        <p:txBody>
          <a:bodyPr/>
          <a:lstStyle/>
          <a:p>
            <a:pPr eaLnBrk="1" hangingPunct="1"/>
            <a:r>
              <a:rPr lang="en-US" altLang="en-US" sz="3000"/>
              <a:t>Boosters</a:t>
            </a:r>
          </a:p>
          <a:p>
            <a:pPr eaLnBrk="1" hangingPunct="1"/>
            <a:r>
              <a:rPr lang="en-US" altLang="en-US" sz="3000"/>
              <a:t>Influenza, new strains </a:t>
            </a:r>
          </a:p>
          <a:p>
            <a:pPr eaLnBrk="1" hangingPunct="1"/>
            <a:r>
              <a:rPr lang="en-US" altLang="en-US" sz="3000"/>
              <a:t>Adults who </a:t>
            </a:r>
            <a:r>
              <a:rPr lang="en-US" altLang="en-US" sz="3000" i="1"/>
              <a:t>were never vaccinated</a:t>
            </a:r>
            <a:r>
              <a:rPr lang="en-US" altLang="en-US" sz="3000"/>
              <a:t> as children </a:t>
            </a:r>
          </a:p>
          <a:p>
            <a:pPr eaLnBrk="1" hangingPunct="1"/>
            <a:r>
              <a:rPr lang="en-US" altLang="en-US" sz="3000"/>
              <a:t>New vaccines </a:t>
            </a:r>
          </a:p>
          <a:p>
            <a:pPr eaLnBrk="1" hangingPunct="1"/>
            <a:r>
              <a:rPr lang="en-US" altLang="en-US" sz="3000"/>
              <a:t>With age, people become more susceptible to  serious disease caused by common infections like flu and pneumonia</a:t>
            </a:r>
          </a:p>
          <a:p>
            <a:pPr eaLnBrk="1" hangingPunct="1"/>
            <a:endParaRPr lang="en-US" altLang="en-US" sz="3200"/>
          </a:p>
        </p:txBody>
      </p:sp>
      <p:pic>
        <p:nvPicPr>
          <p:cNvPr id="24580" name="Picture 5" descr="C:\Documents and Settings\Anna Levy\My Documents\My Pictures\Crying_Girl_1.sized.jpg">
            <a:extLst>
              <a:ext uri="{FF2B5EF4-FFF2-40B4-BE49-F238E27FC236}">
                <a16:creationId xmlns:a16="http://schemas.microsoft.com/office/drawing/2014/main" id="{B9C32848-3976-4D08-BDBC-57C2CCCB5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20560</TotalTime>
  <Words>4079</Words>
  <Application>Microsoft Office PowerPoint</Application>
  <PresentationFormat>Custom</PresentationFormat>
  <Paragraphs>587</Paragraphs>
  <Slides>68</Slides>
  <Notes>62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8" baseType="lpstr">
      <vt:lpstr>Times New Roman</vt:lpstr>
      <vt:lpstr>Arial</vt:lpstr>
      <vt:lpstr>Wingdings</vt:lpstr>
      <vt:lpstr>Monotype Sorts</vt:lpstr>
      <vt:lpstr>Calibri</vt:lpstr>
      <vt:lpstr>Arial Unicode MS</vt:lpstr>
      <vt:lpstr>Courier New</vt:lpstr>
      <vt:lpstr>Symbol</vt:lpstr>
      <vt:lpstr>Soaring</vt:lpstr>
      <vt:lpstr>Microsoft Graph 2000 Chart</vt:lpstr>
      <vt:lpstr>PowerPoint Presentation</vt:lpstr>
      <vt:lpstr>Vaccines for Adults?? I thought they were just for kids. . .</vt:lpstr>
      <vt:lpstr>Just 60 years ago</vt:lpstr>
      <vt:lpstr>PowerPoint Presentation</vt:lpstr>
      <vt:lpstr>The Really GREAT News:</vt:lpstr>
      <vt:lpstr>PowerPoint Presentation</vt:lpstr>
      <vt:lpstr>Adult Immunity</vt:lpstr>
      <vt:lpstr>16 Diseases Children are Currently Protected Against </vt:lpstr>
      <vt:lpstr>Doesn’t Immunity Last Forever?</vt:lpstr>
      <vt:lpstr>Vaccines Adults May Need:</vt:lpstr>
      <vt:lpstr>PowerPoint Presentation</vt:lpstr>
      <vt:lpstr>PowerPoint Presentation</vt:lpstr>
      <vt:lpstr>Let’s look closer at these Adult Vaccines</vt:lpstr>
      <vt:lpstr>Cost Burden of 4 Adult Vaccine-Preventable Diseases in Persons Age 65 Years and Older, United States, 2013</vt:lpstr>
      <vt:lpstr>Cost Burden of Adult Vaccine-Preventable Diseases, 50 years and older, 2015</vt:lpstr>
      <vt:lpstr>How do I know which vaccines a patient has had? And when?</vt:lpstr>
      <vt:lpstr>Influenza:  Who needs to get the vaccine?</vt:lpstr>
      <vt:lpstr>Influenza Vaccine Recommendations</vt:lpstr>
      <vt:lpstr>PowerPoint Presentation</vt:lpstr>
      <vt:lpstr>PowerPoint Presentation</vt:lpstr>
      <vt:lpstr>PowerPoint Presentation</vt:lpstr>
      <vt:lpstr>Annual US Influenza Impact (regular seasonal)</vt:lpstr>
      <vt:lpstr>Conditions that increase the risk of influenza complications: </vt:lpstr>
      <vt:lpstr>Impact of influenza on  pregnant women1</vt:lpstr>
      <vt:lpstr>Average influenza-associated illness rates by age group*</vt:lpstr>
      <vt:lpstr>Influenza Surveillance flu.gov</vt:lpstr>
      <vt:lpstr>Peak Month of Flu Activity 1982-1983 through 2017-2018</vt:lpstr>
      <vt:lpstr>Influenza Vaccine many choices</vt:lpstr>
      <vt:lpstr>Vaccine Effectiveness</vt:lpstr>
      <vt:lpstr>Burden of Influenza Disease  Among U.S. Adults</vt:lpstr>
      <vt:lpstr>Pneumococcal Disease</vt:lpstr>
      <vt:lpstr>Pneumococcal Disease</vt:lpstr>
      <vt:lpstr>Burden of Vaccine-preventable Disease Among U.S. Adults</vt:lpstr>
      <vt:lpstr>Vaccine Effectiveness in the Adult Population</vt:lpstr>
      <vt:lpstr>Pneumococcal Vaccine</vt:lpstr>
      <vt:lpstr>PowerPoint Presentation</vt:lpstr>
      <vt:lpstr>PowerPoint Presentation</vt:lpstr>
      <vt:lpstr>Pneumococcal Polysaccharide Vaccine (PPSV23-Pneumovax)</vt:lpstr>
      <vt:lpstr>Pneumococcal  Conjugate Vaccine  (PCV13-Prevnar)</vt:lpstr>
      <vt:lpstr>Pneumococcal Vaccine Who should get it?</vt:lpstr>
      <vt:lpstr>PowerPoint Presentation</vt:lpstr>
      <vt:lpstr>Herpes Zoster (Shingles)</vt:lpstr>
      <vt:lpstr>Herpes Zoster (Shingles)</vt:lpstr>
      <vt:lpstr>Day One </vt:lpstr>
      <vt:lpstr>Herpes Zoster Vaccine</vt:lpstr>
      <vt:lpstr>Shingrix</vt:lpstr>
      <vt:lpstr>Shingles Vaccine</vt:lpstr>
      <vt:lpstr>RZV Zoster Vaccine: Shingrix® </vt:lpstr>
      <vt:lpstr>ACIP Zoster Recommendations</vt:lpstr>
      <vt:lpstr>RZV (Shingrix®) Adverse Reactions</vt:lpstr>
      <vt:lpstr>Adverse Reactions after Shingrix® </vt:lpstr>
      <vt:lpstr>Shingrix® Vaccine Administration Errors (reported to VAERS)   </vt:lpstr>
      <vt:lpstr>Tetanus</vt:lpstr>
      <vt:lpstr>Tetanus Diphtheria Booster</vt:lpstr>
      <vt:lpstr>A few words about Pertussis (Whooping Cough)</vt:lpstr>
      <vt:lpstr>Common Symptoms of Adolescent or Adult Pertussis</vt:lpstr>
      <vt:lpstr>Pertussis in Adults</vt:lpstr>
      <vt:lpstr>Reported Pertussis Cases by Year United States, 1922 -2014</vt:lpstr>
      <vt:lpstr>PowerPoint Presentation</vt:lpstr>
      <vt:lpstr>Tdap Vaccine can protect Teens and Adults from Pertussis </vt:lpstr>
      <vt:lpstr>Who should get Tdap:  </vt:lpstr>
      <vt:lpstr>Who should get Tdap:</vt:lpstr>
      <vt:lpstr>Burden of Vaccine-preventable Disease Among U.S. Adults</vt:lpstr>
      <vt:lpstr>So how are we doing in terms of vaccinating Adults?</vt:lpstr>
      <vt:lpstr>How do we increase Adult Vaccine uptake?</vt:lpstr>
      <vt:lpstr>Vaccines Benefit Everyone</vt:lpstr>
      <vt:lpstr>For more information: </vt:lpstr>
      <vt:lpstr>Thank you!  Any Questions?</vt:lpstr>
    </vt:vector>
  </TitlesOfParts>
  <Company>CDC/NIP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Update</dc:subject>
  <dc:creator>William Atkinson</dc:creator>
  <cp:lastModifiedBy>Dale Tinker</cp:lastModifiedBy>
  <cp:revision>698</cp:revision>
  <dcterms:created xsi:type="dcterms:W3CDTF">2000-11-13T19:27:47Z</dcterms:created>
  <dcterms:modified xsi:type="dcterms:W3CDTF">2019-01-11T22:19:48Z</dcterms:modified>
</cp:coreProperties>
</file>