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88" r:id="rId5"/>
    <p:sldId id="290" r:id="rId6"/>
    <p:sldId id="486" r:id="rId7"/>
    <p:sldId id="500" r:id="rId8"/>
    <p:sldId id="501" r:id="rId9"/>
    <p:sldId id="463" r:id="rId10"/>
    <p:sldId id="266" r:id="rId11"/>
    <p:sldId id="502" r:id="rId12"/>
    <p:sldId id="289" r:id="rId13"/>
    <p:sldId id="260" r:id="rId14"/>
    <p:sldId id="506" r:id="rId15"/>
    <p:sldId id="507" r:id="rId16"/>
    <p:sldId id="508" r:id="rId17"/>
    <p:sldId id="509" r:id="rId18"/>
    <p:sldId id="510" r:id="rId19"/>
    <p:sldId id="511" r:id="rId20"/>
    <p:sldId id="296" r:id="rId21"/>
    <p:sldId id="297" r:id="rId22"/>
    <p:sldId id="294" r:id="rId23"/>
    <p:sldId id="259" r:id="rId24"/>
    <p:sldId id="512" r:id="rId25"/>
    <p:sldId id="503" r:id="rId26"/>
    <p:sldId id="262" r:id="rId27"/>
    <p:sldId id="263" r:id="rId28"/>
    <p:sldId id="513" r:id="rId29"/>
    <p:sldId id="295" r:id="rId30"/>
    <p:sldId id="261" r:id="rId31"/>
    <p:sldId id="514" r:id="rId32"/>
    <p:sldId id="515" r:id="rId33"/>
    <p:sldId id="517" r:id="rId34"/>
    <p:sldId id="516" r:id="rId35"/>
    <p:sldId id="518" r:id="rId36"/>
    <p:sldId id="299" r:id="rId37"/>
    <p:sldId id="298" r:id="rId38"/>
    <p:sldId id="302" r:id="rId39"/>
    <p:sldId id="303" r:id="rId40"/>
    <p:sldId id="300" r:id="rId41"/>
    <p:sldId id="301" r:id="rId42"/>
    <p:sldId id="306" r:id="rId43"/>
    <p:sldId id="304" r:id="rId44"/>
    <p:sldId id="291" r:id="rId45"/>
    <p:sldId id="293" r:id="rId46"/>
    <p:sldId id="307" r:id="rId47"/>
    <p:sldId id="308" r:id="rId48"/>
    <p:sldId id="309" r:id="rId49"/>
    <p:sldId id="310" r:id="rId50"/>
    <p:sldId id="50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1/20/2024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64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873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061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153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81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683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669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615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468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991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322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61BEF0D-F0BB-DE4B-95CE-6DB70DBA9567}" type="datetimeFigureOut">
              <a:rPr lang="en-US" smtClean="0"/>
              <a:pPr/>
              <a:t>1/20/2024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402942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tmp"/><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27.tmp"/><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AEB8-470E-4890-88CA-BF3A58053AEC}"/>
              </a:ext>
            </a:extLst>
          </p:cNvPr>
          <p:cNvSpPr>
            <a:spLocks noGrp="1"/>
          </p:cNvSpPr>
          <p:nvPr>
            <p:ph type="ctrTitle"/>
          </p:nvPr>
        </p:nvSpPr>
        <p:spPr/>
        <p:txBody>
          <a:bodyPr/>
          <a:lstStyle/>
          <a:p>
            <a:r>
              <a:rPr lang="en-US" dirty="0"/>
              <a:t>Test To Treat CE</a:t>
            </a:r>
          </a:p>
        </p:txBody>
      </p:sp>
      <p:sp>
        <p:nvSpPr>
          <p:cNvPr id="3" name="Subtitle 2">
            <a:extLst>
              <a:ext uri="{FF2B5EF4-FFF2-40B4-BE49-F238E27FC236}">
                <a16:creationId xmlns:a16="http://schemas.microsoft.com/office/drawing/2014/main" id="{157D356A-4AE9-49F3-BF6F-815AB1F72013}"/>
              </a:ext>
            </a:extLst>
          </p:cNvPr>
          <p:cNvSpPr>
            <a:spLocks noGrp="1"/>
          </p:cNvSpPr>
          <p:nvPr>
            <p:ph type="subTitle" idx="1"/>
          </p:nvPr>
        </p:nvSpPr>
        <p:spPr/>
        <p:txBody>
          <a:bodyPr/>
          <a:lstStyle/>
          <a:p>
            <a:r>
              <a:rPr lang="en-US" dirty="0"/>
              <a:t>Covid, Flu, &amp; Strep; An Interactive Case Series</a:t>
            </a:r>
          </a:p>
        </p:txBody>
      </p:sp>
    </p:spTree>
    <p:extLst>
      <p:ext uri="{BB962C8B-B14F-4D97-AF65-F5344CB8AC3E}">
        <p14:creationId xmlns:p14="http://schemas.microsoft.com/office/powerpoint/2010/main" val="53320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F77F-F167-4C27-AEAA-28AFB1B40F3A}"/>
              </a:ext>
            </a:extLst>
          </p:cNvPr>
          <p:cNvSpPr>
            <a:spLocks noGrp="1"/>
          </p:cNvSpPr>
          <p:nvPr>
            <p:ph type="title"/>
          </p:nvPr>
        </p:nvSpPr>
        <p:spPr>
          <a:xfrm>
            <a:off x="1359131" y="4184073"/>
            <a:ext cx="9875520" cy="1356360"/>
          </a:xfrm>
        </p:spPr>
        <p:txBody>
          <a:bodyPr/>
          <a:lstStyle/>
          <a:p>
            <a:pPr algn="ctr"/>
            <a:r>
              <a:rPr lang="en-US" dirty="0"/>
              <a:t>Pharmacy Technicians and Test-to-Treat New Mexico</a:t>
            </a:r>
          </a:p>
        </p:txBody>
      </p:sp>
      <p:pic>
        <p:nvPicPr>
          <p:cNvPr id="4" name="Content Placeholder 3">
            <a:extLst>
              <a:ext uri="{FF2B5EF4-FFF2-40B4-BE49-F238E27FC236}">
                <a16:creationId xmlns:a16="http://schemas.microsoft.com/office/drawing/2014/main" id="{55CFAFE3-D99D-459E-AD4C-FC07CD5AD993}"/>
              </a:ext>
            </a:extLst>
          </p:cNvPr>
          <p:cNvPicPr>
            <a:picLocks noGrp="1" noChangeAspect="1"/>
          </p:cNvPicPr>
          <p:nvPr>
            <p:ph idx="1"/>
          </p:nvPr>
        </p:nvPicPr>
        <p:blipFill>
          <a:blip r:embed="rId2"/>
          <a:stretch>
            <a:fillRect/>
          </a:stretch>
        </p:blipFill>
        <p:spPr>
          <a:xfrm>
            <a:off x="2726575" y="-1678432"/>
            <a:ext cx="6969740" cy="5868900"/>
          </a:xfrm>
          <a:prstGeom prst="rect">
            <a:avLst/>
          </a:prstGeom>
        </p:spPr>
      </p:pic>
      <p:sp>
        <p:nvSpPr>
          <p:cNvPr id="5" name="TextBox 4">
            <a:extLst>
              <a:ext uri="{FF2B5EF4-FFF2-40B4-BE49-F238E27FC236}">
                <a16:creationId xmlns:a16="http://schemas.microsoft.com/office/drawing/2014/main" id="{FFF6615C-ACC5-404A-9AF6-3EDBB50D89FB}"/>
              </a:ext>
            </a:extLst>
          </p:cNvPr>
          <p:cNvSpPr txBox="1"/>
          <p:nvPr/>
        </p:nvSpPr>
        <p:spPr>
          <a:xfrm flipH="1" flipV="1">
            <a:off x="2116071" y="-590207"/>
            <a:ext cx="6969740" cy="2867891"/>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7FFC518E-07E9-4437-B376-83F2519D0C6F}"/>
              </a:ext>
            </a:extLst>
          </p:cNvPr>
          <p:cNvPicPr>
            <a:picLocks noChangeAspect="1"/>
          </p:cNvPicPr>
          <p:nvPr/>
        </p:nvPicPr>
        <p:blipFill>
          <a:blip r:embed="rId3"/>
          <a:stretch>
            <a:fillRect/>
          </a:stretch>
        </p:blipFill>
        <p:spPr>
          <a:xfrm>
            <a:off x="4487035" y="-110838"/>
            <a:ext cx="2227811" cy="2227811"/>
          </a:xfrm>
          <a:prstGeom prst="rect">
            <a:avLst/>
          </a:prstGeom>
        </p:spPr>
      </p:pic>
    </p:spTree>
    <p:extLst>
      <p:ext uri="{BB962C8B-B14F-4D97-AF65-F5344CB8AC3E}">
        <p14:creationId xmlns:p14="http://schemas.microsoft.com/office/powerpoint/2010/main" val="3254403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0C74128-6E19-446E-A941-FC23377B8E40}"/>
              </a:ext>
            </a:extLst>
          </p:cNvPr>
          <p:cNvPicPr>
            <a:picLocks noGrp="1" noChangeAspect="1"/>
          </p:cNvPicPr>
          <p:nvPr>
            <p:ph idx="1"/>
          </p:nvPr>
        </p:nvPicPr>
        <p:blipFill>
          <a:blip r:embed="rId2"/>
          <a:stretch>
            <a:fillRect/>
          </a:stretch>
        </p:blipFill>
        <p:spPr>
          <a:xfrm>
            <a:off x="1149396" y="1878675"/>
            <a:ext cx="9135840" cy="4073237"/>
          </a:xfrm>
        </p:spPr>
      </p:pic>
      <p:sp>
        <p:nvSpPr>
          <p:cNvPr id="10" name="Title 1">
            <a:extLst>
              <a:ext uri="{FF2B5EF4-FFF2-40B4-BE49-F238E27FC236}">
                <a16:creationId xmlns:a16="http://schemas.microsoft.com/office/drawing/2014/main" id="{4E366CD0-432B-4E70-8277-2084727EDE46}"/>
              </a:ext>
            </a:extLst>
          </p:cNvPr>
          <p:cNvSpPr>
            <a:spLocks noGrp="1"/>
          </p:cNvSpPr>
          <p:nvPr>
            <p:ph type="title"/>
          </p:nvPr>
        </p:nvSpPr>
        <p:spPr>
          <a:xfrm>
            <a:off x="1143000" y="609600"/>
            <a:ext cx="9875838" cy="1355725"/>
          </a:xfrm>
        </p:spPr>
        <p:txBody>
          <a:bodyPr/>
          <a:lstStyle/>
          <a:p>
            <a:pPr algn="ctr"/>
            <a:r>
              <a:rPr lang="en-US" dirty="0"/>
              <a:t>Ordering of Lab Values and Test-to-Treat New Mexico</a:t>
            </a:r>
          </a:p>
        </p:txBody>
      </p:sp>
    </p:spTree>
    <p:extLst>
      <p:ext uri="{BB962C8B-B14F-4D97-AF65-F5344CB8AC3E}">
        <p14:creationId xmlns:p14="http://schemas.microsoft.com/office/powerpoint/2010/main" val="259094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Other States, Legislation, 2023 </a:t>
            </a:r>
          </a:p>
        </p:txBody>
      </p:sp>
      <p:sp>
        <p:nvSpPr>
          <p:cNvPr id="3" name="Content Placeholder 2"/>
          <p:cNvSpPr>
            <a:spLocks noGrp="1"/>
          </p:cNvSpPr>
          <p:nvPr>
            <p:ph idx="1"/>
          </p:nvPr>
        </p:nvSpPr>
        <p:spPr/>
        <p:txBody>
          <a:bodyPr>
            <a:normAutofit/>
          </a:bodyPr>
          <a:lstStyle/>
          <a:p>
            <a:pPr>
              <a:buClr>
                <a:schemeClr val="accent1"/>
              </a:buClr>
            </a:pPr>
            <a:r>
              <a:rPr lang="en-US" altLang="en-US" sz="2800" b="1" dirty="0">
                <a:ea typeface="Arial Unicode MS" panose="020B0604020202020204" pitchFamily="34" charset="-128"/>
                <a:cs typeface="Arial Unicode MS" panose="020B0604020202020204" pitchFamily="34" charset="-128"/>
              </a:rPr>
              <a:t>Colorado</a:t>
            </a:r>
          </a:p>
          <a:p>
            <a:pPr lvl="1">
              <a:buClr>
                <a:schemeClr val="accent1"/>
              </a:buClr>
            </a:pPr>
            <a:r>
              <a:rPr lang="en-US" altLang="en-US" sz="1600" dirty="0">
                <a:ea typeface="Arial Unicode MS" panose="020B0604020202020204" pitchFamily="34" charset="-128"/>
                <a:cs typeface="Arial Unicode MS" panose="020B0604020202020204" pitchFamily="34" charset="-128"/>
              </a:rPr>
              <a:t>Senate Bill 162 expands techs’ scope of practice to perform point of care tests under the supervision of a pharmacist.</a:t>
            </a:r>
          </a:p>
          <a:p>
            <a:pPr>
              <a:buClr>
                <a:schemeClr val="accent1"/>
              </a:buClr>
            </a:pPr>
            <a:r>
              <a:rPr lang="en-US" altLang="en-US" sz="2800" b="1" dirty="0">
                <a:ea typeface="Arial Unicode MS" panose="020B0604020202020204" pitchFamily="34" charset="-128"/>
                <a:cs typeface="Arial Unicode MS" panose="020B0604020202020204" pitchFamily="34" charset="-128"/>
              </a:rPr>
              <a:t>Connecticut</a:t>
            </a:r>
          </a:p>
          <a:p>
            <a:pPr lvl="1">
              <a:buClr>
                <a:schemeClr val="accent1"/>
              </a:buClr>
            </a:pPr>
            <a:r>
              <a:rPr lang="en-US" sz="1500" dirty="0"/>
              <a:t>Senate Bill 1102 expands pharmacist prescriptive authority to perform point of care tests and prescribe for PEP/Prep, and for techs to administer vaccines. </a:t>
            </a:r>
            <a:endParaRPr lang="en-US" altLang="en-US" sz="1500" dirty="0">
              <a:ea typeface="Arial Unicode MS" panose="020B0604020202020204" pitchFamily="34" charset="-128"/>
              <a:cs typeface="Arial Unicode MS" panose="020B0604020202020204" pitchFamily="34" charset="-128"/>
            </a:endParaRPr>
          </a:p>
          <a:p>
            <a:pPr>
              <a:buClr>
                <a:schemeClr val="accent1"/>
              </a:buClr>
            </a:pPr>
            <a:r>
              <a:rPr lang="en-US" altLang="en-US" sz="2800" b="1" dirty="0">
                <a:ea typeface="Arial Unicode MS" panose="020B0604020202020204" pitchFamily="34" charset="-128"/>
                <a:cs typeface="Arial Unicode MS" panose="020B0604020202020204" pitchFamily="34" charset="-128"/>
              </a:rPr>
              <a:t>Montana</a:t>
            </a:r>
          </a:p>
          <a:p>
            <a:pPr lvl="1">
              <a:buClr>
                <a:schemeClr val="accent1"/>
              </a:buClr>
            </a:pPr>
            <a:r>
              <a:rPr lang="en-US" altLang="en-US" sz="1600" dirty="0">
                <a:ea typeface="Arial Unicode MS" panose="020B0604020202020204" pitchFamily="34" charset="-128"/>
                <a:cs typeface="Arial Unicode MS" panose="020B0604020202020204" pitchFamily="34" charset="-128"/>
              </a:rPr>
              <a:t>Senate Bill 112 expands pharmacist prescriptive authority for conditions that don’t require a new diagnosis, are minor, generally self-limiting, and can be diagnosed with a CLIA waived test or are patient emergencies. </a:t>
            </a:r>
          </a:p>
          <a:p>
            <a:endParaRPr lang="en-US" dirty="0"/>
          </a:p>
        </p:txBody>
      </p:sp>
    </p:spTree>
    <p:extLst>
      <p:ext uri="{BB962C8B-B14F-4D97-AF65-F5344CB8AC3E}">
        <p14:creationId xmlns:p14="http://schemas.microsoft.com/office/powerpoint/2010/main" val="3523359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7A2A-27BC-4A67-8A04-D6BB7FEE46C3}"/>
              </a:ext>
            </a:extLst>
          </p:cNvPr>
          <p:cNvSpPr>
            <a:spLocks noGrp="1"/>
          </p:cNvSpPr>
          <p:nvPr>
            <p:ph type="title"/>
          </p:nvPr>
        </p:nvSpPr>
        <p:spPr>
          <a:xfrm>
            <a:off x="1141571" y="293717"/>
            <a:ext cx="9875520" cy="1356360"/>
          </a:xfrm>
        </p:spPr>
        <p:txBody>
          <a:bodyPr/>
          <a:lstStyle/>
          <a:p>
            <a:pPr algn="ctr"/>
            <a:r>
              <a:rPr lang="en-US" dirty="0"/>
              <a:t>Test-to-Treat Intake Form</a:t>
            </a:r>
            <a:br>
              <a:rPr lang="en-US" dirty="0"/>
            </a:br>
            <a:r>
              <a:rPr lang="en-US" dirty="0"/>
              <a:t>New Mexico</a:t>
            </a:r>
          </a:p>
        </p:txBody>
      </p:sp>
      <p:pic>
        <p:nvPicPr>
          <p:cNvPr id="5" name="Content Placeholder 4">
            <a:extLst>
              <a:ext uri="{FF2B5EF4-FFF2-40B4-BE49-F238E27FC236}">
                <a16:creationId xmlns:a16="http://schemas.microsoft.com/office/drawing/2014/main" id="{513CF9B9-02DC-496B-9A94-1A726C0FD431}"/>
              </a:ext>
            </a:extLst>
          </p:cNvPr>
          <p:cNvPicPr>
            <a:picLocks noGrp="1" noChangeAspect="1"/>
          </p:cNvPicPr>
          <p:nvPr>
            <p:ph idx="1"/>
          </p:nvPr>
        </p:nvPicPr>
        <p:blipFill>
          <a:blip r:embed="rId2"/>
          <a:stretch>
            <a:fillRect/>
          </a:stretch>
        </p:blipFill>
        <p:spPr>
          <a:xfrm>
            <a:off x="1947170" y="1537855"/>
            <a:ext cx="8280109" cy="5087389"/>
          </a:xfrm>
        </p:spPr>
      </p:pic>
    </p:spTree>
    <p:extLst>
      <p:ext uri="{BB962C8B-B14F-4D97-AF65-F5344CB8AC3E}">
        <p14:creationId xmlns:p14="http://schemas.microsoft.com/office/powerpoint/2010/main" val="252907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DB96-5BA3-4B36-9883-F2E07534F1C9}"/>
              </a:ext>
            </a:extLst>
          </p:cNvPr>
          <p:cNvSpPr>
            <a:spLocks noGrp="1"/>
          </p:cNvSpPr>
          <p:nvPr>
            <p:ph type="title"/>
          </p:nvPr>
        </p:nvSpPr>
        <p:spPr/>
        <p:txBody>
          <a:bodyPr/>
          <a:lstStyle/>
          <a:p>
            <a:pPr algn="ctr"/>
            <a:r>
              <a:rPr lang="en-US" dirty="0"/>
              <a:t>Test-to-Treat Intake Form</a:t>
            </a:r>
            <a:br>
              <a:rPr lang="en-US" dirty="0"/>
            </a:br>
            <a:r>
              <a:rPr lang="en-US" dirty="0"/>
              <a:t>New Mexico</a:t>
            </a:r>
          </a:p>
        </p:txBody>
      </p:sp>
      <p:pic>
        <p:nvPicPr>
          <p:cNvPr id="5" name="Content Placeholder 4">
            <a:extLst>
              <a:ext uri="{FF2B5EF4-FFF2-40B4-BE49-F238E27FC236}">
                <a16:creationId xmlns:a16="http://schemas.microsoft.com/office/drawing/2014/main" id="{B90A7EA3-1131-4DF5-B9F4-B2AAF74F9A24}"/>
              </a:ext>
            </a:extLst>
          </p:cNvPr>
          <p:cNvPicPr>
            <a:picLocks noGrp="1" noChangeAspect="1"/>
          </p:cNvPicPr>
          <p:nvPr>
            <p:ph idx="1"/>
          </p:nvPr>
        </p:nvPicPr>
        <p:blipFill>
          <a:blip r:embed="rId2"/>
          <a:stretch>
            <a:fillRect/>
          </a:stretch>
        </p:blipFill>
        <p:spPr>
          <a:xfrm>
            <a:off x="2557786" y="1837113"/>
            <a:ext cx="6937214" cy="4938587"/>
          </a:xfrm>
        </p:spPr>
      </p:pic>
    </p:spTree>
    <p:extLst>
      <p:ext uri="{BB962C8B-B14F-4D97-AF65-F5344CB8AC3E}">
        <p14:creationId xmlns:p14="http://schemas.microsoft.com/office/powerpoint/2010/main" val="256360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DB96-5BA3-4B36-9883-F2E07534F1C9}"/>
              </a:ext>
            </a:extLst>
          </p:cNvPr>
          <p:cNvSpPr>
            <a:spLocks noGrp="1"/>
          </p:cNvSpPr>
          <p:nvPr>
            <p:ph type="title"/>
          </p:nvPr>
        </p:nvSpPr>
        <p:spPr>
          <a:xfrm>
            <a:off x="965815" y="1790931"/>
            <a:ext cx="2899603" cy="1356360"/>
          </a:xfrm>
        </p:spPr>
        <p:txBody>
          <a:bodyPr>
            <a:normAutofit fontScale="90000"/>
          </a:bodyPr>
          <a:lstStyle/>
          <a:p>
            <a:r>
              <a:rPr lang="en-US" dirty="0"/>
              <a:t>Test-to-Treat Intake Form New Mexico</a:t>
            </a:r>
          </a:p>
        </p:txBody>
      </p:sp>
      <p:pic>
        <p:nvPicPr>
          <p:cNvPr id="16" name="Content Placeholder 15">
            <a:extLst>
              <a:ext uri="{FF2B5EF4-FFF2-40B4-BE49-F238E27FC236}">
                <a16:creationId xmlns:a16="http://schemas.microsoft.com/office/drawing/2014/main" id="{C282B6D4-5E57-4D3A-8C33-04932C4BF2F8}"/>
              </a:ext>
            </a:extLst>
          </p:cNvPr>
          <p:cNvPicPr>
            <a:picLocks noGrp="1" noChangeAspect="1"/>
          </p:cNvPicPr>
          <p:nvPr>
            <p:ph idx="1"/>
          </p:nvPr>
        </p:nvPicPr>
        <p:blipFill>
          <a:blip r:embed="rId2"/>
          <a:stretch>
            <a:fillRect/>
          </a:stretch>
        </p:blipFill>
        <p:spPr>
          <a:xfrm>
            <a:off x="3865418" y="145472"/>
            <a:ext cx="7435212" cy="6567055"/>
          </a:xfrm>
        </p:spPr>
      </p:pic>
    </p:spTree>
    <p:extLst>
      <p:ext uri="{BB962C8B-B14F-4D97-AF65-F5344CB8AC3E}">
        <p14:creationId xmlns:p14="http://schemas.microsoft.com/office/powerpoint/2010/main" val="162169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DB96-5BA3-4B36-9883-F2E07534F1C9}"/>
              </a:ext>
            </a:extLst>
          </p:cNvPr>
          <p:cNvSpPr>
            <a:spLocks noGrp="1"/>
          </p:cNvSpPr>
          <p:nvPr>
            <p:ph type="title"/>
          </p:nvPr>
        </p:nvSpPr>
        <p:spPr>
          <a:xfrm>
            <a:off x="965815" y="1790931"/>
            <a:ext cx="2899603" cy="1356360"/>
          </a:xfrm>
        </p:spPr>
        <p:txBody>
          <a:bodyPr>
            <a:normAutofit fontScale="90000"/>
          </a:bodyPr>
          <a:lstStyle/>
          <a:p>
            <a:r>
              <a:rPr lang="en-US" dirty="0"/>
              <a:t>Test-to-Treat Intake Form New Mexico</a:t>
            </a:r>
          </a:p>
        </p:txBody>
      </p:sp>
      <p:pic>
        <p:nvPicPr>
          <p:cNvPr id="11" name="Content Placeholder 10">
            <a:extLst>
              <a:ext uri="{FF2B5EF4-FFF2-40B4-BE49-F238E27FC236}">
                <a16:creationId xmlns:a16="http://schemas.microsoft.com/office/drawing/2014/main" id="{B83F89FC-DC23-408D-9E59-78D5DC4A0EB2}"/>
              </a:ext>
            </a:extLst>
          </p:cNvPr>
          <p:cNvPicPr>
            <a:picLocks noGrp="1" noChangeAspect="1"/>
          </p:cNvPicPr>
          <p:nvPr>
            <p:ph idx="1"/>
          </p:nvPr>
        </p:nvPicPr>
        <p:blipFill>
          <a:blip r:embed="rId2"/>
          <a:stretch>
            <a:fillRect/>
          </a:stretch>
        </p:blipFill>
        <p:spPr>
          <a:xfrm>
            <a:off x="3865418" y="19576"/>
            <a:ext cx="4779629" cy="6838424"/>
          </a:xfrm>
        </p:spPr>
      </p:pic>
    </p:spTree>
    <p:extLst>
      <p:ext uri="{BB962C8B-B14F-4D97-AF65-F5344CB8AC3E}">
        <p14:creationId xmlns:p14="http://schemas.microsoft.com/office/powerpoint/2010/main" val="180486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DB96-5BA3-4B36-9883-F2E07534F1C9}"/>
              </a:ext>
            </a:extLst>
          </p:cNvPr>
          <p:cNvSpPr>
            <a:spLocks noGrp="1"/>
          </p:cNvSpPr>
          <p:nvPr>
            <p:ph type="title"/>
          </p:nvPr>
        </p:nvSpPr>
        <p:spPr>
          <a:xfrm>
            <a:off x="965815" y="1790931"/>
            <a:ext cx="2899603" cy="1356360"/>
          </a:xfrm>
        </p:spPr>
        <p:txBody>
          <a:bodyPr>
            <a:normAutofit fontScale="90000"/>
          </a:bodyPr>
          <a:lstStyle/>
          <a:p>
            <a:r>
              <a:rPr lang="en-US" dirty="0"/>
              <a:t>Test-to-Treat Intake Form New Mexico</a:t>
            </a:r>
          </a:p>
        </p:txBody>
      </p:sp>
      <p:pic>
        <p:nvPicPr>
          <p:cNvPr id="6" name="Content Placeholder 5">
            <a:extLst>
              <a:ext uri="{FF2B5EF4-FFF2-40B4-BE49-F238E27FC236}">
                <a16:creationId xmlns:a16="http://schemas.microsoft.com/office/drawing/2014/main" id="{9694239A-E549-4A53-9748-93FAE072289E}"/>
              </a:ext>
            </a:extLst>
          </p:cNvPr>
          <p:cNvPicPr>
            <a:picLocks noGrp="1" noChangeAspect="1"/>
          </p:cNvPicPr>
          <p:nvPr>
            <p:ph idx="1"/>
          </p:nvPr>
        </p:nvPicPr>
        <p:blipFill>
          <a:blip r:embed="rId2"/>
          <a:stretch>
            <a:fillRect/>
          </a:stretch>
        </p:blipFill>
        <p:spPr>
          <a:xfrm>
            <a:off x="3612729" y="270216"/>
            <a:ext cx="8127419" cy="3512075"/>
          </a:xfrm>
        </p:spPr>
      </p:pic>
      <p:pic>
        <p:nvPicPr>
          <p:cNvPr id="8" name="Picture 7">
            <a:extLst>
              <a:ext uri="{FF2B5EF4-FFF2-40B4-BE49-F238E27FC236}">
                <a16:creationId xmlns:a16="http://schemas.microsoft.com/office/drawing/2014/main" id="{3ABBBA2B-74E5-469D-9737-24164EFD12E6}"/>
              </a:ext>
            </a:extLst>
          </p:cNvPr>
          <p:cNvPicPr>
            <a:picLocks noChangeAspect="1"/>
          </p:cNvPicPr>
          <p:nvPr/>
        </p:nvPicPr>
        <p:blipFill>
          <a:blip r:embed="rId3"/>
          <a:stretch>
            <a:fillRect/>
          </a:stretch>
        </p:blipFill>
        <p:spPr>
          <a:xfrm>
            <a:off x="3738506" y="4134674"/>
            <a:ext cx="8001642" cy="2274439"/>
          </a:xfrm>
          <a:prstGeom prst="rect">
            <a:avLst/>
          </a:prstGeom>
        </p:spPr>
      </p:pic>
    </p:spTree>
    <p:extLst>
      <p:ext uri="{BB962C8B-B14F-4D97-AF65-F5344CB8AC3E}">
        <p14:creationId xmlns:p14="http://schemas.microsoft.com/office/powerpoint/2010/main" val="76705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DB96-5BA3-4B36-9883-F2E07534F1C9}"/>
              </a:ext>
            </a:extLst>
          </p:cNvPr>
          <p:cNvSpPr>
            <a:spLocks noGrp="1"/>
          </p:cNvSpPr>
          <p:nvPr>
            <p:ph type="title"/>
          </p:nvPr>
        </p:nvSpPr>
        <p:spPr>
          <a:xfrm>
            <a:off x="1325880" y="-113608"/>
            <a:ext cx="9875520" cy="1356360"/>
          </a:xfrm>
        </p:spPr>
        <p:txBody>
          <a:bodyPr>
            <a:normAutofit/>
          </a:bodyPr>
          <a:lstStyle/>
          <a:p>
            <a:r>
              <a:rPr lang="en-US" dirty="0"/>
              <a:t>Test-to-Treat Intake Form New Mexico</a:t>
            </a:r>
          </a:p>
        </p:txBody>
      </p:sp>
      <p:pic>
        <p:nvPicPr>
          <p:cNvPr id="7" name="Content Placeholder 6">
            <a:extLst>
              <a:ext uri="{FF2B5EF4-FFF2-40B4-BE49-F238E27FC236}">
                <a16:creationId xmlns:a16="http://schemas.microsoft.com/office/drawing/2014/main" id="{76944750-E8A7-417D-A3FF-5C79CDD62BED}"/>
              </a:ext>
            </a:extLst>
          </p:cNvPr>
          <p:cNvPicPr>
            <a:picLocks noGrp="1" noChangeAspect="1"/>
          </p:cNvPicPr>
          <p:nvPr>
            <p:ph sz="half" idx="1"/>
          </p:nvPr>
        </p:nvPicPr>
        <p:blipFill>
          <a:blip r:embed="rId2"/>
          <a:stretch>
            <a:fillRect/>
          </a:stretch>
        </p:blipFill>
        <p:spPr>
          <a:xfrm>
            <a:off x="108524" y="1034933"/>
            <a:ext cx="6093684" cy="5365866"/>
          </a:xfrm>
        </p:spPr>
      </p:pic>
      <p:pic>
        <p:nvPicPr>
          <p:cNvPr id="11" name="Content Placeholder 10">
            <a:extLst>
              <a:ext uri="{FF2B5EF4-FFF2-40B4-BE49-F238E27FC236}">
                <a16:creationId xmlns:a16="http://schemas.microsoft.com/office/drawing/2014/main" id="{3D02E9C8-756D-4522-9D49-DD651EC4FE25}"/>
              </a:ext>
            </a:extLst>
          </p:cNvPr>
          <p:cNvPicPr>
            <a:picLocks noGrp="1" noChangeAspect="1"/>
          </p:cNvPicPr>
          <p:nvPr>
            <p:ph sz="half" idx="2"/>
          </p:nvPr>
        </p:nvPicPr>
        <p:blipFill>
          <a:blip r:embed="rId3"/>
          <a:stretch>
            <a:fillRect/>
          </a:stretch>
        </p:blipFill>
        <p:spPr>
          <a:xfrm>
            <a:off x="6220663" y="2443942"/>
            <a:ext cx="5862813" cy="1894563"/>
          </a:xfrm>
        </p:spPr>
      </p:pic>
    </p:spTree>
    <p:extLst>
      <p:ext uri="{BB962C8B-B14F-4D97-AF65-F5344CB8AC3E}">
        <p14:creationId xmlns:p14="http://schemas.microsoft.com/office/powerpoint/2010/main" val="3065160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DB96-5BA3-4B36-9883-F2E07534F1C9}"/>
              </a:ext>
            </a:extLst>
          </p:cNvPr>
          <p:cNvSpPr>
            <a:spLocks noGrp="1"/>
          </p:cNvSpPr>
          <p:nvPr>
            <p:ph type="title"/>
          </p:nvPr>
        </p:nvSpPr>
        <p:spPr>
          <a:xfrm>
            <a:off x="1325880" y="-113608"/>
            <a:ext cx="9875520" cy="1356360"/>
          </a:xfrm>
        </p:spPr>
        <p:txBody>
          <a:bodyPr>
            <a:normAutofit/>
          </a:bodyPr>
          <a:lstStyle/>
          <a:p>
            <a:r>
              <a:rPr lang="en-US" dirty="0"/>
              <a:t>Test-to-Treat Intake Form New Mexico</a:t>
            </a:r>
          </a:p>
        </p:txBody>
      </p:sp>
      <p:pic>
        <p:nvPicPr>
          <p:cNvPr id="6" name="Content Placeholder 5">
            <a:extLst>
              <a:ext uri="{FF2B5EF4-FFF2-40B4-BE49-F238E27FC236}">
                <a16:creationId xmlns:a16="http://schemas.microsoft.com/office/drawing/2014/main" id="{AB6042B7-C41E-4849-9812-615955A2D5B7}"/>
              </a:ext>
            </a:extLst>
          </p:cNvPr>
          <p:cNvPicPr>
            <a:picLocks noGrp="1" noChangeAspect="1"/>
          </p:cNvPicPr>
          <p:nvPr>
            <p:ph sz="half" idx="1"/>
          </p:nvPr>
        </p:nvPicPr>
        <p:blipFill>
          <a:blip r:embed="rId2"/>
          <a:stretch>
            <a:fillRect/>
          </a:stretch>
        </p:blipFill>
        <p:spPr>
          <a:xfrm>
            <a:off x="104612" y="1088968"/>
            <a:ext cx="5721247" cy="4991158"/>
          </a:xfrm>
        </p:spPr>
      </p:pic>
      <p:pic>
        <p:nvPicPr>
          <p:cNvPr id="12" name="Content Placeholder 11">
            <a:extLst>
              <a:ext uri="{FF2B5EF4-FFF2-40B4-BE49-F238E27FC236}">
                <a16:creationId xmlns:a16="http://schemas.microsoft.com/office/drawing/2014/main" id="{5F7F860F-313F-48D1-96CA-A83B08A4BBBE}"/>
              </a:ext>
            </a:extLst>
          </p:cNvPr>
          <p:cNvPicPr>
            <a:picLocks noGrp="1" noChangeAspect="1"/>
          </p:cNvPicPr>
          <p:nvPr>
            <p:ph sz="half" idx="2"/>
          </p:nvPr>
        </p:nvPicPr>
        <p:blipFill>
          <a:blip r:embed="rId3"/>
          <a:stretch>
            <a:fillRect/>
          </a:stretch>
        </p:blipFill>
        <p:spPr>
          <a:xfrm>
            <a:off x="5918662" y="2553326"/>
            <a:ext cx="6152807" cy="2469639"/>
          </a:xfrm>
        </p:spPr>
      </p:pic>
    </p:spTree>
    <p:extLst>
      <p:ext uri="{BB962C8B-B14F-4D97-AF65-F5344CB8AC3E}">
        <p14:creationId xmlns:p14="http://schemas.microsoft.com/office/powerpoint/2010/main" val="134127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E58C-DD43-4B2F-8060-DC0EE8871A6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585C000-E414-44C1-A014-9B27AB877847}"/>
              </a:ext>
            </a:extLst>
          </p:cNvPr>
          <p:cNvSpPr>
            <a:spLocks noGrp="1"/>
          </p:cNvSpPr>
          <p:nvPr>
            <p:ph idx="1"/>
          </p:nvPr>
        </p:nvSpPr>
        <p:spPr/>
        <p:txBody>
          <a:bodyPr/>
          <a:lstStyle/>
          <a:p>
            <a:pPr fontAlgn="base"/>
            <a:r>
              <a:rPr lang="en-US" dirty="0"/>
              <a:t>1) Review protocol and state laws around test to treat in New Mexico</a:t>
            </a:r>
          </a:p>
          <a:p>
            <a:pPr fontAlgn="base"/>
            <a:r>
              <a:rPr lang="en-US" dirty="0"/>
              <a:t>2) Define patient case series and treatment guidelines and recommendations</a:t>
            </a:r>
          </a:p>
          <a:p>
            <a:pPr fontAlgn="base"/>
            <a:r>
              <a:rPr lang="en-US" dirty="0"/>
              <a:t>3) Use Interactive "Viewers Choose the Ending" to safely and effectively treat patients</a:t>
            </a:r>
          </a:p>
          <a:p>
            <a:endParaRPr lang="en-US" dirty="0"/>
          </a:p>
        </p:txBody>
      </p:sp>
    </p:spTree>
    <p:extLst>
      <p:ext uri="{BB962C8B-B14F-4D97-AF65-F5344CB8AC3E}">
        <p14:creationId xmlns:p14="http://schemas.microsoft.com/office/powerpoint/2010/main" val="287218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B42E-22C3-479C-AE73-5483B43C7A9B}"/>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C1C1A419-6E6E-4FC1-B584-8FC25FBE80EC}"/>
              </a:ext>
            </a:extLst>
          </p:cNvPr>
          <p:cNvSpPr>
            <a:spLocks noGrp="1"/>
          </p:cNvSpPr>
          <p:nvPr>
            <p:ph idx="1"/>
          </p:nvPr>
        </p:nvSpPr>
        <p:spPr/>
        <p:txBody>
          <a:bodyPr>
            <a:normAutofit/>
          </a:bodyPr>
          <a:lstStyle/>
          <a:p>
            <a:pPr fontAlgn="base"/>
            <a:r>
              <a:rPr lang="en-US" dirty="0"/>
              <a:t>What are the five sections outlined in the Pharmacist Patient Care Process that help provide pharmacists’ a consistent process to follow in the delivery of patient care?</a:t>
            </a:r>
          </a:p>
          <a:p>
            <a:pPr fontAlgn="base">
              <a:buFont typeface="Wingdings" panose="05000000000000000000" pitchFamily="2" charset="2"/>
              <a:buChar char="q"/>
            </a:pPr>
            <a:r>
              <a:rPr lang="en-US" dirty="0"/>
              <a:t>Collect, Analyze, Plan, Follow-up: Monitor and Evaluate, Refer</a:t>
            </a:r>
          </a:p>
          <a:p>
            <a:pPr fontAlgn="base">
              <a:buFont typeface="Wingdings" panose="05000000000000000000" pitchFamily="2" charset="2"/>
              <a:buChar char="q"/>
            </a:pPr>
            <a:r>
              <a:rPr lang="en-US" dirty="0"/>
              <a:t>Collect, Advise, Document, Plan, Follow-up: Monitor and Evaluate</a:t>
            </a:r>
          </a:p>
          <a:p>
            <a:pPr fontAlgn="base">
              <a:buFont typeface="Wingdings" panose="05000000000000000000" pitchFamily="2" charset="2"/>
              <a:buChar char="q"/>
            </a:pPr>
            <a:r>
              <a:rPr lang="en-US" dirty="0"/>
              <a:t>Collect, Assess, Plan, Implement, Follow-up: Monitor and Evaluate</a:t>
            </a:r>
          </a:p>
          <a:p>
            <a:pPr fontAlgn="base">
              <a:buFont typeface="Wingdings" panose="05000000000000000000" pitchFamily="2" charset="2"/>
              <a:buChar char="q"/>
            </a:pPr>
            <a:r>
              <a:rPr lang="en-US" dirty="0"/>
              <a:t>Collect, Assess, Document, Plan, Follow-up: Monitor and Evaluate</a:t>
            </a:r>
          </a:p>
          <a:p>
            <a:endParaRPr lang="en-US" dirty="0"/>
          </a:p>
        </p:txBody>
      </p:sp>
    </p:spTree>
    <p:extLst>
      <p:ext uri="{BB962C8B-B14F-4D97-AF65-F5344CB8AC3E}">
        <p14:creationId xmlns:p14="http://schemas.microsoft.com/office/powerpoint/2010/main" val="855637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B535-9870-49A2-87D3-BF2565B34199}"/>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066A84D8-B1A1-4C9F-92AA-062144CF5493}"/>
              </a:ext>
            </a:extLst>
          </p:cNvPr>
          <p:cNvSpPr>
            <a:spLocks noGrp="1"/>
          </p:cNvSpPr>
          <p:nvPr>
            <p:ph idx="1"/>
          </p:nvPr>
        </p:nvSpPr>
        <p:spPr/>
        <p:txBody>
          <a:bodyPr>
            <a:normAutofit lnSpcReduction="10000"/>
          </a:bodyPr>
          <a:lstStyle/>
          <a:p>
            <a:pPr fontAlgn="base"/>
            <a:r>
              <a:rPr lang="en-US" dirty="0"/>
              <a:t>What are the five sections outlined in the Pharmacist Patient Care Process that help provide pharmacists’ a consistent process to follow in the delivery of patient care?</a:t>
            </a:r>
          </a:p>
          <a:p>
            <a:pPr fontAlgn="base">
              <a:buFont typeface="Wingdings" panose="05000000000000000000" pitchFamily="2" charset="2"/>
              <a:buChar char="q"/>
            </a:pPr>
            <a:r>
              <a:rPr lang="en-US" dirty="0"/>
              <a:t>Collect, Analyze, Plan, Follow-up: Monitor and Evaluate, Refer</a:t>
            </a:r>
          </a:p>
          <a:p>
            <a:pPr fontAlgn="base">
              <a:buFont typeface="Wingdings" panose="05000000000000000000" pitchFamily="2" charset="2"/>
              <a:buChar char="q"/>
            </a:pPr>
            <a:r>
              <a:rPr lang="en-US" dirty="0"/>
              <a:t>Collect, Advise, Document, Plan, Follow-up: Monitor and Evaluate</a:t>
            </a:r>
          </a:p>
          <a:p>
            <a:pPr marL="45720" indent="0" fontAlgn="base">
              <a:buNone/>
            </a:pPr>
            <a:r>
              <a:rPr lang="en-US" b="1" u="sng" dirty="0">
                <a:solidFill>
                  <a:srgbClr val="FF0000"/>
                </a:solidFill>
              </a:rPr>
              <a:t>Collect, Assess, Plan, Implement, Follow-up: Monitor and Evaluate</a:t>
            </a:r>
          </a:p>
          <a:p>
            <a:pPr fontAlgn="base">
              <a:buFont typeface="Wingdings" panose="05000000000000000000" pitchFamily="2" charset="2"/>
              <a:buChar char="q"/>
            </a:pPr>
            <a:r>
              <a:rPr lang="en-US" dirty="0"/>
              <a:t>Collect, Assess, Document, Plan, Follow-up: Monitor and Evaluate</a:t>
            </a:r>
          </a:p>
          <a:p>
            <a:r>
              <a:rPr lang="en-US" dirty="0"/>
              <a:t>Answer: Recognizing the need for a consistent process in the delivery of patient care across the profession, the Joint Commission of Pharmacy Practitioners (JCPP) released the Pharmacists’ Patient Care Process. The process includes the following elements: Collect, Assess, Plan, Implement, and Follow-up: Monitor and Evaluate. </a:t>
            </a:r>
          </a:p>
          <a:p>
            <a:endParaRPr lang="en-US" dirty="0"/>
          </a:p>
        </p:txBody>
      </p:sp>
      <p:pic>
        <p:nvPicPr>
          <p:cNvPr id="4" name="Picture 3">
            <a:extLst>
              <a:ext uri="{FF2B5EF4-FFF2-40B4-BE49-F238E27FC236}">
                <a16:creationId xmlns:a16="http://schemas.microsoft.com/office/drawing/2014/main" id="{660D4221-CB36-4980-BED4-E09C0EF453DE}"/>
              </a:ext>
            </a:extLst>
          </p:cNvPr>
          <p:cNvPicPr>
            <a:picLocks noChangeAspect="1"/>
          </p:cNvPicPr>
          <p:nvPr/>
        </p:nvPicPr>
        <p:blipFill>
          <a:blip r:embed="rId2"/>
          <a:stretch>
            <a:fillRect/>
          </a:stretch>
        </p:blipFill>
        <p:spPr>
          <a:xfrm>
            <a:off x="9343505" y="94735"/>
            <a:ext cx="2746577" cy="1871225"/>
          </a:xfrm>
          <a:prstGeom prst="rect">
            <a:avLst/>
          </a:prstGeom>
        </p:spPr>
      </p:pic>
    </p:spTree>
    <p:extLst>
      <p:ext uri="{BB962C8B-B14F-4D97-AF65-F5344CB8AC3E}">
        <p14:creationId xmlns:p14="http://schemas.microsoft.com/office/powerpoint/2010/main" val="1506384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13C-F226-4884-AAA8-8E523E570669}"/>
              </a:ext>
            </a:extLst>
          </p:cNvPr>
          <p:cNvSpPr>
            <a:spLocks noGrp="1"/>
          </p:cNvSpPr>
          <p:nvPr>
            <p:ph type="title"/>
          </p:nvPr>
        </p:nvSpPr>
        <p:spPr/>
        <p:txBody>
          <a:bodyPr/>
          <a:lstStyle/>
          <a:p>
            <a:r>
              <a:rPr lang="en-US" dirty="0"/>
              <a:t>Case </a:t>
            </a:r>
          </a:p>
        </p:txBody>
      </p:sp>
      <p:sp>
        <p:nvSpPr>
          <p:cNvPr id="3" name="Content Placeholder 2">
            <a:extLst>
              <a:ext uri="{FF2B5EF4-FFF2-40B4-BE49-F238E27FC236}">
                <a16:creationId xmlns:a16="http://schemas.microsoft.com/office/drawing/2014/main" id="{07848589-EF72-4957-9660-1D286ED80295}"/>
              </a:ext>
            </a:extLst>
          </p:cNvPr>
          <p:cNvSpPr>
            <a:spLocks noGrp="1"/>
          </p:cNvSpPr>
          <p:nvPr>
            <p:ph idx="1"/>
          </p:nvPr>
        </p:nvSpPr>
        <p:spPr/>
        <p:txBody>
          <a:bodyPr>
            <a:normAutofit/>
          </a:bodyPr>
          <a:lstStyle/>
          <a:p>
            <a:pPr fontAlgn="base"/>
            <a:r>
              <a:rPr lang="en-US" dirty="0"/>
              <a:t>K.G. is a 66 year old male who presents to the pharmacy with fever, chills, non-productive cough, and fatigue for over 48 hours. He also reports diarrhea and vomiting. He has no other known health conditions or on any medication at this time. He appears short of breath and is breathing rapidly. Upon physical exam, you note K.G.'s heart rate is 109 beats/min and respiratory rate is 29 breaths/min. What is the best course of action for this patient?</a:t>
            </a:r>
          </a:p>
          <a:p>
            <a:pPr fontAlgn="base">
              <a:buFont typeface="Wingdings" panose="05000000000000000000" pitchFamily="2" charset="2"/>
              <a:buChar char="q"/>
            </a:pPr>
            <a:r>
              <a:rPr lang="en-US" dirty="0"/>
              <a:t>Perform the point-of-care test and treat this patient as appropriate</a:t>
            </a:r>
          </a:p>
          <a:p>
            <a:pPr fontAlgn="base">
              <a:buFont typeface="Wingdings" panose="05000000000000000000" pitchFamily="2" charset="2"/>
              <a:buChar char="q"/>
            </a:pPr>
            <a:r>
              <a:rPr lang="en-US" dirty="0"/>
              <a:t>Refer patient to the emergency room or nearest urgent care facility for immediate care due to clinical instability</a:t>
            </a:r>
          </a:p>
        </p:txBody>
      </p:sp>
    </p:spTree>
    <p:extLst>
      <p:ext uri="{BB962C8B-B14F-4D97-AF65-F5344CB8AC3E}">
        <p14:creationId xmlns:p14="http://schemas.microsoft.com/office/powerpoint/2010/main" val="2818227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13C-F226-4884-AAA8-8E523E570669}"/>
              </a:ext>
            </a:extLst>
          </p:cNvPr>
          <p:cNvSpPr>
            <a:spLocks noGrp="1"/>
          </p:cNvSpPr>
          <p:nvPr>
            <p:ph type="title"/>
          </p:nvPr>
        </p:nvSpPr>
        <p:spPr/>
        <p:txBody>
          <a:bodyPr/>
          <a:lstStyle/>
          <a:p>
            <a:r>
              <a:rPr lang="en-US" dirty="0"/>
              <a:t>Answer </a:t>
            </a:r>
          </a:p>
        </p:txBody>
      </p:sp>
      <p:sp>
        <p:nvSpPr>
          <p:cNvPr id="3" name="Content Placeholder 2">
            <a:extLst>
              <a:ext uri="{FF2B5EF4-FFF2-40B4-BE49-F238E27FC236}">
                <a16:creationId xmlns:a16="http://schemas.microsoft.com/office/drawing/2014/main" id="{07848589-EF72-4957-9660-1D286ED80295}"/>
              </a:ext>
            </a:extLst>
          </p:cNvPr>
          <p:cNvSpPr>
            <a:spLocks noGrp="1"/>
          </p:cNvSpPr>
          <p:nvPr>
            <p:ph idx="1"/>
          </p:nvPr>
        </p:nvSpPr>
        <p:spPr/>
        <p:txBody>
          <a:bodyPr>
            <a:normAutofit fontScale="92500" lnSpcReduction="20000"/>
          </a:bodyPr>
          <a:lstStyle/>
          <a:p>
            <a:pPr fontAlgn="base"/>
            <a:r>
              <a:rPr lang="en-US" dirty="0"/>
              <a:t>K.G. is a 66 year old male who presents to the pharmacy with fever, chills, non-productive cough, and fatigue for over 48 hours. He also reports diarrhea and vomiting. He appears short of breath and is breathing rapidly. Upon physical exam, you note K.G.'s heart rate is 109 beats/min and respiratory rate is 29 breaths/min. What is the best course of action for this patient?</a:t>
            </a:r>
          </a:p>
          <a:p>
            <a:pPr fontAlgn="base">
              <a:buFont typeface="Wingdings" panose="05000000000000000000" pitchFamily="2" charset="2"/>
              <a:buChar char="q"/>
            </a:pPr>
            <a:r>
              <a:rPr lang="en-US" dirty="0"/>
              <a:t>Perform the point-of-care test and treat this patient as appropriate</a:t>
            </a:r>
          </a:p>
          <a:p>
            <a:pPr marL="45720" indent="0" fontAlgn="base">
              <a:buNone/>
            </a:pPr>
            <a:r>
              <a:rPr lang="en-US" b="1" u="sng" dirty="0">
                <a:solidFill>
                  <a:srgbClr val="FF0000"/>
                </a:solidFill>
              </a:rPr>
              <a:t>Refer patient to the emergency room or nearest urgent care facility for immediate care</a:t>
            </a:r>
          </a:p>
          <a:p>
            <a:pPr fontAlgn="base"/>
            <a:r>
              <a:rPr lang="en-US" dirty="0"/>
              <a:t>Patients who are exhibiting symptoms of clinically instability or are clinically unstable such as this patient requires referral </a:t>
            </a:r>
          </a:p>
          <a:p>
            <a:pPr lvl="1" fontAlgn="base"/>
            <a:r>
              <a:rPr lang="en-US" dirty="0">
                <a:highlight>
                  <a:srgbClr val="FFFF00"/>
                </a:highlight>
              </a:rPr>
              <a:t>Hypotension </a:t>
            </a:r>
          </a:p>
          <a:p>
            <a:pPr lvl="1"/>
            <a:r>
              <a:rPr lang="en-US" dirty="0">
                <a:solidFill>
                  <a:srgbClr val="FF0000"/>
                </a:solidFill>
                <a:highlight>
                  <a:srgbClr val="FFFF00"/>
                </a:highlight>
              </a:rPr>
              <a:t>Tachypnea  &gt; 25 breaths/min (&gt; 20 breaths/min for patients aged &lt; 18 years) </a:t>
            </a:r>
          </a:p>
          <a:p>
            <a:pPr lvl="1" fontAlgn="base"/>
            <a:r>
              <a:rPr lang="en-US" dirty="0">
                <a:solidFill>
                  <a:srgbClr val="FF0000"/>
                </a:solidFill>
                <a:highlight>
                  <a:srgbClr val="FFFF00"/>
                </a:highlight>
              </a:rPr>
              <a:t>Tachycardia &gt; 100 beats/min (&gt; 119 beats/min for patients aged &lt; 18 years) </a:t>
            </a:r>
          </a:p>
          <a:p>
            <a:pPr lvl="1" fontAlgn="base"/>
            <a:r>
              <a:rPr lang="en-US" dirty="0">
                <a:highlight>
                  <a:srgbClr val="FFFF00"/>
                </a:highlight>
              </a:rPr>
              <a:t>Decreased oxygenation </a:t>
            </a:r>
          </a:p>
          <a:p>
            <a:pPr lvl="1" fontAlgn="base"/>
            <a:r>
              <a:rPr lang="en-US" dirty="0">
                <a:highlight>
                  <a:srgbClr val="FFFF00"/>
                </a:highlight>
              </a:rPr>
              <a:t>High fever</a:t>
            </a:r>
          </a:p>
          <a:p>
            <a:pPr lvl="1" fontAlgn="base"/>
            <a:endParaRPr lang="en-US" dirty="0">
              <a:highlight>
                <a:srgbClr val="FFFF00"/>
              </a:highlight>
            </a:endParaRPr>
          </a:p>
        </p:txBody>
      </p:sp>
    </p:spTree>
    <p:extLst>
      <p:ext uri="{BB962C8B-B14F-4D97-AF65-F5344CB8AC3E}">
        <p14:creationId xmlns:p14="http://schemas.microsoft.com/office/powerpoint/2010/main" val="67818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D235-3027-4344-9B67-AF3F48B8849F}"/>
              </a:ext>
            </a:extLst>
          </p:cNvPr>
          <p:cNvSpPr>
            <a:spLocks noGrp="1"/>
          </p:cNvSpPr>
          <p:nvPr>
            <p:ph type="title"/>
          </p:nvPr>
        </p:nvSpPr>
        <p:spPr/>
        <p:txBody>
          <a:bodyPr/>
          <a:lstStyle/>
          <a:p>
            <a:r>
              <a:rPr lang="en-US" dirty="0"/>
              <a:t>Once K.G. is feeling better, what vaccines would you prescribe for him?</a:t>
            </a:r>
          </a:p>
        </p:txBody>
      </p:sp>
      <p:sp>
        <p:nvSpPr>
          <p:cNvPr id="3" name="Content Placeholder 2">
            <a:extLst>
              <a:ext uri="{FF2B5EF4-FFF2-40B4-BE49-F238E27FC236}">
                <a16:creationId xmlns:a16="http://schemas.microsoft.com/office/drawing/2014/main" id="{FA92CE8A-78D2-4739-B4E4-8D4646C142E0}"/>
              </a:ext>
            </a:extLst>
          </p:cNvPr>
          <p:cNvSpPr>
            <a:spLocks noGrp="1"/>
          </p:cNvSpPr>
          <p:nvPr>
            <p:ph idx="1"/>
          </p:nvPr>
        </p:nvSpPr>
        <p:spPr/>
        <p:txBody>
          <a:bodyPr>
            <a:normAutofit/>
          </a:bodyPr>
          <a:lstStyle/>
          <a:p>
            <a:r>
              <a:rPr lang="en-US" dirty="0"/>
              <a:t>66 year old male</a:t>
            </a:r>
          </a:p>
          <a:p>
            <a:r>
              <a:rPr lang="en-US" dirty="0"/>
              <a:t>Do not give vaccines during moderate to severe illness</a:t>
            </a:r>
          </a:p>
          <a:p>
            <a:r>
              <a:rPr lang="en-US" dirty="0"/>
              <a:t>No other health conditions at this time</a:t>
            </a:r>
          </a:p>
          <a:p>
            <a:r>
              <a:rPr lang="en-US" dirty="0"/>
              <a:t>No medications at this time</a:t>
            </a:r>
          </a:p>
          <a:p>
            <a:r>
              <a:rPr lang="en-US" dirty="0"/>
              <a:t>No vaccine record or NMSIIS record found</a:t>
            </a:r>
          </a:p>
          <a:p>
            <a:pPr lvl="1">
              <a:buFont typeface="Wingdings" panose="05000000000000000000" pitchFamily="2" charset="2"/>
              <a:buChar char="ü"/>
            </a:pPr>
            <a:r>
              <a:rPr lang="en-US" dirty="0"/>
              <a:t>Influenza</a:t>
            </a:r>
          </a:p>
          <a:p>
            <a:pPr lvl="1">
              <a:buFont typeface="Wingdings" panose="05000000000000000000" pitchFamily="2" charset="2"/>
              <a:buChar char="ü"/>
            </a:pPr>
            <a:r>
              <a:rPr lang="en-US" dirty="0"/>
              <a:t>Covid</a:t>
            </a:r>
          </a:p>
          <a:p>
            <a:pPr lvl="1">
              <a:buFont typeface="Wingdings" panose="05000000000000000000" pitchFamily="2" charset="2"/>
              <a:buChar char="ü"/>
            </a:pPr>
            <a:r>
              <a:rPr lang="en-US" dirty="0"/>
              <a:t>Shingrix</a:t>
            </a:r>
          </a:p>
          <a:p>
            <a:pPr lvl="1">
              <a:buFont typeface="Wingdings" panose="05000000000000000000" pitchFamily="2" charset="2"/>
              <a:buChar char="ü"/>
            </a:pPr>
            <a:r>
              <a:rPr lang="en-US" dirty="0"/>
              <a:t>Tdap</a:t>
            </a:r>
          </a:p>
          <a:p>
            <a:pPr lvl="1">
              <a:buFont typeface="Wingdings" panose="05000000000000000000" pitchFamily="2" charset="2"/>
              <a:buChar char="ü"/>
            </a:pPr>
            <a:r>
              <a:rPr lang="en-US" dirty="0"/>
              <a:t>RSV (shared decision making)</a:t>
            </a:r>
          </a:p>
        </p:txBody>
      </p:sp>
    </p:spTree>
    <p:extLst>
      <p:ext uri="{BB962C8B-B14F-4D97-AF65-F5344CB8AC3E}">
        <p14:creationId xmlns:p14="http://schemas.microsoft.com/office/powerpoint/2010/main" val="3025644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39BE-05A9-4061-ABAB-363559AB4217}"/>
              </a:ext>
            </a:extLst>
          </p:cNvPr>
          <p:cNvSpPr>
            <a:spLocks noGrp="1"/>
          </p:cNvSpPr>
          <p:nvPr>
            <p:ph type="title"/>
          </p:nvPr>
        </p:nvSpPr>
        <p:spPr/>
        <p:txBody>
          <a:bodyPr/>
          <a:lstStyle/>
          <a:p>
            <a:r>
              <a:rPr lang="en-US" dirty="0"/>
              <a:t>Clinically Unstable, Referral Required</a:t>
            </a:r>
          </a:p>
        </p:txBody>
      </p:sp>
      <p:sp>
        <p:nvSpPr>
          <p:cNvPr id="3" name="Content Placeholder 2">
            <a:extLst>
              <a:ext uri="{FF2B5EF4-FFF2-40B4-BE49-F238E27FC236}">
                <a16:creationId xmlns:a16="http://schemas.microsoft.com/office/drawing/2014/main" id="{6684A489-DA7F-4477-A267-1E6AEBB166EE}"/>
              </a:ext>
            </a:extLst>
          </p:cNvPr>
          <p:cNvSpPr>
            <a:spLocks noGrp="1"/>
          </p:cNvSpPr>
          <p:nvPr>
            <p:ph idx="1"/>
          </p:nvPr>
        </p:nvSpPr>
        <p:spPr>
          <a:xfrm>
            <a:off x="689956" y="2057400"/>
            <a:ext cx="10325915" cy="4038600"/>
          </a:xfrm>
        </p:spPr>
        <p:txBody>
          <a:bodyPr/>
          <a:lstStyle/>
          <a:p>
            <a:r>
              <a:rPr lang="en-US" sz="2400" dirty="0"/>
              <a:t>What are the parameters to determine clinical instability?</a:t>
            </a:r>
          </a:p>
          <a:p>
            <a:pPr lvl="1"/>
            <a:r>
              <a:rPr lang="en-US" sz="2400" u="sng" dirty="0">
                <a:highlight>
                  <a:srgbClr val="FFFF00"/>
                </a:highlight>
              </a:rPr>
              <a:t>S</a:t>
            </a:r>
            <a:r>
              <a:rPr lang="en-US" sz="2400" dirty="0">
                <a:highlight>
                  <a:srgbClr val="FFFF00"/>
                </a:highlight>
              </a:rPr>
              <a:t>ystolic hypotension &lt; 100 mmHg </a:t>
            </a:r>
          </a:p>
          <a:p>
            <a:pPr lvl="1"/>
            <a:r>
              <a:rPr lang="en-US" sz="2400" dirty="0">
                <a:highlight>
                  <a:srgbClr val="FFFF00"/>
                </a:highlight>
              </a:rPr>
              <a:t>Tachypnea &gt; 25 breaths/min (&gt; 20 breaths/min for patients aged &lt; 18 years)</a:t>
            </a:r>
          </a:p>
          <a:p>
            <a:pPr lvl="1"/>
            <a:r>
              <a:rPr lang="en-US" sz="2400" dirty="0">
                <a:highlight>
                  <a:srgbClr val="FFFF00"/>
                </a:highlight>
              </a:rPr>
              <a:t>Tachycardia &gt; 100 beats/min (&gt; 119 beats/min for patients aged &lt; 18 years) </a:t>
            </a:r>
          </a:p>
          <a:p>
            <a:pPr lvl="1"/>
            <a:r>
              <a:rPr lang="en-US" sz="2400" dirty="0">
                <a:highlight>
                  <a:srgbClr val="FFFF00"/>
                </a:highlight>
              </a:rPr>
              <a:t>Oxygenation &lt; 90% via pulse oximetry</a:t>
            </a:r>
          </a:p>
          <a:p>
            <a:pPr lvl="1"/>
            <a:r>
              <a:rPr lang="en-US" sz="2400" dirty="0">
                <a:highlight>
                  <a:srgbClr val="FFFF00"/>
                </a:highlight>
              </a:rPr>
              <a:t>Temperature &gt; 103°F (</a:t>
            </a:r>
            <a:r>
              <a:rPr lang="en-US" sz="2400" u="sng" dirty="0">
                <a:highlight>
                  <a:srgbClr val="FFFF00"/>
                </a:highlight>
              </a:rPr>
              <a:t>&gt;</a:t>
            </a:r>
            <a:r>
              <a:rPr lang="en-US" sz="2400" dirty="0">
                <a:highlight>
                  <a:srgbClr val="FFFF00"/>
                </a:highlight>
              </a:rPr>
              <a:t>104°F for patients aged &lt; 18 yrs)</a:t>
            </a:r>
          </a:p>
          <a:p>
            <a:endParaRPr lang="en-US" dirty="0"/>
          </a:p>
        </p:txBody>
      </p:sp>
    </p:spTree>
    <p:extLst>
      <p:ext uri="{BB962C8B-B14F-4D97-AF65-F5344CB8AC3E}">
        <p14:creationId xmlns:p14="http://schemas.microsoft.com/office/powerpoint/2010/main" val="1298844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2AD8-884E-49C4-B291-229394FA292E}"/>
              </a:ext>
            </a:extLst>
          </p:cNvPr>
          <p:cNvSpPr>
            <a:spLocks noGrp="1"/>
          </p:cNvSpPr>
          <p:nvPr>
            <p:ph type="title"/>
          </p:nvPr>
        </p:nvSpPr>
        <p:spPr/>
        <p:txBody>
          <a:bodyPr/>
          <a:lstStyle/>
          <a:p>
            <a:r>
              <a:rPr lang="en-US" dirty="0"/>
              <a:t>Question (Influenza) </a:t>
            </a:r>
          </a:p>
        </p:txBody>
      </p:sp>
      <p:sp>
        <p:nvSpPr>
          <p:cNvPr id="3" name="Content Placeholder 2">
            <a:extLst>
              <a:ext uri="{FF2B5EF4-FFF2-40B4-BE49-F238E27FC236}">
                <a16:creationId xmlns:a16="http://schemas.microsoft.com/office/drawing/2014/main" id="{15F80E78-BBB9-4482-9FC2-8BC07CDDE5FD}"/>
              </a:ext>
            </a:extLst>
          </p:cNvPr>
          <p:cNvSpPr>
            <a:spLocks noGrp="1"/>
          </p:cNvSpPr>
          <p:nvPr>
            <p:ph idx="1"/>
          </p:nvPr>
        </p:nvSpPr>
        <p:spPr/>
        <p:txBody>
          <a:bodyPr/>
          <a:lstStyle/>
          <a:p>
            <a:pPr fontAlgn="base"/>
            <a:r>
              <a:rPr lang="en-US" dirty="0"/>
              <a:t>Which of the following are “hallmark signs” of influenza?</a:t>
            </a:r>
          </a:p>
          <a:p>
            <a:pPr fontAlgn="base">
              <a:buFont typeface="Wingdings" panose="05000000000000000000" pitchFamily="2" charset="2"/>
              <a:buChar char="q"/>
            </a:pPr>
            <a:r>
              <a:rPr lang="en-US" dirty="0"/>
              <a:t>Headache and nasal congestion</a:t>
            </a:r>
          </a:p>
          <a:p>
            <a:pPr fontAlgn="base">
              <a:buFont typeface="Wingdings" panose="05000000000000000000" pitchFamily="2" charset="2"/>
              <a:buChar char="q"/>
            </a:pPr>
            <a:r>
              <a:rPr lang="en-US" dirty="0"/>
              <a:t>Fever and non-productive cough</a:t>
            </a:r>
          </a:p>
          <a:p>
            <a:pPr fontAlgn="base">
              <a:buFont typeface="Wingdings" panose="05000000000000000000" pitchFamily="2" charset="2"/>
              <a:buChar char="q"/>
            </a:pPr>
            <a:r>
              <a:rPr lang="en-US" dirty="0"/>
              <a:t>Malaise and fatigue</a:t>
            </a:r>
          </a:p>
          <a:p>
            <a:pPr fontAlgn="base">
              <a:buFont typeface="Wingdings" panose="05000000000000000000" pitchFamily="2" charset="2"/>
              <a:buChar char="q"/>
            </a:pPr>
            <a:r>
              <a:rPr lang="en-US" dirty="0"/>
              <a:t>Chest pain</a:t>
            </a:r>
          </a:p>
          <a:p>
            <a:endParaRPr lang="en-US" dirty="0"/>
          </a:p>
        </p:txBody>
      </p:sp>
    </p:spTree>
    <p:extLst>
      <p:ext uri="{BB962C8B-B14F-4D97-AF65-F5344CB8AC3E}">
        <p14:creationId xmlns:p14="http://schemas.microsoft.com/office/powerpoint/2010/main" val="2214105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31DE-A7D9-4716-BFA8-FF900AFC6F65}"/>
              </a:ext>
            </a:extLst>
          </p:cNvPr>
          <p:cNvSpPr>
            <a:spLocks noGrp="1"/>
          </p:cNvSpPr>
          <p:nvPr>
            <p:ph type="title"/>
          </p:nvPr>
        </p:nvSpPr>
        <p:spPr/>
        <p:txBody>
          <a:bodyPr/>
          <a:lstStyle/>
          <a:p>
            <a:r>
              <a:rPr lang="en-US" dirty="0"/>
              <a:t>Answer (Influenza)</a:t>
            </a:r>
          </a:p>
        </p:txBody>
      </p:sp>
      <p:sp>
        <p:nvSpPr>
          <p:cNvPr id="3" name="Content Placeholder 2">
            <a:extLst>
              <a:ext uri="{FF2B5EF4-FFF2-40B4-BE49-F238E27FC236}">
                <a16:creationId xmlns:a16="http://schemas.microsoft.com/office/drawing/2014/main" id="{1BF13ADD-C6D9-44C1-95F4-C0A338125FD3}"/>
              </a:ext>
            </a:extLst>
          </p:cNvPr>
          <p:cNvSpPr>
            <a:spLocks noGrp="1"/>
          </p:cNvSpPr>
          <p:nvPr>
            <p:ph idx="1"/>
          </p:nvPr>
        </p:nvSpPr>
        <p:spPr/>
        <p:txBody>
          <a:bodyPr>
            <a:normAutofit lnSpcReduction="10000"/>
          </a:bodyPr>
          <a:lstStyle/>
          <a:p>
            <a:pPr fontAlgn="base"/>
            <a:r>
              <a:rPr lang="en-US" dirty="0"/>
              <a:t>Which of the following are “hallmark signs” of influenza?</a:t>
            </a:r>
          </a:p>
          <a:p>
            <a:pPr fontAlgn="base">
              <a:buFont typeface="Wingdings" panose="05000000000000000000" pitchFamily="2" charset="2"/>
              <a:buChar char="q"/>
            </a:pPr>
            <a:r>
              <a:rPr lang="en-US" dirty="0"/>
              <a:t>Headache and nasal congestion</a:t>
            </a:r>
          </a:p>
          <a:p>
            <a:pPr marL="45720" indent="0" fontAlgn="base">
              <a:buNone/>
            </a:pPr>
            <a:r>
              <a:rPr lang="en-US" b="1" u="sng" dirty="0">
                <a:solidFill>
                  <a:srgbClr val="FF0000"/>
                </a:solidFill>
              </a:rPr>
              <a:t>Fever and non-productive cough</a:t>
            </a:r>
          </a:p>
          <a:p>
            <a:pPr fontAlgn="base">
              <a:buFont typeface="Wingdings" panose="05000000000000000000" pitchFamily="2" charset="2"/>
              <a:buChar char="q"/>
            </a:pPr>
            <a:r>
              <a:rPr lang="en-US" dirty="0"/>
              <a:t>Malaise and fatigue</a:t>
            </a:r>
          </a:p>
          <a:p>
            <a:pPr fontAlgn="base">
              <a:buFont typeface="Wingdings" panose="05000000000000000000" pitchFamily="2" charset="2"/>
              <a:buChar char="q"/>
            </a:pPr>
            <a:r>
              <a:rPr lang="en-US" dirty="0"/>
              <a:t>Chest pain</a:t>
            </a:r>
          </a:p>
          <a:p>
            <a:pPr marL="45720" indent="0">
              <a:buNone/>
            </a:pPr>
            <a:endParaRPr lang="en-US" dirty="0"/>
          </a:p>
          <a:p>
            <a:r>
              <a:rPr lang="en-US" dirty="0"/>
              <a:t>Answer: Fever and non-productive cough are “hallmark signs” of influenza and together, these symptoms are associated with a 70-86% sensitivity of diagnosing influenza during high influenza season. In strep throat, a cough is not usually present. </a:t>
            </a:r>
          </a:p>
          <a:p>
            <a:endParaRPr lang="en-US" dirty="0"/>
          </a:p>
        </p:txBody>
      </p:sp>
    </p:spTree>
    <p:extLst>
      <p:ext uri="{BB962C8B-B14F-4D97-AF65-F5344CB8AC3E}">
        <p14:creationId xmlns:p14="http://schemas.microsoft.com/office/powerpoint/2010/main" val="1908542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9159-8025-4A31-8A2B-BFCB3A1D540C}"/>
              </a:ext>
            </a:extLst>
          </p:cNvPr>
          <p:cNvSpPr>
            <a:spLocks noGrp="1"/>
          </p:cNvSpPr>
          <p:nvPr>
            <p:ph type="title"/>
          </p:nvPr>
        </p:nvSpPr>
        <p:spPr/>
        <p:txBody>
          <a:bodyPr/>
          <a:lstStyle/>
          <a:p>
            <a:r>
              <a:rPr lang="en-US" dirty="0"/>
              <a:t>When Performing Test-to-Treat, Consider</a:t>
            </a:r>
          </a:p>
        </p:txBody>
      </p:sp>
      <p:sp>
        <p:nvSpPr>
          <p:cNvPr id="3" name="Content Placeholder 2">
            <a:extLst>
              <a:ext uri="{FF2B5EF4-FFF2-40B4-BE49-F238E27FC236}">
                <a16:creationId xmlns:a16="http://schemas.microsoft.com/office/drawing/2014/main" id="{F4CD0299-082E-4041-9FA1-FCA2215E4F5C}"/>
              </a:ext>
            </a:extLst>
          </p:cNvPr>
          <p:cNvSpPr>
            <a:spLocks noGrp="1"/>
          </p:cNvSpPr>
          <p:nvPr>
            <p:ph idx="1"/>
          </p:nvPr>
        </p:nvSpPr>
        <p:spPr/>
        <p:txBody>
          <a:bodyPr/>
          <a:lstStyle/>
          <a:p>
            <a:r>
              <a:rPr lang="en-US" dirty="0"/>
              <a:t>Past vaccination history, if relevant</a:t>
            </a:r>
          </a:p>
          <a:p>
            <a:r>
              <a:rPr lang="en-US" dirty="0"/>
              <a:t>Season or timing of illness</a:t>
            </a:r>
          </a:p>
          <a:p>
            <a:r>
              <a:rPr lang="en-US" dirty="0"/>
              <a:t>Additional exposures</a:t>
            </a:r>
          </a:p>
          <a:p>
            <a:r>
              <a:rPr lang="en-US" dirty="0"/>
              <a:t>Illness activity in your given area</a:t>
            </a:r>
          </a:p>
          <a:p>
            <a:r>
              <a:rPr lang="en-US" dirty="0"/>
              <a:t>Travel to other regions &amp; activity </a:t>
            </a:r>
          </a:p>
        </p:txBody>
      </p:sp>
      <p:pic>
        <p:nvPicPr>
          <p:cNvPr id="5" name="Picture 4">
            <a:extLst>
              <a:ext uri="{FF2B5EF4-FFF2-40B4-BE49-F238E27FC236}">
                <a16:creationId xmlns:a16="http://schemas.microsoft.com/office/drawing/2014/main" id="{2F428503-3460-483A-AE6D-7CCCDAA7DD69}"/>
              </a:ext>
            </a:extLst>
          </p:cNvPr>
          <p:cNvPicPr>
            <a:picLocks noChangeAspect="1"/>
          </p:cNvPicPr>
          <p:nvPr/>
        </p:nvPicPr>
        <p:blipFill>
          <a:blip r:embed="rId2"/>
          <a:stretch>
            <a:fillRect/>
          </a:stretch>
        </p:blipFill>
        <p:spPr>
          <a:xfrm>
            <a:off x="5859044" y="3429000"/>
            <a:ext cx="6159817" cy="3149762"/>
          </a:xfrm>
          <a:prstGeom prst="rect">
            <a:avLst/>
          </a:prstGeom>
        </p:spPr>
      </p:pic>
    </p:spTree>
    <p:extLst>
      <p:ext uri="{BB962C8B-B14F-4D97-AF65-F5344CB8AC3E}">
        <p14:creationId xmlns:p14="http://schemas.microsoft.com/office/powerpoint/2010/main" val="2642679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0B66-BA96-4E84-BCE4-9CF831285D5C}"/>
              </a:ext>
            </a:extLst>
          </p:cNvPr>
          <p:cNvSpPr>
            <a:spLocks noGrp="1"/>
          </p:cNvSpPr>
          <p:nvPr>
            <p:ph type="title"/>
          </p:nvPr>
        </p:nvSpPr>
        <p:spPr/>
        <p:txBody>
          <a:bodyPr/>
          <a:lstStyle/>
          <a:p>
            <a:r>
              <a:rPr lang="en-US" dirty="0"/>
              <a:t>Case (Influenza)</a:t>
            </a:r>
          </a:p>
        </p:txBody>
      </p:sp>
      <p:sp>
        <p:nvSpPr>
          <p:cNvPr id="3" name="Content Placeholder 2">
            <a:extLst>
              <a:ext uri="{FF2B5EF4-FFF2-40B4-BE49-F238E27FC236}">
                <a16:creationId xmlns:a16="http://schemas.microsoft.com/office/drawing/2014/main" id="{6098887F-0D6F-4D87-849D-6D4C22AB1519}"/>
              </a:ext>
            </a:extLst>
          </p:cNvPr>
          <p:cNvSpPr>
            <a:spLocks noGrp="1"/>
          </p:cNvSpPr>
          <p:nvPr>
            <p:ph idx="1"/>
          </p:nvPr>
        </p:nvSpPr>
        <p:spPr/>
        <p:txBody>
          <a:bodyPr>
            <a:normAutofit lnSpcReduction="10000"/>
          </a:bodyPr>
          <a:lstStyle/>
          <a:p>
            <a:pPr fontAlgn="base"/>
            <a:r>
              <a:rPr lang="en-US" dirty="0"/>
              <a:t>J.M. is a 38 year old female who presents at the pharmacy with fever, cough, some chills, and muscle aches. She reports that her symptoms began 3 days earlier (72 hours ago). She has no PCP or insurance due to a change in employer recently. She would like to be tested for influenza and get medication to treat the flu as part of your Test-to-Treat protocol. What is the best course of action?</a:t>
            </a:r>
          </a:p>
          <a:p>
            <a:pPr fontAlgn="base">
              <a:buFont typeface="Wingdings" panose="05000000000000000000" pitchFamily="2" charset="2"/>
              <a:buChar char="q"/>
            </a:pPr>
            <a:r>
              <a:rPr lang="en-US" dirty="0"/>
              <a:t>Refer patient to her physician due to symptoms duration of greater than 48 hours</a:t>
            </a:r>
          </a:p>
          <a:p>
            <a:pPr fontAlgn="base">
              <a:buFont typeface="Wingdings" panose="05000000000000000000" pitchFamily="2" charset="2"/>
              <a:buChar char="q"/>
            </a:pPr>
            <a:r>
              <a:rPr lang="en-US" dirty="0"/>
              <a:t>Do not need to test or treat this patient since she is not in a high priority group for complications of influenza</a:t>
            </a:r>
          </a:p>
          <a:p>
            <a:pPr fontAlgn="base">
              <a:buFont typeface="Wingdings" panose="05000000000000000000" pitchFamily="2" charset="2"/>
              <a:buChar char="q"/>
            </a:pPr>
            <a:r>
              <a:rPr lang="en-US" dirty="0"/>
              <a:t>Initiate oseltamivir without testing for influenza since her symptom duration is greater than 48 hours</a:t>
            </a:r>
          </a:p>
          <a:p>
            <a:pPr fontAlgn="base">
              <a:buFont typeface="Wingdings" panose="05000000000000000000" pitchFamily="2" charset="2"/>
              <a:buChar char="q"/>
            </a:pPr>
            <a:r>
              <a:rPr lang="en-US" dirty="0"/>
              <a:t>Complete a rapid influenza point-of-care test and if positive initiate antiviral therapy for influenza</a:t>
            </a:r>
          </a:p>
          <a:p>
            <a:pPr fontAlgn="base"/>
            <a:endParaRPr lang="en-US" dirty="0"/>
          </a:p>
          <a:p>
            <a:endParaRPr lang="en-US" dirty="0"/>
          </a:p>
        </p:txBody>
      </p:sp>
    </p:spTree>
    <p:extLst>
      <p:ext uri="{BB962C8B-B14F-4D97-AF65-F5344CB8AC3E}">
        <p14:creationId xmlns:p14="http://schemas.microsoft.com/office/powerpoint/2010/main" val="1537157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7C1F-6206-46E1-8A9A-8E813F06A1AD}"/>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5034C676-43A5-47CB-A710-9370CAA51F65}"/>
              </a:ext>
            </a:extLst>
          </p:cNvPr>
          <p:cNvSpPr>
            <a:spLocks noGrp="1"/>
          </p:cNvSpPr>
          <p:nvPr>
            <p:ph idx="1"/>
          </p:nvPr>
        </p:nvSpPr>
        <p:spPr/>
        <p:txBody>
          <a:bodyPr/>
          <a:lstStyle/>
          <a:p>
            <a:r>
              <a:rPr lang="en-US" dirty="0"/>
              <a:t>Nothing to disclose</a:t>
            </a:r>
          </a:p>
          <a:p>
            <a:endParaRPr lang="en-US" dirty="0"/>
          </a:p>
          <a:p>
            <a:r>
              <a:rPr lang="en-US" dirty="0"/>
              <a:t>Special thank you to APhA and their Test-to-Treat training program</a:t>
            </a:r>
          </a:p>
        </p:txBody>
      </p:sp>
    </p:spTree>
    <p:extLst>
      <p:ext uri="{BB962C8B-B14F-4D97-AF65-F5344CB8AC3E}">
        <p14:creationId xmlns:p14="http://schemas.microsoft.com/office/powerpoint/2010/main" val="4227479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0B66-BA96-4E84-BCE4-9CF831285D5C}"/>
              </a:ext>
            </a:extLst>
          </p:cNvPr>
          <p:cNvSpPr>
            <a:spLocks noGrp="1"/>
          </p:cNvSpPr>
          <p:nvPr>
            <p:ph type="title"/>
          </p:nvPr>
        </p:nvSpPr>
        <p:spPr/>
        <p:txBody>
          <a:bodyPr/>
          <a:lstStyle/>
          <a:p>
            <a:r>
              <a:rPr lang="en-US" dirty="0"/>
              <a:t>Answer (Influenza)</a:t>
            </a:r>
          </a:p>
        </p:txBody>
      </p:sp>
      <p:sp>
        <p:nvSpPr>
          <p:cNvPr id="3" name="Content Placeholder 2">
            <a:extLst>
              <a:ext uri="{FF2B5EF4-FFF2-40B4-BE49-F238E27FC236}">
                <a16:creationId xmlns:a16="http://schemas.microsoft.com/office/drawing/2014/main" id="{6098887F-0D6F-4D87-849D-6D4C22AB1519}"/>
              </a:ext>
            </a:extLst>
          </p:cNvPr>
          <p:cNvSpPr>
            <a:spLocks noGrp="1"/>
          </p:cNvSpPr>
          <p:nvPr>
            <p:ph idx="1"/>
          </p:nvPr>
        </p:nvSpPr>
        <p:spPr/>
        <p:txBody>
          <a:bodyPr>
            <a:normAutofit fontScale="77500" lnSpcReduction="20000"/>
          </a:bodyPr>
          <a:lstStyle/>
          <a:p>
            <a:pPr fontAlgn="base"/>
            <a:r>
              <a:rPr lang="en-US" dirty="0"/>
              <a:t>J.M. is a 38 year old female who presents at the pharmacy with fever, cough, chills, and muscle aches. She reports that her symptoms began 3 days earlier (72 hours ago). She has no PCP or insurance due to a change in employer recently. She would like to be tested for influenza and get medication to treat the flu as part of your Test-to-Treat protocol. What is the best course of action?</a:t>
            </a:r>
          </a:p>
          <a:p>
            <a:pPr fontAlgn="base">
              <a:buFont typeface="Wingdings" panose="05000000000000000000" pitchFamily="2" charset="2"/>
              <a:buChar char="q"/>
            </a:pPr>
            <a:r>
              <a:rPr lang="en-US" dirty="0"/>
              <a:t>Refer patient to her physician due to symptoms duration of greater than 48 hours</a:t>
            </a:r>
          </a:p>
          <a:p>
            <a:pPr fontAlgn="base">
              <a:buFont typeface="Wingdings" panose="05000000000000000000" pitchFamily="2" charset="2"/>
              <a:buChar char="q"/>
            </a:pPr>
            <a:r>
              <a:rPr lang="en-US" dirty="0"/>
              <a:t>Do not need to test or treat this patient since she is not in a high priority group for complications of influenza</a:t>
            </a:r>
          </a:p>
          <a:p>
            <a:pPr fontAlgn="base">
              <a:buFont typeface="Wingdings" panose="05000000000000000000" pitchFamily="2" charset="2"/>
              <a:buChar char="q"/>
            </a:pPr>
            <a:r>
              <a:rPr lang="en-US" dirty="0"/>
              <a:t>Initiate oseltamivir without testing for influenza since her symptom duration is greater than 48 hours</a:t>
            </a:r>
          </a:p>
          <a:p>
            <a:pPr fontAlgn="base">
              <a:buFont typeface="Wingdings" panose="05000000000000000000" pitchFamily="2" charset="2"/>
              <a:buChar char="q"/>
            </a:pPr>
            <a:r>
              <a:rPr lang="en-US" b="1" u="sng" dirty="0">
                <a:solidFill>
                  <a:srgbClr val="FF0000"/>
                </a:solidFill>
              </a:rPr>
              <a:t>Complete a rapid influenza point-of-care test and if positive initiate antiviral therapy for influenza</a:t>
            </a:r>
          </a:p>
          <a:p>
            <a:pPr fontAlgn="base"/>
            <a:r>
              <a:rPr lang="en-US" dirty="0"/>
              <a:t>Answer: Since influenza treatment is recommended to be initiated within 48 hours of symptom onset or as soon as possible, patients who are exhibiting signs of influenza-like illness for greater than 48 hours may be referred for further discussion of benefits/risks of therapy, </a:t>
            </a:r>
            <a:r>
              <a:rPr lang="en-US" b="1" u="sng" dirty="0"/>
              <a:t>however</a:t>
            </a:r>
            <a:r>
              <a:rPr lang="en-US" dirty="0"/>
              <a:t> antiviral therapy prescribed by a pharmacist may still provide benefit post 48 hours. She also has no PCP at this time. </a:t>
            </a:r>
          </a:p>
          <a:p>
            <a:pPr fontAlgn="base"/>
            <a:r>
              <a:rPr lang="en-US" dirty="0"/>
              <a:t>Answer choice B and C are not correct because initiation of therapy requires a positive point-of-care test and low risk patients are still treated for influenza if clinically appropriate.</a:t>
            </a:r>
          </a:p>
          <a:p>
            <a:pPr fontAlgn="base"/>
            <a:endParaRPr lang="en-US" dirty="0"/>
          </a:p>
          <a:p>
            <a:endParaRPr lang="en-US" dirty="0"/>
          </a:p>
        </p:txBody>
      </p:sp>
    </p:spTree>
    <p:extLst>
      <p:ext uri="{BB962C8B-B14F-4D97-AF65-F5344CB8AC3E}">
        <p14:creationId xmlns:p14="http://schemas.microsoft.com/office/powerpoint/2010/main" val="165034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0B66-BA96-4E84-BCE4-9CF831285D5C}"/>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6098887F-0D6F-4D87-849D-6D4C22AB1519}"/>
              </a:ext>
            </a:extLst>
          </p:cNvPr>
          <p:cNvSpPr>
            <a:spLocks noGrp="1"/>
          </p:cNvSpPr>
          <p:nvPr>
            <p:ph idx="1"/>
          </p:nvPr>
        </p:nvSpPr>
        <p:spPr/>
        <p:txBody>
          <a:bodyPr>
            <a:normAutofit/>
          </a:bodyPr>
          <a:lstStyle/>
          <a:p>
            <a:pPr fontAlgn="base"/>
            <a:r>
              <a:rPr lang="en-US" dirty="0"/>
              <a:t>J.M. is a 38 year old female who presents at the pharmacy with fever, cough, sore throat, some chills, muscle aches, and fatigue. She reports that her symptoms began 3 days earlier (72 hours ago). She has no PCP or insurance due to a change in employer recently. She would like to be tested and get medication to treat as part of your Test-to-Treat protocol. What is the best course of action?</a:t>
            </a:r>
          </a:p>
          <a:p>
            <a:pPr fontAlgn="base">
              <a:buFont typeface="Wingdings" panose="05000000000000000000" pitchFamily="2" charset="2"/>
              <a:buChar char="q"/>
            </a:pPr>
            <a:r>
              <a:rPr lang="en-US" dirty="0"/>
              <a:t>Refer patient to her physician due to symptoms duration of greater than 48 hours</a:t>
            </a:r>
          </a:p>
          <a:p>
            <a:pPr fontAlgn="base">
              <a:buFont typeface="Wingdings" panose="05000000000000000000" pitchFamily="2" charset="2"/>
              <a:buChar char="q"/>
            </a:pPr>
            <a:r>
              <a:rPr lang="en-US" dirty="0"/>
              <a:t>Do not need to test or treat this patient since she is not in a high priority group for complications </a:t>
            </a:r>
          </a:p>
          <a:p>
            <a:pPr fontAlgn="base">
              <a:buFont typeface="Wingdings" panose="05000000000000000000" pitchFamily="2" charset="2"/>
              <a:buChar char="q"/>
            </a:pPr>
            <a:r>
              <a:rPr lang="en-US" dirty="0"/>
              <a:t>Initiate treatment without testing since her symptoms are well defined</a:t>
            </a:r>
          </a:p>
          <a:p>
            <a:pPr fontAlgn="base">
              <a:buFont typeface="Wingdings" panose="05000000000000000000" pitchFamily="2" charset="2"/>
              <a:buChar char="q"/>
            </a:pPr>
            <a:r>
              <a:rPr lang="en-US" dirty="0"/>
              <a:t>Complete a rapid point-of-care test and if positive initiate therapy for…</a:t>
            </a:r>
          </a:p>
          <a:p>
            <a:pPr fontAlgn="base"/>
            <a:endParaRPr lang="en-US" dirty="0"/>
          </a:p>
          <a:p>
            <a:endParaRPr lang="en-US" dirty="0"/>
          </a:p>
        </p:txBody>
      </p:sp>
    </p:spTree>
    <p:extLst>
      <p:ext uri="{BB962C8B-B14F-4D97-AF65-F5344CB8AC3E}">
        <p14:creationId xmlns:p14="http://schemas.microsoft.com/office/powerpoint/2010/main" val="3341953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0B66-BA96-4E84-BCE4-9CF831285D5C}"/>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6098887F-0D6F-4D87-849D-6D4C22AB1519}"/>
              </a:ext>
            </a:extLst>
          </p:cNvPr>
          <p:cNvSpPr>
            <a:spLocks noGrp="1"/>
          </p:cNvSpPr>
          <p:nvPr>
            <p:ph idx="1"/>
          </p:nvPr>
        </p:nvSpPr>
        <p:spPr/>
        <p:txBody>
          <a:bodyPr>
            <a:normAutofit/>
          </a:bodyPr>
          <a:lstStyle/>
          <a:p>
            <a:pPr fontAlgn="base"/>
            <a:r>
              <a:rPr lang="en-US" dirty="0"/>
              <a:t>J.M. is a 38 year old female who presents at the pharmacy with fever, cough, sore throat, some chills, muscle aches, and fatigue. She reports that her symptoms began 3 days earlier (72 hours ago). She has no PCP or insurance due to a change in employer recently. She would like to be tested and get medication to treat as part of your Test-to-Treat protocol. What is the best course of action?</a:t>
            </a:r>
          </a:p>
          <a:p>
            <a:pPr fontAlgn="base">
              <a:buFont typeface="Wingdings" panose="05000000000000000000" pitchFamily="2" charset="2"/>
              <a:buChar char="q"/>
            </a:pPr>
            <a:r>
              <a:rPr lang="en-US" dirty="0"/>
              <a:t>Refer patient to her physician due to symptoms duration of greater than 48 hours</a:t>
            </a:r>
          </a:p>
          <a:p>
            <a:pPr fontAlgn="base">
              <a:buFont typeface="Wingdings" panose="05000000000000000000" pitchFamily="2" charset="2"/>
              <a:buChar char="q"/>
            </a:pPr>
            <a:r>
              <a:rPr lang="en-US" dirty="0"/>
              <a:t>Do not need to test or treat this patient since she is not in a high priority group for complications </a:t>
            </a:r>
          </a:p>
          <a:p>
            <a:pPr fontAlgn="base">
              <a:buFont typeface="Wingdings" panose="05000000000000000000" pitchFamily="2" charset="2"/>
              <a:buChar char="q"/>
            </a:pPr>
            <a:r>
              <a:rPr lang="en-US" dirty="0"/>
              <a:t>Initiate treatment without testing since her symptoms are well defined</a:t>
            </a:r>
          </a:p>
          <a:p>
            <a:pPr fontAlgn="base">
              <a:buFont typeface="Wingdings" panose="05000000000000000000" pitchFamily="2" charset="2"/>
              <a:buChar char="q"/>
            </a:pPr>
            <a:r>
              <a:rPr lang="en-US" b="1" u="sng" dirty="0">
                <a:solidFill>
                  <a:srgbClr val="FF0000"/>
                </a:solidFill>
              </a:rPr>
              <a:t>Complete a rapid point-of-care test and if positive initiate therapy for…</a:t>
            </a:r>
          </a:p>
          <a:p>
            <a:pPr fontAlgn="base"/>
            <a:endParaRPr lang="en-US" dirty="0"/>
          </a:p>
          <a:p>
            <a:endParaRPr lang="en-US" dirty="0"/>
          </a:p>
        </p:txBody>
      </p:sp>
    </p:spTree>
    <p:extLst>
      <p:ext uri="{BB962C8B-B14F-4D97-AF65-F5344CB8AC3E}">
        <p14:creationId xmlns:p14="http://schemas.microsoft.com/office/powerpoint/2010/main" val="3902963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0B66-BA96-4E84-BCE4-9CF831285D5C}"/>
              </a:ext>
            </a:extLst>
          </p:cNvPr>
          <p:cNvSpPr>
            <a:spLocks noGrp="1"/>
          </p:cNvSpPr>
          <p:nvPr>
            <p:ph type="title"/>
          </p:nvPr>
        </p:nvSpPr>
        <p:spPr/>
        <p:txBody>
          <a:bodyPr/>
          <a:lstStyle/>
          <a:p>
            <a:r>
              <a:rPr lang="en-US" dirty="0"/>
              <a:t>Answer (Influenza)</a:t>
            </a:r>
          </a:p>
        </p:txBody>
      </p:sp>
      <p:sp>
        <p:nvSpPr>
          <p:cNvPr id="3" name="Content Placeholder 2">
            <a:extLst>
              <a:ext uri="{FF2B5EF4-FFF2-40B4-BE49-F238E27FC236}">
                <a16:creationId xmlns:a16="http://schemas.microsoft.com/office/drawing/2014/main" id="{6098887F-0D6F-4D87-849D-6D4C22AB1519}"/>
              </a:ext>
            </a:extLst>
          </p:cNvPr>
          <p:cNvSpPr>
            <a:spLocks noGrp="1"/>
          </p:cNvSpPr>
          <p:nvPr>
            <p:ph sz="half" idx="1"/>
          </p:nvPr>
        </p:nvSpPr>
        <p:spPr/>
        <p:txBody>
          <a:bodyPr>
            <a:normAutofit fontScale="77500" lnSpcReduction="20000"/>
          </a:bodyPr>
          <a:lstStyle/>
          <a:p>
            <a:pPr fontAlgn="base"/>
            <a:r>
              <a:rPr lang="en-US" dirty="0"/>
              <a:t>J.M. is a 38 year old female who presents at the pharmacy with fever, cough, sore throat, some chills, muscle aches, and fatigue. She reports that her symptoms began 3 days earlier (72 hours ago). She has no PCP or insurance due to a change in employer recently. She would like to be tested and get medication to treat as part of your Test-to-Treat protocol. What is the best course of action?</a:t>
            </a:r>
          </a:p>
          <a:p>
            <a:pPr fontAlgn="base">
              <a:buFont typeface="Wingdings" panose="05000000000000000000" pitchFamily="2" charset="2"/>
              <a:buChar char="q"/>
            </a:pPr>
            <a:r>
              <a:rPr lang="en-US" dirty="0"/>
              <a:t>Refer patient to her physician due to symptoms duration of greater than 48 hours</a:t>
            </a:r>
          </a:p>
          <a:p>
            <a:pPr fontAlgn="base">
              <a:buFont typeface="Wingdings" panose="05000000000000000000" pitchFamily="2" charset="2"/>
              <a:buChar char="q"/>
            </a:pPr>
            <a:r>
              <a:rPr lang="en-US" dirty="0"/>
              <a:t>Do not need to test or treat this patient since she is not in a high priority group for complications </a:t>
            </a:r>
          </a:p>
          <a:p>
            <a:pPr fontAlgn="base">
              <a:buFont typeface="Wingdings" panose="05000000000000000000" pitchFamily="2" charset="2"/>
              <a:buChar char="q"/>
            </a:pPr>
            <a:r>
              <a:rPr lang="en-US" dirty="0"/>
              <a:t>Initiate treatment without testing since her symptoms are well defined</a:t>
            </a:r>
          </a:p>
          <a:p>
            <a:pPr fontAlgn="base">
              <a:buFont typeface="Wingdings" panose="05000000000000000000" pitchFamily="2" charset="2"/>
              <a:buChar char="q"/>
            </a:pPr>
            <a:r>
              <a:rPr lang="en-US" dirty="0"/>
              <a:t>Complete a rapid point-of-care test and if positive initiate therapy for…</a:t>
            </a:r>
          </a:p>
          <a:p>
            <a:pPr fontAlgn="base"/>
            <a:endParaRPr lang="en-US" dirty="0"/>
          </a:p>
          <a:p>
            <a:endParaRPr lang="en-US" dirty="0"/>
          </a:p>
        </p:txBody>
      </p:sp>
      <p:pic>
        <p:nvPicPr>
          <p:cNvPr id="9" name="Content Placeholder 8">
            <a:extLst>
              <a:ext uri="{FF2B5EF4-FFF2-40B4-BE49-F238E27FC236}">
                <a16:creationId xmlns:a16="http://schemas.microsoft.com/office/drawing/2014/main" id="{B04988E7-3905-43B1-B1DF-53A5C04113CF}"/>
              </a:ext>
            </a:extLst>
          </p:cNvPr>
          <p:cNvPicPr>
            <a:picLocks noGrp="1" noChangeAspect="1"/>
          </p:cNvPicPr>
          <p:nvPr>
            <p:ph sz="half" idx="2"/>
          </p:nvPr>
        </p:nvPicPr>
        <p:blipFill>
          <a:blip r:embed="rId2"/>
          <a:stretch>
            <a:fillRect/>
          </a:stretch>
        </p:blipFill>
        <p:spPr>
          <a:xfrm>
            <a:off x="5986943" y="4950913"/>
            <a:ext cx="5654940" cy="1864997"/>
          </a:xfrm>
        </p:spPr>
      </p:pic>
      <p:pic>
        <p:nvPicPr>
          <p:cNvPr id="10" name="Picture 9">
            <a:extLst>
              <a:ext uri="{FF2B5EF4-FFF2-40B4-BE49-F238E27FC236}">
                <a16:creationId xmlns:a16="http://schemas.microsoft.com/office/drawing/2014/main" id="{A91D49F3-BBF7-4B39-AC5F-EDFF35D111A8}"/>
              </a:ext>
            </a:extLst>
          </p:cNvPr>
          <p:cNvPicPr>
            <a:picLocks noChangeAspect="1"/>
          </p:cNvPicPr>
          <p:nvPr/>
        </p:nvPicPr>
        <p:blipFill>
          <a:blip r:embed="rId3"/>
          <a:stretch>
            <a:fillRect/>
          </a:stretch>
        </p:blipFill>
        <p:spPr>
          <a:xfrm>
            <a:off x="6133501" y="42090"/>
            <a:ext cx="5579937" cy="4915260"/>
          </a:xfrm>
          <a:prstGeom prst="rect">
            <a:avLst/>
          </a:prstGeom>
        </p:spPr>
      </p:pic>
    </p:spTree>
    <p:extLst>
      <p:ext uri="{BB962C8B-B14F-4D97-AF65-F5344CB8AC3E}">
        <p14:creationId xmlns:p14="http://schemas.microsoft.com/office/powerpoint/2010/main" val="1472224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0B66-BA96-4E84-BCE4-9CF831285D5C}"/>
              </a:ext>
            </a:extLst>
          </p:cNvPr>
          <p:cNvSpPr>
            <a:spLocks noGrp="1"/>
          </p:cNvSpPr>
          <p:nvPr>
            <p:ph type="title"/>
          </p:nvPr>
        </p:nvSpPr>
        <p:spPr/>
        <p:txBody>
          <a:bodyPr/>
          <a:lstStyle/>
          <a:p>
            <a:r>
              <a:rPr lang="en-US" dirty="0"/>
              <a:t>Answer (Covid)</a:t>
            </a:r>
          </a:p>
        </p:txBody>
      </p:sp>
      <p:sp>
        <p:nvSpPr>
          <p:cNvPr id="3" name="Content Placeholder 2">
            <a:extLst>
              <a:ext uri="{FF2B5EF4-FFF2-40B4-BE49-F238E27FC236}">
                <a16:creationId xmlns:a16="http://schemas.microsoft.com/office/drawing/2014/main" id="{6098887F-0D6F-4D87-849D-6D4C22AB1519}"/>
              </a:ext>
            </a:extLst>
          </p:cNvPr>
          <p:cNvSpPr>
            <a:spLocks noGrp="1"/>
          </p:cNvSpPr>
          <p:nvPr>
            <p:ph sz="half" idx="1"/>
          </p:nvPr>
        </p:nvSpPr>
        <p:spPr/>
        <p:txBody>
          <a:bodyPr>
            <a:normAutofit fontScale="77500" lnSpcReduction="20000"/>
          </a:bodyPr>
          <a:lstStyle/>
          <a:p>
            <a:pPr fontAlgn="base"/>
            <a:r>
              <a:rPr lang="en-US" dirty="0"/>
              <a:t>J.M. is a 38 year old female who presents at the pharmacy with fever, cough, sore throat, some chills, muscle aches, and fatigue. She reports that her symptoms began 3 days earlier (72 hours ago). She has no PCP or insurance due to a change in employer recently. She would like to be tested and get medication to treat as part of your Test-to-Treat protocol. What is the best course of action?</a:t>
            </a:r>
          </a:p>
          <a:p>
            <a:pPr fontAlgn="base">
              <a:buFont typeface="Wingdings" panose="05000000000000000000" pitchFamily="2" charset="2"/>
              <a:buChar char="q"/>
            </a:pPr>
            <a:r>
              <a:rPr lang="en-US" dirty="0"/>
              <a:t>Refer patient to her physician due to symptoms duration of greater than 48 hours</a:t>
            </a:r>
          </a:p>
          <a:p>
            <a:pPr fontAlgn="base">
              <a:buFont typeface="Wingdings" panose="05000000000000000000" pitchFamily="2" charset="2"/>
              <a:buChar char="q"/>
            </a:pPr>
            <a:r>
              <a:rPr lang="en-US" dirty="0"/>
              <a:t>Do not need to test or treat this patient since she is not in a high priority group for complications </a:t>
            </a:r>
          </a:p>
          <a:p>
            <a:pPr fontAlgn="base">
              <a:buFont typeface="Wingdings" panose="05000000000000000000" pitchFamily="2" charset="2"/>
              <a:buChar char="q"/>
            </a:pPr>
            <a:r>
              <a:rPr lang="en-US" dirty="0"/>
              <a:t>Initiate treatment without testing since her symptoms are well defined</a:t>
            </a:r>
          </a:p>
          <a:p>
            <a:pPr fontAlgn="base">
              <a:buFont typeface="Wingdings" panose="05000000000000000000" pitchFamily="2" charset="2"/>
              <a:buChar char="q"/>
            </a:pPr>
            <a:r>
              <a:rPr lang="en-US" dirty="0"/>
              <a:t>Complete a rapid point-of-care test and if positive initiate therapy for…</a:t>
            </a:r>
          </a:p>
          <a:p>
            <a:pPr fontAlgn="base"/>
            <a:endParaRPr lang="en-US" dirty="0"/>
          </a:p>
          <a:p>
            <a:endParaRPr lang="en-US" dirty="0"/>
          </a:p>
        </p:txBody>
      </p:sp>
      <p:pic>
        <p:nvPicPr>
          <p:cNvPr id="6" name="Content Placeholder 5">
            <a:extLst>
              <a:ext uri="{FF2B5EF4-FFF2-40B4-BE49-F238E27FC236}">
                <a16:creationId xmlns:a16="http://schemas.microsoft.com/office/drawing/2014/main" id="{7B31ECCF-0460-4F0D-8CE6-AAEDF253665A}"/>
              </a:ext>
            </a:extLst>
          </p:cNvPr>
          <p:cNvPicPr>
            <a:picLocks noGrp="1" noChangeAspect="1"/>
          </p:cNvPicPr>
          <p:nvPr>
            <p:ph sz="half" idx="2"/>
          </p:nvPr>
        </p:nvPicPr>
        <p:blipFill>
          <a:blip r:embed="rId2"/>
          <a:stretch>
            <a:fillRect/>
          </a:stretch>
        </p:blipFill>
        <p:spPr>
          <a:xfrm>
            <a:off x="5897880" y="3926076"/>
            <a:ext cx="5950703" cy="1114885"/>
          </a:xfrm>
        </p:spPr>
      </p:pic>
      <p:pic>
        <p:nvPicPr>
          <p:cNvPr id="7" name="Content Placeholder 5">
            <a:extLst>
              <a:ext uri="{FF2B5EF4-FFF2-40B4-BE49-F238E27FC236}">
                <a16:creationId xmlns:a16="http://schemas.microsoft.com/office/drawing/2014/main" id="{BB96269C-429D-4C87-A480-38B7BBB19071}"/>
              </a:ext>
            </a:extLst>
          </p:cNvPr>
          <p:cNvPicPr>
            <a:picLocks noChangeAspect="1"/>
          </p:cNvPicPr>
          <p:nvPr/>
        </p:nvPicPr>
        <p:blipFill>
          <a:blip r:embed="rId3"/>
          <a:stretch>
            <a:fillRect/>
          </a:stretch>
        </p:blipFill>
        <p:spPr>
          <a:xfrm>
            <a:off x="5897880" y="1257691"/>
            <a:ext cx="5842268" cy="2524600"/>
          </a:xfrm>
          <a:prstGeom prst="rect">
            <a:avLst/>
          </a:prstGeom>
        </p:spPr>
      </p:pic>
    </p:spTree>
    <p:extLst>
      <p:ext uri="{BB962C8B-B14F-4D97-AF65-F5344CB8AC3E}">
        <p14:creationId xmlns:p14="http://schemas.microsoft.com/office/powerpoint/2010/main" val="1133916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0B66-BA96-4E84-BCE4-9CF831285D5C}"/>
              </a:ext>
            </a:extLst>
          </p:cNvPr>
          <p:cNvSpPr>
            <a:spLocks noGrp="1"/>
          </p:cNvSpPr>
          <p:nvPr>
            <p:ph type="title"/>
          </p:nvPr>
        </p:nvSpPr>
        <p:spPr/>
        <p:txBody>
          <a:bodyPr/>
          <a:lstStyle/>
          <a:p>
            <a:r>
              <a:rPr lang="en-US" dirty="0"/>
              <a:t>Answer (Strep)</a:t>
            </a:r>
          </a:p>
        </p:txBody>
      </p:sp>
      <p:sp>
        <p:nvSpPr>
          <p:cNvPr id="3" name="Content Placeholder 2">
            <a:extLst>
              <a:ext uri="{FF2B5EF4-FFF2-40B4-BE49-F238E27FC236}">
                <a16:creationId xmlns:a16="http://schemas.microsoft.com/office/drawing/2014/main" id="{6098887F-0D6F-4D87-849D-6D4C22AB1519}"/>
              </a:ext>
            </a:extLst>
          </p:cNvPr>
          <p:cNvSpPr>
            <a:spLocks noGrp="1"/>
          </p:cNvSpPr>
          <p:nvPr>
            <p:ph sz="half" idx="1"/>
          </p:nvPr>
        </p:nvSpPr>
        <p:spPr/>
        <p:txBody>
          <a:bodyPr>
            <a:normAutofit fontScale="77500" lnSpcReduction="20000"/>
          </a:bodyPr>
          <a:lstStyle/>
          <a:p>
            <a:pPr fontAlgn="base"/>
            <a:r>
              <a:rPr lang="en-US" dirty="0"/>
              <a:t>J.M. is a 38 year old female who presents at the pharmacy with fever, sore throat, and swollen tonsils. She reports that her symptoms began 3 days earlier (72 hours ago). She has no PCP or insurance due to a change in employer recently. She would like to be tested and get medication to treat as part of your Test-to-Treat protocol. What is the best course of action?</a:t>
            </a:r>
          </a:p>
          <a:p>
            <a:pPr fontAlgn="base">
              <a:buFont typeface="Wingdings" panose="05000000000000000000" pitchFamily="2" charset="2"/>
              <a:buChar char="q"/>
            </a:pPr>
            <a:r>
              <a:rPr lang="en-US" dirty="0"/>
              <a:t>Refer patient to her physician due to symptoms duration of greater than 48 hours</a:t>
            </a:r>
          </a:p>
          <a:p>
            <a:pPr fontAlgn="base">
              <a:buFont typeface="Wingdings" panose="05000000000000000000" pitchFamily="2" charset="2"/>
              <a:buChar char="q"/>
            </a:pPr>
            <a:r>
              <a:rPr lang="en-US" dirty="0"/>
              <a:t>Do not need to test or treat this patient since she is not in a high priority group for complications </a:t>
            </a:r>
          </a:p>
          <a:p>
            <a:pPr fontAlgn="base">
              <a:buFont typeface="Wingdings" panose="05000000000000000000" pitchFamily="2" charset="2"/>
              <a:buChar char="q"/>
            </a:pPr>
            <a:r>
              <a:rPr lang="en-US" dirty="0"/>
              <a:t>Initiate treatment without testing since her symptoms are well defined</a:t>
            </a:r>
          </a:p>
          <a:p>
            <a:pPr fontAlgn="base">
              <a:buFont typeface="Wingdings" panose="05000000000000000000" pitchFamily="2" charset="2"/>
              <a:buChar char="q"/>
            </a:pPr>
            <a:r>
              <a:rPr lang="en-US" dirty="0"/>
              <a:t>Complete a rapid point-of-care test and if positive initiate therapy for…</a:t>
            </a:r>
          </a:p>
          <a:p>
            <a:pPr fontAlgn="base"/>
            <a:endParaRPr lang="en-US" dirty="0"/>
          </a:p>
          <a:p>
            <a:endParaRPr lang="en-US" dirty="0"/>
          </a:p>
        </p:txBody>
      </p:sp>
      <p:pic>
        <p:nvPicPr>
          <p:cNvPr id="10" name="Picture 9">
            <a:extLst>
              <a:ext uri="{FF2B5EF4-FFF2-40B4-BE49-F238E27FC236}">
                <a16:creationId xmlns:a16="http://schemas.microsoft.com/office/drawing/2014/main" id="{163F1A64-4620-4330-B0C4-D32ECEC6596A}"/>
              </a:ext>
            </a:extLst>
          </p:cNvPr>
          <p:cNvPicPr>
            <a:picLocks noChangeAspect="1"/>
          </p:cNvPicPr>
          <p:nvPr/>
        </p:nvPicPr>
        <p:blipFill>
          <a:blip r:embed="rId2"/>
          <a:stretch>
            <a:fillRect/>
          </a:stretch>
        </p:blipFill>
        <p:spPr>
          <a:xfrm>
            <a:off x="6069213" y="609600"/>
            <a:ext cx="5724640" cy="4986960"/>
          </a:xfrm>
          <a:prstGeom prst="rect">
            <a:avLst/>
          </a:prstGeom>
        </p:spPr>
      </p:pic>
      <p:pic>
        <p:nvPicPr>
          <p:cNvPr id="12" name="Content Placeholder 11">
            <a:extLst>
              <a:ext uri="{FF2B5EF4-FFF2-40B4-BE49-F238E27FC236}">
                <a16:creationId xmlns:a16="http://schemas.microsoft.com/office/drawing/2014/main" id="{BBCA0214-1E21-47BC-8A32-3360B31A62E6}"/>
              </a:ext>
            </a:extLst>
          </p:cNvPr>
          <p:cNvPicPr>
            <a:picLocks noGrp="1" noChangeAspect="1"/>
          </p:cNvPicPr>
          <p:nvPr>
            <p:ph sz="half" idx="2"/>
          </p:nvPr>
        </p:nvPicPr>
        <p:blipFill>
          <a:blip r:embed="rId3"/>
          <a:stretch>
            <a:fillRect/>
          </a:stretch>
        </p:blipFill>
        <p:spPr>
          <a:xfrm>
            <a:off x="5923695" y="3355597"/>
            <a:ext cx="6015675" cy="2469074"/>
          </a:xfrm>
          <a:prstGeom prst="rect">
            <a:avLst/>
          </a:prstGeom>
        </p:spPr>
      </p:pic>
    </p:spTree>
    <p:extLst>
      <p:ext uri="{BB962C8B-B14F-4D97-AF65-F5344CB8AC3E}">
        <p14:creationId xmlns:p14="http://schemas.microsoft.com/office/powerpoint/2010/main" val="3286301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FB290-C447-4C0E-8EB4-E407092A2070}"/>
              </a:ext>
            </a:extLst>
          </p:cNvPr>
          <p:cNvSpPr>
            <a:spLocks noGrp="1"/>
          </p:cNvSpPr>
          <p:nvPr>
            <p:ph type="title"/>
          </p:nvPr>
        </p:nvSpPr>
        <p:spPr/>
        <p:txBody>
          <a:bodyPr/>
          <a:lstStyle/>
          <a:p>
            <a:r>
              <a:rPr lang="en-US" dirty="0"/>
              <a:t>Question (Influenza)</a:t>
            </a:r>
          </a:p>
        </p:txBody>
      </p:sp>
      <p:sp>
        <p:nvSpPr>
          <p:cNvPr id="3" name="Content Placeholder 2">
            <a:extLst>
              <a:ext uri="{FF2B5EF4-FFF2-40B4-BE49-F238E27FC236}">
                <a16:creationId xmlns:a16="http://schemas.microsoft.com/office/drawing/2014/main" id="{DDE7BCDD-ADB1-42C5-A5F6-16937E6FF569}"/>
              </a:ext>
            </a:extLst>
          </p:cNvPr>
          <p:cNvSpPr>
            <a:spLocks noGrp="1"/>
          </p:cNvSpPr>
          <p:nvPr>
            <p:ph idx="1"/>
          </p:nvPr>
        </p:nvSpPr>
        <p:spPr/>
        <p:txBody>
          <a:bodyPr>
            <a:normAutofit/>
          </a:bodyPr>
          <a:lstStyle/>
          <a:p>
            <a:pPr fontAlgn="base"/>
            <a:r>
              <a:rPr lang="en-US" dirty="0"/>
              <a:t>Which of the following medications used for the treatment of influenza is </a:t>
            </a:r>
            <a:r>
              <a:rPr lang="en-US" u="sng" dirty="0"/>
              <a:t>contraindicated</a:t>
            </a:r>
            <a:r>
              <a:rPr lang="en-US" dirty="0"/>
              <a:t> in patients with underlying respiratory conditions due to the potential adverse effect of bronchospasm?</a:t>
            </a:r>
          </a:p>
          <a:p>
            <a:pPr fontAlgn="base">
              <a:buFont typeface="Wingdings" panose="05000000000000000000" pitchFamily="2" charset="2"/>
              <a:buChar char="q"/>
            </a:pPr>
            <a:r>
              <a:rPr lang="en-US" dirty="0"/>
              <a:t>Baloxavir </a:t>
            </a:r>
          </a:p>
          <a:p>
            <a:pPr fontAlgn="base">
              <a:buFont typeface="Wingdings" panose="05000000000000000000" pitchFamily="2" charset="2"/>
              <a:buChar char="q"/>
            </a:pPr>
            <a:r>
              <a:rPr lang="en-US" dirty="0"/>
              <a:t>Amantadine</a:t>
            </a:r>
          </a:p>
          <a:p>
            <a:pPr fontAlgn="base">
              <a:buFont typeface="Wingdings" panose="05000000000000000000" pitchFamily="2" charset="2"/>
              <a:buChar char="q"/>
            </a:pPr>
            <a:r>
              <a:rPr lang="en-US" dirty="0"/>
              <a:t>Zanamivir</a:t>
            </a:r>
          </a:p>
          <a:p>
            <a:pPr fontAlgn="base">
              <a:buFont typeface="Wingdings" panose="05000000000000000000" pitchFamily="2" charset="2"/>
              <a:buChar char="q"/>
            </a:pPr>
            <a:r>
              <a:rPr lang="en-US" dirty="0"/>
              <a:t>Oseltamivir</a:t>
            </a:r>
          </a:p>
          <a:p>
            <a:pPr fontAlgn="base"/>
            <a:endParaRPr lang="en-US" dirty="0"/>
          </a:p>
          <a:p>
            <a:endParaRPr lang="en-US" dirty="0"/>
          </a:p>
        </p:txBody>
      </p:sp>
    </p:spTree>
    <p:extLst>
      <p:ext uri="{BB962C8B-B14F-4D97-AF65-F5344CB8AC3E}">
        <p14:creationId xmlns:p14="http://schemas.microsoft.com/office/powerpoint/2010/main" val="1879810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FB290-C447-4C0E-8EB4-E407092A2070}"/>
              </a:ext>
            </a:extLst>
          </p:cNvPr>
          <p:cNvSpPr>
            <a:spLocks noGrp="1"/>
          </p:cNvSpPr>
          <p:nvPr>
            <p:ph type="title"/>
          </p:nvPr>
        </p:nvSpPr>
        <p:spPr/>
        <p:txBody>
          <a:bodyPr/>
          <a:lstStyle/>
          <a:p>
            <a:r>
              <a:rPr lang="en-US" dirty="0"/>
              <a:t>Answer (Influenza)</a:t>
            </a:r>
          </a:p>
        </p:txBody>
      </p:sp>
      <p:sp>
        <p:nvSpPr>
          <p:cNvPr id="3" name="Content Placeholder 2">
            <a:extLst>
              <a:ext uri="{FF2B5EF4-FFF2-40B4-BE49-F238E27FC236}">
                <a16:creationId xmlns:a16="http://schemas.microsoft.com/office/drawing/2014/main" id="{DDE7BCDD-ADB1-42C5-A5F6-16937E6FF569}"/>
              </a:ext>
            </a:extLst>
          </p:cNvPr>
          <p:cNvSpPr>
            <a:spLocks noGrp="1"/>
          </p:cNvSpPr>
          <p:nvPr>
            <p:ph idx="1"/>
          </p:nvPr>
        </p:nvSpPr>
        <p:spPr/>
        <p:txBody>
          <a:bodyPr>
            <a:normAutofit fontScale="92500" lnSpcReduction="20000"/>
          </a:bodyPr>
          <a:lstStyle/>
          <a:p>
            <a:pPr fontAlgn="base"/>
            <a:r>
              <a:rPr lang="en-US" dirty="0"/>
              <a:t>Which of the following medications used for the treatment of influenza is </a:t>
            </a:r>
            <a:r>
              <a:rPr lang="en-US" u="sng" dirty="0"/>
              <a:t>contraindicated</a:t>
            </a:r>
            <a:r>
              <a:rPr lang="en-US" dirty="0"/>
              <a:t> in patients with underlying respiratory conditions due to the potential adverse effect of bronchospasm?</a:t>
            </a:r>
          </a:p>
          <a:p>
            <a:pPr fontAlgn="base">
              <a:buFont typeface="Wingdings" panose="05000000000000000000" pitchFamily="2" charset="2"/>
              <a:buChar char="q"/>
            </a:pPr>
            <a:r>
              <a:rPr lang="en-US" dirty="0"/>
              <a:t>Baloxavir </a:t>
            </a:r>
          </a:p>
          <a:p>
            <a:pPr fontAlgn="base">
              <a:buFont typeface="Wingdings" panose="05000000000000000000" pitchFamily="2" charset="2"/>
              <a:buChar char="q"/>
            </a:pPr>
            <a:r>
              <a:rPr lang="en-US" dirty="0"/>
              <a:t>Amantadine</a:t>
            </a:r>
          </a:p>
          <a:p>
            <a:pPr marL="45720" indent="0" fontAlgn="base">
              <a:buNone/>
            </a:pPr>
            <a:r>
              <a:rPr lang="en-US" b="1" u="sng" dirty="0">
                <a:solidFill>
                  <a:srgbClr val="FF0000"/>
                </a:solidFill>
              </a:rPr>
              <a:t>Zanamivir (Relenza)</a:t>
            </a:r>
          </a:p>
          <a:p>
            <a:pPr fontAlgn="base">
              <a:buFont typeface="Wingdings" panose="05000000000000000000" pitchFamily="2" charset="2"/>
              <a:buChar char="q"/>
            </a:pPr>
            <a:r>
              <a:rPr lang="en-US" dirty="0"/>
              <a:t>Oseltamivir</a:t>
            </a:r>
          </a:p>
          <a:p>
            <a:pPr fontAlgn="base"/>
            <a:r>
              <a:rPr lang="en-US" dirty="0"/>
              <a:t>Answer: Zanamivir is contraindicated in patients with underlying respiratory disease due to the potential for bronchospasm. This is because it is delivered in an inhaled route while oseltamivir and baloxavir are oral medications. </a:t>
            </a:r>
          </a:p>
          <a:p>
            <a:pPr fontAlgn="base"/>
            <a:r>
              <a:rPr lang="en-US" dirty="0"/>
              <a:t>Amantadine is not recommended in the IDSA guidelines for the treatment of influenza due to high rates of resistance.</a:t>
            </a:r>
          </a:p>
          <a:p>
            <a:pPr fontAlgn="base"/>
            <a:endParaRPr lang="en-US" dirty="0"/>
          </a:p>
          <a:p>
            <a:endParaRPr lang="en-US" dirty="0"/>
          </a:p>
        </p:txBody>
      </p:sp>
      <p:pic>
        <p:nvPicPr>
          <p:cNvPr id="4" name="Picture 3">
            <a:extLst>
              <a:ext uri="{FF2B5EF4-FFF2-40B4-BE49-F238E27FC236}">
                <a16:creationId xmlns:a16="http://schemas.microsoft.com/office/drawing/2014/main" id="{C3698A7E-E830-4CB5-BE4C-9EB39CF8102B}"/>
              </a:ext>
            </a:extLst>
          </p:cNvPr>
          <p:cNvPicPr>
            <a:picLocks noChangeAspect="1"/>
          </p:cNvPicPr>
          <p:nvPr/>
        </p:nvPicPr>
        <p:blipFill>
          <a:blip r:embed="rId2"/>
          <a:stretch>
            <a:fillRect/>
          </a:stretch>
        </p:blipFill>
        <p:spPr>
          <a:xfrm>
            <a:off x="3598876" y="2766741"/>
            <a:ext cx="2816691" cy="1687638"/>
          </a:xfrm>
          <a:prstGeom prst="rect">
            <a:avLst/>
          </a:prstGeom>
        </p:spPr>
      </p:pic>
    </p:spTree>
    <p:extLst>
      <p:ext uri="{BB962C8B-B14F-4D97-AF65-F5344CB8AC3E}">
        <p14:creationId xmlns:p14="http://schemas.microsoft.com/office/powerpoint/2010/main" val="934971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9B9B-B22B-4546-9415-D4C76905E759}"/>
              </a:ext>
            </a:extLst>
          </p:cNvPr>
          <p:cNvSpPr>
            <a:spLocks noGrp="1"/>
          </p:cNvSpPr>
          <p:nvPr>
            <p:ph type="title"/>
          </p:nvPr>
        </p:nvSpPr>
        <p:spPr/>
        <p:txBody>
          <a:bodyPr/>
          <a:lstStyle/>
          <a:p>
            <a:r>
              <a:rPr lang="en-US" dirty="0"/>
              <a:t>Case (Influenza)</a:t>
            </a:r>
          </a:p>
        </p:txBody>
      </p:sp>
      <p:sp>
        <p:nvSpPr>
          <p:cNvPr id="3" name="Content Placeholder 2">
            <a:extLst>
              <a:ext uri="{FF2B5EF4-FFF2-40B4-BE49-F238E27FC236}">
                <a16:creationId xmlns:a16="http://schemas.microsoft.com/office/drawing/2014/main" id="{4B7F0199-CD41-4579-AC3C-A43F17CDCAAF}"/>
              </a:ext>
            </a:extLst>
          </p:cNvPr>
          <p:cNvSpPr>
            <a:spLocks noGrp="1"/>
          </p:cNvSpPr>
          <p:nvPr>
            <p:ph idx="1"/>
          </p:nvPr>
        </p:nvSpPr>
        <p:spPr/>
        <p:txBody>
          <a:bodyPr>
            <a:normAutofit/>
          </a:bodyPr>
          <a:lstStyle/>
          <a:p>
            <a:pPr fontAlgn="base"/>
            <a:r>
              <a:rPr lang="en-US" dirty="0"/>
              <a:t>J.S. is an 8 year old female (Height: 4’9” Weight: 86 lbs.) who has tested positive for influenza with the rapid influenza diagnostic point-of-care test. She reports fever, chills, abdominal pain, and malaise which all began 24 hours ago. She has no other health conditions or past medical history. What is the most appropriate dose of oseltamivir (Tamiflu) for this patient?</a:t>
            </a:r>
          </a:p>
          <a:p>
            <a:pPr fontAlgn="base">
              <a:buFont typeface="Wingdings" panose="05000000000000000000" pitchFamily="2" charset="2"/>
              <a:buChar char="q"/>
            </a:pPr>
            <a:r>
              <a:rPr lang="en-US" dirty="0"/>
              <a:t>60mg by mouth twice daily</a:t>
            </a:r>
          </a:p>
          <a:p>
            <a:pPr fontAlgn="base">
              <a:buFont typeface="Wingdings" panose="05000000000000000000" pitchFamily="2" charset="2"/>
              <a:buChar char="q"/>
            </a:pPr>
            <a:r>
              <a:rPr lang="en-US" dirty="0"/>
              <a:t>45mg by mouth twice daily</a:t>
            </a:r>
          </a:p>
          <a:p>
            <a:pPr fontAlgn="base">
              <a:buFont typeface="Wingdings" panose="05000000000000000000" pitchFamily="2" charset="2"/>
              <a:buChar char="q"/>
            </a:pPr>
            <a:r>
              <a:rPr lang="en-US" dirty="0"/>
              <a:t>30mg by mouth twice daily</a:t>
            </a:r>
          </a:p>
          <a:p>
            <a:pPr fontAlgn="base">
              <a:buFont typeface="Wingdings" panose="05000000000000000000" pitchFamily="2" charset="2"/>
              <a:buChar char="q"/>
            </a:pPr>
            <a:r>
              <a:rPr lang="en-US" dirty="0"/>
              <a:t>75 mg by mouth twice daily</a:t>
            </a:r>
          </a:p>
          <a:p>
            <a:endParaRPr lang="en-US" dirty="0"/>
          </a:p>
        </p:txBody>
      </p:sp>
      <p:pic>
        <p:nvPicPr>
          <p:cNvPr id="4" name="Picture 3">
            <a:extLst>
              <a:ext uri="{FF2B5EF4-FFF2-40B4-BE49-F238E27FC236}">
                <a16:creationId xmlns:a16="http://schemas.microsoft.com/office/drawing/2014/main" id="{EEB2AAB8-6623-43F1-833C-A17BC74067E3}"/>
              </a:ext>
            </a:extLst>
          </p:cNvPr>
          <p:cNvPicPr>
            <a:picLocks noChangeAspect="1"/>
          </p:cNvPicPr>
          <p:nvPr/>
        </p:nvPicPr>
        <p:blipFill>
          <a:blip r:embed="rId2"/>
          <a:stretch>
            <a:fillRect/>
          </a:stretch>
        </p:blipFill>
        <p:spPr>
          <a:xfrm>
            <a:off x="4670285" y="3948482"/>
            <a:ext cx="7230483" cy="2383743"/>
          </a:xfrm>
          <a:prstGeom prst="rect">
            <a:avLst/>
          </a:prstGeom>
        </p:spPr>
      </p:pic>
    </p:spTree>
    <p:extLst>
      <p:ext uri="{BB962C8B-B14F-4D97-AF65-F5344CB8AC3E}">
        <p14:creationId xmlns:p14="http://schemas.microsoft.com/office/powerpoint/2010/main" val="2878567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9B9B-B22B-4546-9415-D4C76905E759}"/>
              </a:ext>
            </a:extLst>
          </p:cNvPr>
          <p:cNvSpPr>
            <a:spLocks noGrp="1"/>
          </p:cNvSpPr>
          <p:nvPr>
            <p:ph type="title"/>
          </p:nvPr>
        </p:nvSpPr>
        <p:spPr/>
        <p:txBody>
          <a:bodyPr/>
          <a:lstStyle/>
          <a:p>
            <a:r>
              <a:rPr lang="en-US" dirty="0"/>
              <a:t>Answer (Influenza)</a:t>
            </a:r>
          </a:p>
        </p:txBody>
      </p:sp>
      <p:sp>
        <p:nvSpPr>
          <p:cNvPr id="3" name="Content Placeholder 2">
            <a:extLst>
              <a:ext uri="{FF2B5EF4-FFF2-40B4-BE49-F238E27FC236}">
                <a16:creationId xmlns:a16="http://schemas.microsoft.com/office/drawing/2014/main" id="{4B7F0199-CD41-4579-AC3C-A43F17CDCAAF}"/>
              </a:ext>
            </a:extLst>
          </p:cNvPr>
          <p:cNvSpPr>
            <a:spLocks noGrp="1"/>
          </p:cNvSpPr>
          <p:nvPr>
            <p:ph idx="1"/>
          </p:nvPr>
        </p:nvSpPr>
        <p:spPr/>
        <p:txBody>
          <a:bodyPr>
            <a:normAutofit/>
          </a:bodyPr>
          <a:lstStyle/>
          <a:p>
            <a:pPr fontAlgn="base"/>
            <a:r>
              <a:rPr lang="en-US" dirty="0"/>
              <a:t>J.S. is an 8 year old female (Height: 4’9” Weight: 86 lbs.) who has tested positive for influenza with the rapid influenza diagnostic point-of-care test. She reports fever, chills, abdominal pain, and malaise which all began 24 hours ago. She has no other health conditions or past medical history. What is the most appropriate dose of oseltamivir (Tamiflu) for this patient?</a:t>
            </a:r>
          </a:p>
          <a:p>
            <a:pPr marL="45720" indent="0" fontAlgn="base">
              <a:buNone/>
            </a:pPr>
            <a:r>
              <a:rPr lang="en-US" b="1" u="sng" dirty="0">
                <a:solidFill>
                  <a:srgbClr val="FF0000"/>
                </a:solidFill>
              </a:rPr>
              <a:t>60mg by mouth twice daily</a:t>
            </a:r>
          </a:p>
          <a:p>
            <a:pPr fontAlgn="base">
              <a:buFont typeface="Wingdings" panose="05000000000000000000" pitchFamily="2" charset="2"/>
              <a:buChar char="q"/>
            </a:pPr>
            <a:r>
              <a:rPr lang="en-US" dirty="0"/>
              <a:t>45mg by mouth twice daily</a:t>
            </a:r>
          </a:p>
          <a:p>
            <a:pPr fontAlgn="base">
              <a:buFont typeface="Wingdings" panose="05000000000000000000" pitchFamily="2" charset="2"/>
              <a:buChar char="q"/>
            </a:pPr>
            <a:r>
              <a:rPr lang="en-US" dirty="0"/>
              <a:t>30mg by mouth twice daily</a:t>
            </a:r>
          </a:p>
          <a:p>
            <a:pPr fontAlgn="base">
              <a:buFont typeface="Wingdings" panose="05000000000000000000" pitchFamily="2" charset="2"/>
              <a:buChar char="q"/>
            </a:pPr>
            <a:r>
              <a:rPr lang="en-US" dirty="0"/>
              <a:t>75 mg by mouth twice daily</a:t>
            </a:r>
          </a:p>
          <a:p>
            <a:pPr fontAlgn="base"/>
            <a:endParaRPr lang="en-US" dirty="0"/>
          </a:p>
          <a:p>
            <a:endParaRPr lang="en-US" dirty="0"/>
          </a:p>
        </p:txBody>
      </p:sp>
      <p:pic>
        <p:nvPicPr>
          <p:cNvPr id="4" name="Picture 3">
            <a:extLst>
              <a:ext uri="{FF2B5EF4-FFF2-40B4-BE49-F238E27FC236}">
                <a16:creationId xmlns:a16="http://schemas.microsoft.com/office/drawing/2014/main" id="{44F25C47-2C55-4D3E-882D-1A913B6F1A3A}"/>
              </a:ext>
            </a:extLst>
          </p:cNvPr>
          <p:cNvPicPr>
            <a:picLocks noChangeAspect="1"/>
          </p:cNvPicPr>
          <p:nvPr/>
        </p:nvPicPr>
        <p:blipFill>
          <a:blip r:embed="rId2"/>
          <a:stretch>
            <a:fillRect/>
          </a:stretch>
        </p:blipFill>
        <p:spPr>
          <a:xfrm>
            <a:off x="4700740" y="3712495"/>
            <a:ext cx="7228406" cy="2383505"/>
          </a:xfrm>
          <a:prstGeom prst="rect">
            <a:avLst/>
          </a:prstGeom>
        </p:spPr>
      </p:pic>
      <p:sp>
        <p:nvSpPr>
          <p:cNvPr id="5" name="TextBox 4">
            <a:extLst>
              <a:ext uri="{FF2B5EF4-FFF2-40B4-BE49-F238E27FC236}">
                <a16:creationId xmlns:a16="http://schemas.microsoft.com/office/drawing/2014/main" id="{8B289FC8-F500-40FF-B620-30362BD34707}"/>
              </a:ext>
            </a:extLst>
          </p:cNvPr>
          <p:cNvSpPr txBox="1"/>
          <p:nvPr/>
        </p:nvSpPr>
        <p:spPr>
          <a:xfrm>
            <a:off x="4848837" y="6300132"/>
            <a:ext cx="6996418" cy="369332"/>
          </a:xfrm>
          <a:prstGeom prst="rect">
            <a:avLst/>
          </a:prstGeom>
          <a:noFill/>
        </p:spPr>
        <p:txBody>
          <a:bodyPr wrap="square" rtlCol="0">
            <a:spAutoFit/>
          </a:bodyPr>
          <a:lstStyle/>
          <a:p>
            <a:r>
              <a:rPr lang="en-US" dirty="0"/>
              <a:t>86 lbs. = 39 kg </a:t>
            </a:r>
          </a:p>
        </p:txBody>
      </p:sp>
    </p:spTree>
    <p:extLst>
      <p:ext uri="{BB962C8B-B14F-4D97-AF65-F5344CB8AC3E}">
        <p14:creationId xmlns:p14="http://schemas.microsoft.com/office/powerpoint/2010/main" val="351253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9148-F8CC-4D3E-9E01-71B3486824F3}"/>
              </a:ext>
            </a:extLst>
          </p:cNvPr>
          <p:cNvSpPr>
            <a:spLocks noGrp="1"/>
          </p:cNvSpPr>
          <p:nvPr>
            <p:ph type="title"/>
          </p:nvPr>
        </p:nvSpPr>
        <p:spPr/>
        <p:txBody>
          <a:bodyPr/>
          <a:lstStyle/>
          <a:p>
            <a:r>
              <a:rPr lang="en-US" dirty="0"/>
              <a:t>Test-to-Treat Review</a:t>
            </a:r>
          </a:p>
        </p:txBody>
      </p:sp>
      <p:sp>
        <p:nvSpPr>
          <p:cNvPr id="3" name="Content Placeholder 2">
            <a:extLst>
              <a:ext uri="{FF2B5EF4-FFF2-40B4-BE49-F238E27FC236}">
                <a16:creationId xmlns:a16="http://schemas.microsoft.com/office/drawing/2014/main" id="{20B62896-1F5A-4C4B-A0FD-4A4177B672ED}"/>
              </a:ext>
            </a:extLst>
          </p:cNvPr>
          <p:cNvSpPr>
            <a:spLocks noGrp="1"/>
          </p:cNvSpPr>
          <p:nvPr>
            <p:ph idx="1"/>
          </p:nvPr>
        </p:nvSpPr>
        <p:spPr/>
        <p:txBody>
          <a:bodyPr/>
          <a:lstStyle/>
          <a:p>
            <a:r>
              <a:rPr lang="en-US" dirty="0"/>
              <a:t>Current Regulations:</a:t>
            </a:r>
          </a:p>
          <a:p>
            <a:pPr lvl="1"/>
            <a:r>
              <a:rPr lang="en-US" dirty="0"/>
              <a:t>1) PEP</a:t>
            </a:r>
          </a:p>
          <a:p>
            <a:pPr lvl="1"/>
            <a:r>
              <a:rPr lang="en-US" dirty="0"/>
              <a:t>2) COVID</a:t>
            </a:r>
          </a:p>
          <a:p>
            <a:pPr lvl="1"/>
            <a:r>
              <a:rPr lang="en-US" dirty="0"/>
              <a:t>3) Influenza</a:t>
            </a:r>
          </a:p>
          <a:p>
            <a:pPr lvl="1"/>
            <a:r>
              <a:rPr lang="en-US" dirty="0"/>
              <a:t>4) Strep Throat</a:t>
            </a:r>
          </a:p>
          <a:p>
            <a:r>
              <a:rPr lang="en-US" dirty="0"/>
              <a:t>Pending Regulations:</a:t>
            </a:r>
          </a:p>
          <a:p>
            <a:pPr lvl="1"/>
            <a:r>
              <a:rPr lang="en-US" dirty="0"/>
              <a:t>5) Uncomplicated UTI</a:t>
            </a:r>
          </a:p>
          <a:p>
            <a:r>
              <a:rPr lang="en-US" dirty="0"/>
              <a:t>Future Pending Regulations:</a:t>
            </a:r>
          </a:p>
          <a:p>
            <a:pPr lvl="1"/>
            <a:r>
              <a:rPr lang="en-US" dirty="0"/>
              <a:t>6) STDs</a:t>
            </a:r>
          </a:p>
          <a:p>
            <a:pPr lvl="1"/>
            <a:r>
              <a:rPr lang="en-US" dirty="0"/>
              <a:t>7) PrEP</a:t>
            </a:r>
          </a:p>
        </p:txBody>
      </p:sp>
      <p:pic>
        <p:nvPicPr>
          <p:cNvPr id="4" name="Picture 3">
            <a:extLst>
              <a:ext uri="{FF2B5EF4-FFF2-40B4-BE49-F238E27FC236}">
                <a16:creationId xmlns:a16="http://schemas.microsoft.com/office/drawing/2014/main" id="{E70064E0-5487-4EE6-ABE9-78E9B036EB93}"/>
              </a:ext>
            </a:extLst>
          </p:cNvPr>
          <p:cNvPicPr>
            <a:picLocks noChangeAspect="1"/>
          </p:cNvPicPr>
          <p:nvPr/>
        </p:nvPicPr>
        <p:blipFill>
          <a:blip r:embed="rId2"/>
          <a:stretch>
            <a:fillRect/>
          </a:stretch>
        </p:blipFill>
        <p:spPr>
          <a:xfrm>
            <a:off x="6613381" y="2583700"/>
            <a:ext cx="3038475" cy="2571750"/>
          </a:xfrm>
          <a:prstGeom prst="rect">
            <a:avLst/>
          </a:prstGeom>
        </p:spPr>
      </p:pic>
    </p:spTree>
    <p:extLst>
      <p:ext uri="{BB962C8B-B14F-4D97-AF65-F5344CB8AC3E}">
        <p14:creationId xmlns:p14="http://schemas.microsoft.com/office/powerpoint/2010/main" val="28328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E638-E69B-49F6-A0FC-5F9B95A33A89}"/>
              </a:ext>
            </a:extLst>
          </p:cNvPr>
          <p:cNvSpPr>
            <a:spLocks noGrp="1"/>
          </p:cNvSpPr>
          <p:nvPr>
            <p:ph type="title"/>
          </p:nvPr>
        </p:nvSpPr>
        <p:spPr/>
        <p:txBody>
          <a:bodyPr/>
          <a:lstStyle/>
          <a:p>
            <a:r>
              <a:rPr lang="en-US" dirty="0"/>
              <a:t>Question (GAS)</a:t>
            </a:r>
          </a:p>
        </p:txBody>
      </p:sp>
      <p:sp>
        <p:nvSpPr>
          <p:cNvPr id="3" name="Content Placeholder 2">
            <a:extLst>
              <a:ext uri="{FF2B5EF4-FFF2-40B4-BE49-F238E27FC236}">
                <a16:creationId xmlns:a16="http://schemas.microsoft.com/office/drawing/2014/main" id="{EACA2058-49D5-4E7F-B86A-5713034A01A1}"/>
              </a:ext>
            </a:extLst>
          </p:cNvPr>
          <p:cNvSpPr>
            <a:spLocks noGrp="1"/>
          </p:cNvSpPr>
          <p:nvPr>
            <p:ph idx="1"/>
          </p:nvPr>
        </p:nvSpPr>
        <p:spPr/>
        <p:txBody>
          <a:bodyPr/>
          <a:lstStyle/>
          <a:p>
            <a:pPr fontAlgn="base"/>
            <a:r>
              <a:rPr lang="en-US" dirty="0"/>
              <a:t>Which of the following symptoms of Strep Throat may point to a viral etiology?</a:t>
            </a:r>
          </a:p>
          <a:p>
            <a:pPr fontAlgn="base">
              <a:buFont typeface="Wingdings" panose="05000000000000000000" pitchFamily="2" charset="2"/>
              <a:buChar char="q"/>
            </a:pPr>
            <a:r>
              <a:rPr lang="en-US" dirty="0"/>
              <a:t>Fever, odynophagia (painful swallowing), lymphadenitis</a:t>
            </a:r>
          </a:p>
          <a:p>
            <a:pPr fontAlgn="base">
              <a:buFont typeface="Wingdings" panose="05000000000000000000" pitchFamily="2" charset="2"/>
              <a:buChar char="q"/>
            </a:pPr>
            <a:r>
              <a:rPr lang="en-US" dirty="0"/>
              <a:t>Conjunctivitis, hoarseness, runny nose</a:t>
            </a:r>
          </a:p>
          <a:p>
            <a:pPr fontAlgn="base">
              <a:buFont typeface="Wingdings" panose="05000000000000000000" pitchFamily="2" charset="2"/>
              <a:buChar char="q"/>
            </a:pPr>
            <a:r>
              <a:rPr lang="en-US" dirty="0"/>
              <a:t>Headache, abdominal pain, red and swollen uvula</a:t>
            </a:r>
          </a:p>
          <a:p>
            <a:pPr fontAlgn="base">
              <a:buFont typeface="Wingdings" panose="05000000000000000000" pitchFamily="2" charset="2"/>
              <a:buChar char="q"/>
            </a:pPr>
            <a:r>
              <a:rPr lang="en-US" dirty="0"/>
              <a:t>Tonsillopharyngeal erythema/exudate, soft palate petechiae (red spots), scarlatiniform rash</a:t>
            </a:r>
          </a:p>
          <a:p>
            <a:endParaRPr lang="en-US" dirty="0"/>
          </a:p>
        </p:txBody>
      </p:sp>
    </p:spTree>
    <p:extLst>
      <p:ext uri="{BB962C8B-B14F-4D97-AF65-F5344CB8AC3E}">
        <p14:creationId xmlns:p14="http://schemas.microsoft.com/office/powerpoint/2010/main" val="3153758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C3EC-C455-49C1-AFF4-182584EC231A}"/>
              </a:ext>
            </a:extLst>
          </p:cNvPr>
          <p:cNvSpPr>
            <a:spLocks noGrp="1"/>
          </p:cNvSpPr>
          <p:nvPr>
            <p:ph type="title"/>
          </p:nvPr>
        </p:nvSpPr>
        <p:spPr/>
        <p:txBody>
          <a:bodyPr/>
          <a:lstStyle/>
          <a:p>
            <a:r>
              <a:rPr lang="en-US" dirty="0"/>
              <a:t>Answer (GAS)</a:t>
            </a:r>
          </a:p>
        </p:txBody>
      </p:sp>
      <p:sp>
        <p:nvSpPr>
          <p:cNvPr id="3" name="Content Placeholder 2">
            <a:extLst>
              <a:ext uri="{FF2B5EF4-FFF2-40B4-BE49-F238E27FC236}">
                <a16:creationId xmlns:a16="http://schemas.microsoft.com/office/drawing/2014/main" id="{C906FAA3-77D0-408B-AC5C-F86CC10E62B7}"/>
              </a:ext>
            </a:extLst>
          </p:cNvPr>
          <p:cNvSpPr>
            <a:spLocks noGrp="1"/>
          </p:cNvSpPr>
          <p:nvPr>
            <p:ph idx="1"/>
          </p:nvPr>
        </p:nvSpPr>
        <p:spPr/>
        <p:txBody>
          <a:bodyPr>
            <a:normAutofit/>
          </a:bodyPr>
          <a:lstStyle/>
          <a:p>
            <a:pPr fontAlgn="base"/>
            <a:r>
              <a:rPr lang="en-US" dirty="0"/>
              <a:t>Which of the following symptoms of pharyngitis may point to a viral etiology?</a:t>
            </a:r>
          </a:p>
          <a:p>
            <a:pPr fontAlgn="base">
              <a:buFont typeface="Wingdings" panose="05000000000000000000" pitchFamily="2" charset="2"/>
              <a:buChar char="q"/>
            </a:pPr>
            <a:r>
              <a:rPr lang="en-US" dirty="0"/>
              <a:t>Fever, odynophagia, lymphadenitis</a:t>
            </a:r>
          </a:p>
          <a:p>
            <a:pPr marL="45720" indent="0" fontAlgn="base">
              <a:buNone/>
            </a:pPr>
            <a:r>
              <a:rPr lang="en-US" b="1" u="sng" dirty="0">
                <a:solidFill>
                  <a:srgbClr val="FF0000"/>
                </a:solidFill>
              </a:rPr>
              <a:t>Conjunctivitis, hoarseness, runny nose</a:t>
            </a:r>
          </a:p>
          <a:p>
            <a:pPr fontAlgn="base">
              <a:buFont typeface="Wingdings" panose="05000000000000000000" pitchFamily="2" charset="2"/>
              <a:buChar char="q"/>
            </a:pPr>
            <a:r>
              <a:rPr lang="en-US" dirty="0"/>
              <a:t>Headache, abdominal pain, red and swollen uvula</a:t>
            </a:r>
          </a:p>
          <a:p>
            <a:pPr fontAlgn="base">
              <a:buFont typeface="Wingdings" panose="05000000000000000000" pitchFamily="2" charset="2"/>
              <a:buChar char="q"/>
            </a:pPr>
            <a:r>
              <a:rPr lang="en-US" dirty="0"/>
              <a:t>Tonsillopharyngeal erythema/exudate, soft palate petechiae, scarlatiniform rash</a:t>
            </a:r>
          </a:p>
          <a:p>
            <a:pPr marL="45720" indent="0">
              <a:buNone/>
            </a:pPr>
            <a:endParaRPr lang="en-US" dirty="0"/>
          </a:p>
          <a:p>
            <a:r>
              <a:rPr lang="en-US" dirty="0"/>
              <a:t>Answer: Patient’s with the following symptoms may have a viral infection, which should not be treated with antibiotics: conjunctivitis, cough, hoarseness, or runny nose.  </a:t>
            </a:r>
          </a:p>
        </p:txBody>
      </p:sp>
    </p:spTree>
    <p:extLst>
      <p:ext uri="{BB962C8B-B14F-4D97-AF65-F5344CB8AC3E}">
        <p14:creationId xmlns:p14="http://schemas.microsoft.com/office/powerpoint/2010/main" val="1212532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173C-24C2-4B2B-9F48-1ED9A8BDACE0}"/>
              </a:ext>
            </a:extLst>
          </p:cNvPr>
          <p:cNvSpPr>
            <a:spLocks noGrp="1"/>
          </p:cNvSpPr>
          <p:nvPr>
            <p:ph type="title"/>
          </p:nvPr>
        </p:nvSpPr>
        <p:spPr/>
        <p:txBody>
          <a:bodyPr/>
          <a:lstStyle/>
          <a:p>
            <a:r>
              <a:rPr lang="en-US" dirty="0"/>
              <a:t>Question (GAS)</a:t>
            </a:r>
          </a:p>
        </p:txBody>
      </p:sp>
      <p:sp>
        <p:nvSpPr>
          <p:cNvPr id="3" name="Content Placeholder 2">
            <a:extLst>
              <a:ext uri="{FF2B5EF4-FFF2-40B4-BE49-F238E27FC236}">
                <a16:creationId xmlns:a16="http://schemas.microsoft.com/office/drawing/2014/main" id="{2983EC2A-94EB-414E-B72C-357D4AE05E1A}"/>
              </a:ext>
            </a:extLst>
          </p:cNvPr>
          <p:cNvSpPr>
            <a:spLocks noGrp="1"/>
          </p:cNvSpPr>
          <p:nvPr>
            <p:ph idx="1"/>
          </p:nvPr>
        </p:nvSpPr>
        <p:spPr/>
        <p:txBody>
          <a:bodyPr>
            <a:normAutofit/>
          </a:bodyPr>
          <a:lstStyle/>
          <a:p>
            <a:pPr fontAlgn="base"/>
            <a:r>
              <a:rPr lang="en-US" dirty="0"/>
              <a:t>Which of the following is a potential benefit of giving an antibiotic for group A streptococcal (GAS) pharyngitis?</a:t>
            </a:r>
          </a:p>
          <a:p>
            <a:pPr fontAlgn="base">
              <a:buFont typeface="Wingdings" panose="05000000000000000000" pitchFamily="2" charset="2"/>
              <a:buChar char="q"/>
            </a:pPr>
            <a:r>
              <a:rPr lang="en-US" dirty="0"/>
              <a:t>Antibiotics can reduce complications of acute otitis media or sinusitis</a:t>
            </a:r>
          </a:p>
          <a:p>
            <a:pPr fontAlgn="base">
              <a:buFont typeface="Wingdings" panose="05000000000000000000" pitchFamily="2" charset="2"/>
              <a:buChar char="q"/>
            </a:pPr>
            <a:r>
              <a:rPr lang="en-US" dirty="0"/>
              <a:t>Antibiotics reduce the need for throat cultures</a:t>
            </a:r>
          </a:p>
          <a:p>
            <a:pPr fontAlgn="base">
              <a:buFont typeface="Wingdings" panose="05000000000000000000" pitchFamily="2" charset="2"/>
              <a:buChar char="q"/>
            </a:pPr>
            <a:r>
              <a:rPr lang="en-US" dirty="0"/>
              <a:t>Antibiotics reduces the need for patient follow-up</a:t>
            </a:r>
          </a:p>
          <a:p>
            <a:pPr fontAlgn="base">
              <a:buFont typeface="Wingdings" panose="05000000000000000000" pitchFamily="2" charset="2"/>
              <a:buChar char="q"/>
            </a:pPr>
            <a:r>
              <a:rPr lang="en-US" dirty="0"/>
              <a:t>Antibiotics can shorten the duration of symptoms by 48 hours</a:t>
            </a:r>
          </a:p>
          <a:p>
            <a:endParaRPr lang="en-US" dirty="0"/>
          </a:p>
        </p:txBody>
      </p:sp>
    </p:spTree>
    <p:extLst>
      <p:ext uri="{BB962C8B-B14F-4D97-AF65-F5344CB8AC3E}">
        <p14:creationId xmlns:p14="http://schemas.microsoft.com/office/powerpoint/2010/main" val="48605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173C-24C2-4B2B-9F48-1ED9A8BDACE0}"/>
              </a:ext>
            </a:extLst>
          </p:cNvPr>
          <p:cNvSpPr>
            <a:spLocks noGrp="1"/>
          </p:cNvSpPr>
          <p:nvPr>
            <p:ph type="title"/>
          </p:nvPr>
        </p:nvSpPr>
        <p:spPr/>
        <p:txBody>
          <a:bodyPr/>
          <a:lstStyle/>
          <a:p>
            <a:r>
              <a:rPr lang="en-US" dirty="0"/>
              <a:t>Answer (GAS)</a:t>
            </a:r>
          </a:p>
        </p:txBody>
      </p:sp>
      <p:sp>
        <p:nvSpPr>
          <p:cNvPr id="3" name="Content Placeholder 2">
            <a:extLst>
              <a:ext uri="{FF2B5EF4-FFF2-40B4-BE49-F238E27FC236}">
                <a16:creationId xmlns:a16="http://schemas.microsoft.com/office/drawing/2014/main" id="{2983EC2A-94EB-414E-B72C-357D4AE05E1A}"/>
              </a:ext>
            </a:extLst>
          </p:cNvPr>
          <p:cNvSpPr>
            <a:spLocks noGrp="1"/>
          </p:cNvSpPr>
          <p:nvPr>
            <p:ph idx="1"/>
          </p:nvPr>
        </p:nvSpPr>
        <p:spPr/>
        <p:txBody>
          <a:bodyPr>
            <a:normAutofit/>
          </a:bodyPr>
          <a:lstStyle/>
          <a:p>
            <a:pPr fontAlgn="base"/>
            <a:r>
              <a:rPr lang="en-US" dirty="0"/>
              <a:t>Which of the following is a potential benefit of giving an antibiotic for group A streptococcal pharyngitis?</a:t>
            </a:r>
          </a:p>
          <a:p>
            <a:pPr marL="45720" indent="0" fontAlgn="base">
              <a:buNone/>
            </a:pPr>
            <a:r>
              <a:rPr lang="en-US" b="1" u="sng" dirty="0">
                <a:solidFill>
                  <a:srgbClr val="FF0000"/>
                </a:solidFill>
              </a:rPr>
              <a:t>Antibiotics can reduce complications of acute otitis media or sinusitis</a:t>
            </a:r>
          </a:p>
          <a:p>
            <a:pPr fontAlgn="base">
              <a:buFont typeface="Wingdings" panose="05000000000000000000" pitchFamily="2" charset="2"/>
              <a:buChar char="q"/>
            </a:pPr>
            <a:r>
              <a:rPr lang="en-US" dirty="0"/>
              <a:t>Antibiotics reduce the need for throat cultures</a:t>
            </a:r>
          </a:p>
          <a:p>
            <a:pPr fontAlgn="base">
              <a:buFont typeface="Wingdings" panose="05000000000000000000" pitchFamily="2" charset="2"/>
              <a:buChar char="q"/>
            </a:pPr>
            <a:r>
              <a:rPr lang="en-US" dirty="0"/>
              <a:t>Antibiotics reduces the need for patient follow-up</a:t>
            </a:r>
          </a:p>
          <a:p>
            <a:pPr fontAlgn="base">
              <a:buFont typeface="Wingdings" panose="05000000000000000000" pitchFamily="2" charset="2"/>
              <a:buChar char="q"/>
            </a:pPr>
            <a:r>
              <a:rPr lang="en-US" dirty="0"/>
              <a:t>Antibiotics can shorten the duration of symptoms by 48 hours</a:t>
            </a:r>
          </a:p>
          <a:p>
            <a:pPr fontAlgn="base"/>
            <a:r>
              <a:rPr lang="en-US" dirty="0"/>
              <a:t>Antibiotics can reduce complications of acute otitis media or sinusitis and shorten the duration of symptoms by 16 hours rather than 49 hours as in selection D</a:t>
            </a:r>
          </a:p>
          <a:p>
            <a:endParaRPr lang="en-US" dirty="0"/>
          </a:p>
        </p:txBody>
      </p:sp>
    </p:spTree>
    <p:extLst>
      <p:ext uri="{BB962C8B-B14F-4D97-AF65-F5344CB8AC3E}">
        <p14:creationId xmlns:p14="http://schemas.microsoft.com/office/powerpoint/2010/main" val="4153675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6AAE-447D-433E-A6A7-9AAD85517B88}"/>
              </a:ext>
            </a:extLst>
          </p:cNvPr>
          <p:cNvSpPr>
            <a:spLocks noGrp="1"/>
          </p:cNvSpPr>
          <p:nvPr>
            <p:ph type="title"/>
          </p:nvPr>
        </p:nvSpPr>
        <p:spPr/>
        <p:txBody>
          <a:bodyPr/>
          <a:lstStyle/>
          <a:p>
            <a:r>
              <a:rPr lang="en-US" dirty="0"/>
              <a:t>Case (GAS)</a:t>
            </a:r>
          </a:p>
        </p:txBody>
      </p:sp>
      <p:sp>
        <p:nvSpPr>
          <p:cNvPr id="3" name="Content Placeholder 2">
            <a:extLst>
              <a:ext uri="{FF2B5EF4-FFF2-40B4-BE49-F238E27FC236}">
                <a16:creationId xmlns:a16="http://schemas.microsoft.com/office/drawing/2014/main" id="{3ECBC43D-2298-4B28-8C21-033FDDC8AF70}"/>
              </a:ext>
            </a:extLst>
          </p:cNvPr>
          <p:cNvSpPr>
            <a:spLocks noGrp="1"/>
          </p:cNvSpPr>
          <p:nvPr>
            <p:ph idx="1"/>
          </p:nvPr>
        </p:nvSpPr>
        <p:spPr/>
        <p:txBody>
          <a:bodyPr>
            <a:normAutofit/>
          </a:bodyPr>
          <a:lstStyle/>
          <a:p>
            <a:pPr fontAlgn="base"/>
            <a:r>
              <a:rPr lang="en-US" dirty="0"/>
              <a:t>A.B. is a 10 year old who has tested positive for group A streptococcal pharyngitis (GAS). She has typical signs/symptoms of GAS pharyngitis with no “red flag” symptoms. She has no known drug allergies. Which is the most appropriate antibiotic for A.B.?</a:t>
            </a:r>
          </a:p>
          <a:p>
            <a:pPr fontAlgn="base">
              <a:buFont typeface="Wingdings" panose="05000000000000000000" pitchFamily="2" charset="2"/>
              <a:buChar char="q"/>
            </a:pPr>
            <a:r>
              <a:rPr lang="en-US" dirty="0"/>
              <a:t>Clindamycin</a:t>
            </a:r>
          </a:p>
          <a:p>
            <a:pPr fontAlgn="base">
              <a:buFont typeface="Wingdings" panose="05000000000000000000" pitchFamily="2" charset="2"/>
              <a:buChar char="q"/>
            </a:pPr>
            <a:r>
              <a:rPr lang="en-US" dirty="0"/>
              <a:t>Amoxicillin</a:t>
            </a:r>
          </a:p>
          <a:p>
            <a:pPr fontAlgn="base">
              <a:buFont typeface="Wingdings" panose="05000000000000000000" pitchFamily="2" charset="2"/>
              <a:buChar char="q"/>
            </a:pPr>
            <a:r>
              <a:rPr lang="en-US" dirty="0"/>
              <a:t>Cephalexin</a:t>
            </a:r>
          </a:p>
          <a:p>
            <a:pPr fontAlgn="base">
              <a:buFont typeface="Wingdings" panose="05000000000000000000" pitchFamily="2" charset="2"/>
              <a:buChar char="q"/>
            </a:pPr>
            <a:r>
              <a:rPr lang="en-US" dirty="0"/>
              <a:t>Azithromycin</a:t>
            </a:r>
          </a:p>
          <a:p>
            <a:endParaRPr lang="en-US" dirty="0"/>
          </a:p>
        </p:txBody>
      </p:sp>
      <p:pic>
        <p:nvPicPr>
          <p:cNvPr id="4" name="Picture 3">
            <a:extLst>
              <a:ext uri="{FF2B5EF4-FFF2-40B4-BE49-F238E27FC236}">
                <a16:creationId xmlns:a16="http://schemas.microsoft.com/office/drawing/2014/main" id="{57485018-A686-4A7C-BF28-2298BFF6AAD4}"/>
              </a:ext>
            </a:extLst>
          </p:cNvPr>
          <p:cNvPicPr>
            <a:picLocks noChangeAspect="1"/>
          </p:cNvPicPr>
          <p:nvPr/>
        </p:nvPicPr>
        <p:blipFill>
          <a:blip r:embed="rId2"/>
          <a:stretch>
            <a:fillRect/>
          </a:stretch>
        </p:blipFill>
        <p:spPr>
          <a:xfrm>
            <a:off x="4061922" y="3228122"/>
            <a:ext cx="7524591" cy="3020277"/>
          </a:xfrm>
          <a:prstGeom prst="rect">
            <a:avLst/>
          </a:prstGeom>
        </p:spPr>
      </p:pic>
    </p:spTree>
    <p:extLst>
      <p:ext uri="{BB962C8B-B14F-4D97-AF65-F5344CB8AC3E}">
        <p14:creationId xmlns:p14="http://schemas.microsoft.com/office/powerpoint/2010/main" val="273198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6AAE-447D-433E-A6A7-9AAD85517B88}"/>
              </a:ext>
            </a:extLst>
          </p:cNvPr>
          <p:cNvSpPr>
            <a:spLocks noGrp="1"/>
          </p:cNvSpPr>
          <p:nvPr>
            <p:ph type="title"/>
          </p:nvPr>
        </p:nvSpPr>
        <p:spPr/>
        <p:txBody>
          <a:bodyPr/>
          <a:lstStyle/>
          <a:p>
            <a:r>
              <a:rPr lang="en-US" dirty="0"/>
              <a:t>Answer (GAS)</a:t>
            </a:r>
          </a:p>
        </p:txBody>
      </p:sp>
      <p:sp>
        <p:nvSpPr>
          <p:cNvPr id="3" name="Content Placeholder 2">
            <a:extLst>
              <a:ext uri="{FF2B5EF4-FFF2-40B4-BE49-F238E27FC236}">
                <a16:creationId xmlns:a16="http://schemas.microsoft.com/office/drawing/2014/main" id="{3ECBC43D-2298-4B28-8C21-033FDDC8AF70}"/>
              </a:ext>
            </a:extLst>
          </p:cNvPr>
          <p:cNvSpPr>
            <a:spLocks noGrp="1"/>
          </p:cNvSpPr>
          <p:nvPr>
            <p:ph idx="1"/>
          </p:nvPr>
        </p:nvSpPr>
        <p:spPr/>
        <p:txBody>
          <a:bodyPr>
            <a:normAutofit fontScale="70000" lnSpcReduction="20000"/>
          </a:bodyPr>
          <a:lstStyle/>
          <a:p>
            <a:pPr fontAlgn="base"/>
            <a:r>
              <a:rPr lang="en-US" dirty="0"/>
              <a:t>A.B. is a 10 year old who has tested positive for group A streptococcal pharyngitis (GAS). She has typical signs/symptoms of GAS pharyngitis with no “red flag” symptoms. She has no known drug allergies. Which is the most appropriate antibiotic for A.B.?</a:t>
            </a:r>
          </a:p>
          <a:p>
            <a:pPr fontAlgn="base">
              <a:buFont typeface="Wingdings" panose="05000000000000000000" pitchFamily="2" charset="2"/>
              <a:buChar char="q"/>
            </a:pPr>
            <a:r>
              <a:rPr lang="en-US" dirty="0"/>
              <a:t>Clindamycin</a:t>
            </a:r>
          </a:p>
          <a:p>
            <a:pPr marL="45720" indent="0" fontAlgn="base">
              <a:buNone/>
            </a:pPr>
            <a:r>
              <a:rPr lang="en-US" b="1" u="sng" dirty="0">
                <a:solidFill>
                  <a:srgbClr val="FF0000"/>
                </a:solidFill>
              </a:rPr>
              <a:t>Amoxicillin</a:t>
            </a:r>
          </a:p>
          <a:p>
            <a:pPr fontAlgn="base">
              <a:buFont typeface="Wingdings" panose="05000000000000000000" pitchFamily="2" charset="2"/>
              <a:buChar char="q"/>
            </a:pPr>
            <a:r>
              <a:rPr lang="en-US" dirty="0"/>
              <a:t>Cephalexin</a:t>
            </a:r>
          </a:p>
          <a:p>
            <a:pPr fontAlgn="base">
              <a:buFont typeface="Wingdings" panose="05000000000000000000" pitchFamily="2" charset="2"/>
              <a:buChar char="q"/>
            </a:pPr>
            <a:r>
              <a:rPr lang="en-US" dirty="0"/>
              <a:t>Azithromycin</a:t>
            </a:r>
          </a:p>
          <a:p>
            <a:pPr marL="45720" indent="0" fontAlgn="base">
              <a:buNone/>
            </a:pPr>
            <a:r>
              <a:rPr lang="en-US" dirty="0"/>
              <a:t>Answer: In the New Mexico protocol, weight for Strep prescribing is required for those &lt;18 years of age.</a:t>
            </a:r>
          </a:p>
          <a:p>
            <a:pPr marL="45720" indent="0" fontAlgn="base">
              <a:buNone/>
            </a:pPr>
            <a:r>
              <a:rPr lang="en-US" dirty="0"/>
              <a:t>Amoxicillin and penicillin are first line therapies for the treatment of GAS. It is indicated for children 25mg/kg (max 500mg/dose PO every 12 hours for 10 days). Amoxicillin is preferred over penicillin due to less frequent dosing. </a:t>
            </a:r>
          </a:p>
          <a:p>
            <a:pPr marL="45720" indent="0" fontAlgn="base">
              <a:buNone/>
            </a:pPr>
            <a:r>
              <a:rPr lang="en-US" dirty="0"/>
              <a:t>Cephalexin would be considered if A.B. had an insensitivity type allergy to amoxicillin/penicillin</a:t>
            </a:r>
          </a:p>
          <a:p>
            <a:pPr marL="45720" indent="0" fontAlgn="base">
              <a:buNone/>
            </a:pPr>
            <a:r>
              <a:rPr lang="en-US" dirty="0"/>
              <a:t>Clindamycin is considered when amoxicillin, penicillin, and cephalosporins are not available or not tolerated (anaphylactic type reactions).</a:t>
            </a:r>
          </a:p>
          <a:p>
            <a:pPr marL="45720" indent="0" fontAlgn="base">
              <a:buNone/>
            </a:pPr>
            <a:r>
              <a:rPr lang="en-US" dirty="0"/>
              <a:t>Azithromycin should be avoided as much as possible due to resistance. </a:t>
            </a:r>
          </a:p>
          <a:p>
            <a:pPr marL="45720" indent="0" fontAlgn="base">
              <a:buNone/>
            </a:pPr>
            <a:endParaRPr lang="en-US" dirty="0"/>
          </a:p>
          <a:p>
            <a:pPr marL="45720" indent="0" fontAlgn="base">
              <a:buNone/>
            </a:pPr>
            <a:endParaRPr lang="en-US" dirty="0"/>
          </a:p>
          <a:p>
            <a:endParaRPr lang="en-US" dirty="0"/>
          </a:p>
        </p:txBody>
      </p:sp>
      <p:pic>
        <p:nvPicPr>
          <p:cNvPr id="4" name="Picture 3">
            <a:extLst>
              <a:ext uri="{FF2B5EF4-FFF2-40B4-BE49-F238E27FC236}">
                <a16:creationId xmlns:a16="http://schemas.microsoft.com/office/drawing/2014/main" id="{C83C4300-1204-4661-91B9-5F051A0FB9E2}"/>
              </a:ext>
            </a:extLst>
          </p:cNvPr>
          <p:cNvPicPr>
            <a:picLocks noChangeAspect="1"/>
          </p:cNvPicPr>
          <p:nvPr/>
        </p:nvPicPr>
        <p:blipFill>
          <a:blip r:embed="rId2"/>
          <a:stretch>
            <a:fillRect/>
          </a:stretch>
        </p:blipFill>
        <p:spPr>
          <a:xfrm>
            <a:off x="7752521" y="2520232"/>
            <a:ext cx="3812517" cy="1530296"/>
          </a:xfrm>
          <a:prstGeom prst="rect">
            <a:avLst/>
          </a:prstGeom>
        </p:spPr>
      </p:pic>
      <p:sp>
        <p:nvSpPr>
          <p:cNvPr id="5" name="TextBox 4">
            <a:extLst>
              <a:ext uri="{FF2B5EF4-FFF2-40B4-BE49-F238E27FC236}">
                <a16:creationId xmlns:a16="http://schemas.microsoft.com/office/drawing/2014/main" id="{2F4BE6D8-B828-41B1-BFAD-CB5467AF7A32}"/>
              </a:ext>
            </a:extLst>
          </p:cNvPr>
          <p:cNvSpPr txBox="1"/>
          <p:nvPr/>
        </p:nvSpPr>
        <p:spPr>
          <a:xfrm>
            <a:off x="7418567" y="5820355"/>
            <a:ext cx="4397071" cy="646331"/>
          </a:xfrm>
          <a:prstGeom prst="rect">
            <a:avLst/>
          </a:prstGeom>
          <a:noFill/>
        </p:spPr>
        <p:txBody>
          <a:bodyPr wrap="square" rtlCol="0">
            <a:spAutoFit/>
          </a:bodyPr>
          <a:lstStyle/>
          <a:p>
            <a:r>
              <a:rPr lang="en-US" dirty="0"/>
              <a:t>90 lbs. = 41kg</a:t>
            </a:r>
          </a:p>
          <a:p>
            <a:r>
              <a:rPr lang="en-US" dirty="0"/>
              <a:t>25mg x 41kg = 1025 mg (max = 500 mg BID)</a:t>
            </a:r>
          </a:p>
        </p:txBody>
      </p:sp>
    </p:spTree>
    <p:extLst>
      <p:ext uri="{BB962C8B-B14F-4D97-AF65-F5344CB8AC3E}">
        <p14:creationId xmlns:p14="http://schemas.microsoft.com/office/powerpoint/2010/main" val="2919842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4BE9-89AE-4207-B482-89CD6AB1D8C8}"/>
              </a:ext>
            </a:extLst>
          </p:cNvPr>
          <p:cNvSpPr>
            <a:spLocks noGrp="1"/>
          </p:cNvSpPr>
          <p:nvPr>
            <p:ph type="title"/>
          </p:nvPr>
        </p:nvSpPr>
        <p:spPr/>
        <p:txBody>
          <a:bodyPr/>
          <a:lstStyle/>
          <a:p>
            <a:r>
              <a:rPr lang="en-US" dirty="0"/>
              <a:t>Case (Influenza)</a:t>
            </a:r>
          </a:p>
        </p:txBody>
      </p:sp>
      <p:sp>
        <p:nvSpPr>
          <p:cNvPr id="3" name="Content Placeholder 2">
            <a:extLst>
              <a:ext uri="{FF2B5EF4-FFF2-40B4-BE49-F238E27FC236}">
                <a16:creationId xmlns:a16="http://schemas.microsoft.com/office/drawing/2014/main" id="{CA4C454B-09CB-44D8-87AE-67AD0007F5D4}"/>
              </a:ext>
            </a:extLst>
          </p:cNvPr>
          <p:cNvSpPr>
            <a:spLocks noGrp="1"/>
          </p:cNvSpPr>
          <p:nvPr>
            <p:ph idx="1"/>
          </p:nvPr>
        </p:nvSpPr>
        <p:spPr/>
        <p:txBody>
          <a:bodyPr>
            <a:normAutofit/>
          </a:bodyPr>
          <a:lstStyle/>
          <a:p>
            <a:pPr fontAlgn="base"/>
            <a:r>
              <a:rPr lang="en-US" dirty="0"/>
              <a:t>K.T. is a 37 year old male who presents to your pharmacy to be tested for influenza. He has a fever, headache, and muscle aches which started yesterday morning with no other relevant past medical history to report. He said everyone at his workplace is out with the flu. The rapid influenza diagnostic point-of-care test showed positive results for influenza. What is the best course of action for K.T.?</a:t>
            </a:r>
          </a:p>
          <a:p>
            <a:pPr fontAlgn="base">
              <a:buFont typeface="Wingdings" panose="05000000000000000000" pitchFamily="2" charset="2"/>
              <a:buChar char="q"/>
            </a:pPr>
            <a:r>
              <a:rPr lang="en-US" dirty="0"/>
              <a:t>Start peramivir (Rapivab) for 10 days of therapy</a:t>
            </a:r>
          </a:p>
          <a:p>
            <a:pPr fontAlgn="base">
              <a:buFont typeface="Wingdings" panose="05000000000000000000" pitchFamily="2" charset="2"/>
              <a:buChar char="q"/>
            </a:pPr>
            <a:r>
              <a:rPr lang="en-US" dirty="0"/>
              <a:t>Start oseltamivir (Tamiflu) or zanamivir (Relenza) for 5 days of therapy</a:t>
            </a:r>
          </a:p>
          <a:p>
            <a:pPr fontAlgn="base">
              <a:buFont typeface="Wingdings" panose="05000000000000000000" pitchFamily="2" charset="2"/>
              <a:buChar char="q"/>
            </a:pPr>
            <a:r>
              <a:rPr lang="en-US" dirty="0"/>
              <a:t>Wait for laboratory confirmation before treating him with an antiviral agent</a:t>
            </a:r>
          </a:p>
          <a:p>
            <a:pPr fontAlgn="base">
              <a:buFont typeface="Wingdings" panose="05000000000000000000" pitchFamily="2" charset="2"/>
              <a:buChar char="q"/>
            </a:pPr>
            <a:r>
              <a:rPr lang="en-US" dirty="0"/>
              <a:t>Start baloxavir (Xofluza) for 5 days of therapy</a:t>
            </a:r>
          </a:p>
          <a:p>
            <a:endParaRPr lang="en-US" dirty="0"/>
          </a:p>
        </p:txBody>
      </p:sp>
    </p:spTree>
    <p:extLst>
      <p:ext uri="{BB962C8B-B14F-4D97-AF65-F5344CB8AC3E}">
        <p14:creationId xmlns:p14="http://schemas.microsoft.com/office/powerpoint/2010/main" val="4019686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BF17-D860-4FD4-8890-DEDD217F9032}"/>
              </a:ext>
            </a:extLst>
          </p:cNvPr>
          <p:cNvSpPr>
            <a:spLocks noGrp="1"/>
          </p:cNvSpPr>
          <p:nvPr>
            <p:ph type="title"/>
          </p:nvPr>
        </p:nvSpPr>
        <p:spPr/>
        <p:txBody>
          <a:bodyPr/>
          <a:lstStyle/>
          <a:p>
            <a:r>
              <a:rPr lang="en-US" dirty="0"/>
              <a:t>Answer (Influenza)</a:t>
            </a:r>
          </a:p>
        </p:txBody>
      </p:sp>
      <p:sp>
        <p:nvSpPr>
          <p:cNvPr id="3" name="Content Placeholder 2">
            <a:extLst>
              <a:ext uri="{FF2B5EF4-FFF2-40B4-BE49-F238E27FC236}">
                <a16:creationId xmlns:a16="http://schemas.microsoft.com/office/drawing/2014/main" id="{45636CFF-DCE0-4421-8C7E-4506118BD5A3}"/>
              </a:ext>
            </a:extLst>
          </p:cNvPr>
          <p:cNvSpPr>
            <a:spLocks noGrp="1"/>
          </p:cNvSpPr>
          <p:nvPr>
            <p:ph idx="1"/>
          </p:nvPr>
        </p:nvSpPr>
        <p:spPr/>
        <p:txBody>
          <a:bodyPr>
            <a:normAutofit fontScale="77500" lnSpcReduction="20000"/>
          </a:bodyPr>
          <a:lstStyle/>
          <a:p>
            <a:pPr fontAlgn="base"/>
            <a:r>
              <a:rPr lang="en-US" dirty="0"/>
              <a:t>K.T. is a 37 year old male who presents to your pharmacy to be tested for influenza. He has a fever, headache, and muscle aches which started yesterday morning with no other relevant past medical history to report. He said everyone at his workplace is out with the flu. The rapid influenza diagnostic point-of-care test showed positive results for influenza. What is the best course of action for K.T.?</a:t>
            </a:r>
          </a:p>
          <a:p>
            <a:pPr fontAlgn="base">
              <a:buFont typeface="Wingdings" panose="05000000000000000000" pitchFamily="2" charset="2"/>
              <a:buChar char="q"/>
            </a:pPr>
            <a:r>
              <a:rPr lang="en-US" dirty="0"/>
              <a:t>Start peramivir (Rapivab) for 10 days of therapy</a:t>
            </a:r>
          </a:p>
          <a:p>
            <a:pPr marL="45720" indent="0" fontAlgn="base">
              <a:buNone/>
            </a:pPr>
            <a:r>
              <a:rPr lang="en-US" b="1" u="sng" dirty="0">
                <a:solidFill>
                  <a:srgbClr val="FF0000"/>
                </a:solidFill>
              </a:rPr>
              <a:t>Start oseltamivir (Tamiflu) or zanamivir (Relenza) for 5 days of therapy</a:t>
            </a:r>
          </a:p>
          <a:p>
            <a:pPr fontAlgn="base">
              <a:buFont typeface="Wingdings" panose="05000000000000000000" pitchFamily="2" charset="2"/>
              <a:buChar char="q"/>
            </a:pPr>
            <a:r>
              <a:rPr lang="en-US" dirty="0"/>
              <a:t>Wait for laboratory confirmation before treating him with an antiviral agent</a:t>
            </a:r>
          </a:p>
          <a:p>
            <a:pPr fontAlgn="base">
              <a:buFont typeface="Wingdings" panose="05000000000000000000" pitchFamily="2" charset="2"/>
              <a:buChar char="q"/>
            </a:pPr>
            <a:r>
              <a:rPr lang="en-US" dirty="0"/>
              <a:t>Start baloxavir (Xofluza) for 5 days of therapy</a:t>
            </a:r>
          </a:p>
          <a:p>
            <a:r>
              <a:rPr lang="en-US" dirty="0"/>
              <a:t>Answer: Antiviral agents should be started as soon as possible for the treatment of influenza. Agents used to treat influenza work by preventing replication which means they are most effective when the virus is replicating the most, which is at the beginning of the life cycle. </a:t>
            </a:r>
          </a:p>
          <a:p>
            <a:r>
              <a:rPr lang="en-US" dirty="0"/>
              <a:t>Oseltamivir and zanamivir should be used for 5 days for most patients not including immunocompromised or critically ill patients.</a:t>
            </a:r>
          </a:p>
          <a:p>
            <a:r>
              <a:rPr lang="en-US" dirty="0"/>
              <a:t>Baloxavir is a one time dose and is not used for 5 days.</a:t>
            </a:r>
          </a:p>
          <a:p>
            <a:endParaRPr lang="en-US" dirty="0"/>
          </a:p>
        </p:txBody>
      </p:sp>
    </p:spTree>
    <p:extLst>
      <p:ext uri="{BB962C8B-B14F-4D97-AF65-F5344CB8AC3E}">
        <p14:creationId xmlns:p14="http://schemas.microsoft.com/office/powerpoint/2010/main" val="1552360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E3E0-ECAB-4123-892B-337221CC7FD9}"/>
              </a:ext>
            </a:extLst>
          </p:cNvPr>
          <p:cNvSpPr>
            <a:spLocks noGrp="1"/>
          </p:cNvSpPr>
          <p:nvPr>
            <p:ph type="title"/>
          </p:nvPr>
        </p:nvSpPr>
        <p:spPr/>
        <p:txBody>
          <a:bodyPr/>
          <a:lstStyle/>
          <a:p>
            <a:r>
              <a:rPr lang="en-US" dirty="0"/>
              <a:t>Case (Influenza)</a:t>
            </a:r>
          </a:p>
        </p:txBody>
      </p:sp>
      <p:sp>
        <p:nvSpPr>
          <p:cNvPr id="3" name="Content Placeholder 2">
            <a:extLst>
              <a:ext uri="{FF2B5EF4-FFF2-40B4-BE49-F238E27FC236}">
                <a16:creationId xmlns:a16="http://schemas.microsoft.com/office/drawing/2014/main" id="{93CA8030-378D-4A21-88A0-5D6996797770}"/>
              </a:ext>
            </a:extLst>
          </p:cNvPr>
          <p:cNvSpPr>
            <a:spLocks noGrp="1"/>
          </p:cNvSpPr>
          <p:nvPr>
            <p:ph idx="1"/>
          </p:nvPr>
        </p:nvSpPr>
        <p:spPr/>
        <p:txBody>
          <a:bodyPr>
            <a:normAutofit/>
          </a:bodyPr>
          <a:lstStyle/>
          <a:p>
            <a:pPr fontAlgn="base"/>
            <a:r>
              <a:rPr lang="en-US" dirty="0"/>
              <a:t>R.F. is a 43 year old male was diagnosed with the flu a week ago. His fever subsided and he was starting to feel a bit better. Today he reports the following symptoms: fever has returned, cough is worse, shortness of breath, and pressure in his chest. What is the best course of action for R. F.?</a:t>
            </a:r>
          </a:p>
          <a:p>
            <a:pPr fontAlgn="base">
              <a:buFont typeface="Wingdings" panose="05000000000000000000" pitchFamily="2" charset="2"/>
              <a:buChar char="q"/>
            </a:pPr>
            <a:r>
              <a:rPr lang="en-US" dirty="0"/>
              <a:t>Let his Primary Care Provider know about these symptoms during his next scheduled visit</a:t>
            </a:r>
          </a:p>
          <a:p>
            <a:pPr fontAlgn="base">
              <a:buFont typeface="Wingdings" panose="05000000000000000000" pitchFamily="2" charset="2"/>
              <a:buChar char="q"/>
            </a:pPr>
            <a:r>
              <a:rPr lang="en-US" dirty="0"/>
              <a:t>Call Primary Care Provider to report symptoms or go to the emergency room immediately</a:t>
            </a:r>
          </a:p>
          <a:p>
            <a:pPr fontAlgn="base">
              <a:buFont typeface="Wingdings" panose="05000000000000000000" pitchFamily="2" charset="2"/>
              <a:buChar char="q"/>
            </a:pPr>
            <a:r>
              <a:rPr lang="en-US" dirty="0"/>
              <a:t>No specific treatment, these are not concerning symptoms</a:t>
            </a:r>
          </a:p>
          <a:p>
            <a:pPr fontAlgn="base">
              <a:buFont typeface="Wingdings" panose="05000000000000000000" pitchFamily="2" charset="2"/>
              <a:buChar char="q"/>
            </a:pPr>
            <a:r>
              <a:rPr lang="en-US" dirty="0"/>
              <a:t>Wait to see if symptoms improve over the next few days</a:t>
            </a:r>
          </a:p>
          <a:p>
            <a:endParaRPr lang="en-US" dirty="0"/>
          </a:p>
        </p:txBody>
      </p:sp>
    </p:spTree>
    <p:extLst>
      <p:ext uri="{BB962C8B-B14F-4D97-AF65-F5344CB8AC3E}">
        <p14:creationId xmlns:p14="http://schemas.microsoft.com/office/powerpoint/2010/main" val="1111221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79F4-E55A-46C7-A171-BC24AD71E003}"/>
              </a:ext>
            </a:extLst>
          </p:cNvPr>
          <p:cNvSpPr>
            <a:spLocks noGrp="1"/>
          </p:cNvSpPr>
          <p:nvPr>
            <p:ph type="title"/>
          </p:nvPr>
        </p:nvSpPr>
        <p:spPr/>
        <p:txBody>
          <a:bodyPr/>
          <a:lstStyle/>
          <a:p>
            <a:r>
              <a:rPr lang="en-US" dirty="0"/>
              <a:t>Answer (Influenza)</a:t>
            </a:r>
          </a:p>
        </p:txBody>
      </p:sp>
      <p:sp>
        <p:nvSpPr>
          <p:cNvPr id="3" name="Content Placeholder 2">
            <a:extLst>
              <a:ext uri="{FF2B5EF4-FFF2-40B4-BE49-F238E27FC236}">
                <a16:creationId xmlns:a16="http://schemas.microsoft.com/office/drawing/2014/main" id="{6924702F-5C7E-4846-8555-9E5071BB14B5}"/>
              </a:ext>
            </a:extLst>
          </p:cNvPr>
          <p:cNvSpPr>
            <a:spLocks noGrp="1"/>
          </p:cNvSpPr>
          <p:nvPr>
            <p:ph idx="1"/>
          </p:nvPr>
        </p:nvSpPr>
        <p:spPr/>
        <p:txBody>
          <a:bodyPr>
            <a:normAutofit fontScale="92500" lnSpcReduction="10000"/>
          </a:bodyPr>
          <a:lstStyle/>
          <a:p>
            <a:pPr fontAlgn="base"/>
            <a:r>
              <a:rPr lang="en-US" dirty="0"/>
              <a:t>R.F. is a 43 year old male was diagnosed with the flu a week ago. His fever subsided and he was starting to feel a bit better. Today he reports the following symptoms: fever is back, cough is worse, shortness of breath, and pressure in his chest. What is the best course of action for R. F.?</a:t>
            </a:r>
          </a:p>
          <a:p>
            <a:pPr fontAlgn="base">
              <a:buFont typeface="Wingdings" panose="05000000000000000000" pitchFamily="2" charset="2"/>
              <a:buChar char="q"/>
            </a:pPr>
            <a:r>
              <a:rPr lang="en-US" dirty="0"/>
              <a:t>Let his Primary Care Provider know about these symptoms during his next scheduled visit</a:t>
            </a:r>
          </a:p>
          <a:p>
            <a:pPr marL="45720" indent="0" fontAlgn="base">
              <a:buNone/>
            </a:pPr>
            <a:r>
              <a:rPr lang="en-US" b="1" u="sng" dirty="0">
                <a:solidFill>
                  <a:srgbClr val="FF0000"/>
                </a:solidFill>
              </a:rPr>
              <a:t>Call Primary Care Provider to report symptoms or go to the emergency room immediately</a:t>
            </a:r>
          </a:p>
          <a:p>
            <a:pPr fontAlgn="base">
              <a:buFont typeface="Wingdings" panose="05000000000000000000" pitchFamily="2" charset="2"/>
              <a:buChar char="q"/>
            </a:pPr>
            <a:r>
              <a:rPr lang="en-US" dirty="0"/>
              <a:t>No specific treatment, these are not concerning symptoms</a:t>
            </a:r>
          </a:p>
          <a:p>
            <a:pPr fontAlgn="base">
              <a:buFont typeface="Wingdings" panose="05000000000000000000" pitchFamily="2" charset="2"/>
              <a:buChar char="q"/>
            </a:pPr>
            <a:r>
              <a:rPr lang="en-US" dirty="0"/>
              <a:t>Wait to see if symptoms improve over the next few days</a:t>
            </a:r>
          </a:p>
          <a:p>
            <a:pPr fontAlgn="base">
              <a:buFont typeface="Arial" panose="020B0604020202020204" pitchFamily="34" charset="0"/>
              <a:buChar char="•"/>
            </a:pPr>
            <a:r>
              <a:rPr lang="en-US" dirty="0"/>
              <a:t>Answer: Shortness of breath, pressure in the chest/abdomen, and fever or cough that improve but then return or worsen are emergency warning signs in adults that warrant immediate medical attention.</a:t>
            </a:r>
          </a:p>
          <a:p>
            <a:pPr fontAlgn="base">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753670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C254-ECDE-424C-81AE-7CD25EC24E8C}"/>
              </a:ext>
            </a:extLst>
          </p:cNvPr>
          <p:cNvSpPr>
            <a:spLocks noGrp="1"/>
          </p:cNvSpPr>
          <p:nvPr>
            <p:ph type="title"/>
          </p:nvPr>
        </p:nvSpPr>
        <p:spPr/>
        <p:txBody>
          <a:bodyPr/>
          <a:lstStyle/>
          <a:p>
            <a:r>
              <a:rPr lang="en-US" dirty="0"/>
              <a:t>Large Scale Steps to Test-to-Treat</a:t>
            </a:r>
          </a:p>
        </p:txBody>
      </p:sp>
      <p:sp>
        <p:nvSpPr>
          <p:cNvPr id="3" name="Content Placeholder 2">
            <a:extLst>
              <a:ext uri="{FF2B5EF4-FFF2-40B4-BE49-F238E27FC236}">
                <a16:creationId xmlns:a16="http://schemas.microsoft.com/office/drawing/2014/main" id="{32E3F844-FC9E-4E54-ADDC-35BA74FD4D4C}"/>
              </a:ext>
            </a:extLst>
          </p:cNvPr>
          <p:cNvSpPr>
            <a:spLocks noGrp="1"/>
          </p:cNvSpPr>
          <p:nvPr>
            <p:ph idx="1"/>
          </p:nvPr>
        </p:nvSpPr>
        <p:spPr/>
        <p:txBody>
          <a:bodyPr/>
          <a:lstStyle/>
          <a:p>
            <a:r>
              <a:rPr lang="en-US" dirty="0"/>
              <a:t>1) Look to purchase a test-to-treat machine that works best with your pharmacy needs (i.e. CLIA waived, storage, cost/contracts, ease of use, sensitivity, specificity, type of specimen).</a:t>
            </a:r>
          </a:p>
          <a:p>
            <a:r>
              <a:rPr lang="en-US" dirty="0"/>
              <a:t>2) Apply and receive CLIA Waiver and biohazard pickup.</a:t>
            </a:r>
          </a:p>
          <a:p>
            <a:r>
              <a:rPr lang="en-US" dirty="0"/>
              <a:t>3) Receive Test-to-Treat NMPhA training and certification.</a:t>
            </a:r>
          </a:p>
          <a:p>
            <a:r>
              <a:rPr lang="en-US" dirty="0"/>
              <a:t>4) Create billing codes, bar codes, marketing, and business plan.</a:t>
            </a:r>
          </a:p>
          <a:p>
            <a:r>
              <a:rPr lang="en-US" dirty="0"/>
              <a:t>5) Perform point-of-care test and prescribe as appropriate.</a:t>
            </a:r>
          </a:p>
          <a:p>
            <a:r>
              <a:rPr lang="en-US" dirty="0"/>
              <a:t>6) Complete 2 hours of Live CE every 2 years for certification to never expire.</a:t>
            </a:r>
          </a:p>
        </p:txBody>
      </p:sp>
    </p:spTree>
    <p:extLst>
      <p:ext uri="{BB962C8B-B14F-4D97-AF65-F5344CB8AC3E}">
        <p14:creationId xmlns:p14="http://schemas.microsoft.com/office/powerpoint/2010/main" val="2460148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CE83C-1706-4B9A-B39C-735E71A968F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2F9E8BE-853D-4AC6-836A-607C9EF328A2}"/>
              </a:ext>
            </a:extLst>
          </p:cNvPr>
          <p:cNvSpPr>
            <a:spLocks noGrp="1"/>
          </p:cNvSpPr>
          <p:nvPr>
            <p:ph idx="1"/>
          </p:nvPr>
        </p:nvSpPr>
        <p:spPr/>
        <p:txBody>
          <a:bodyPr/>
          <a:lstStyle/>
          <a:p>
            <a:r>
              <a:rPr lang="en-US" dirty="0"/>
              <a:t>Review: If primary provider is identified on consent, must notify provider within 15 days of prescribing. </a:t>
            </a:r>
          </a:p>
          <a:p>
            <a:r>
              <a:rPr lang="en-US" dirty="0"/>
              <a:t>IDSA guidelines approved therapies are all part of the pharmacist prescribing formulary.</a:t>
            </a:r>
          </a:p>
          <a:p>
            <a:r>
              <a:rPr lang="en-US" dirty="0"/>
              <a:t>Patients will utilize Test-to-Treat as pharmacists begin to offer more services and as provider shortages continue to increase. </a:t>
            </a:r>
          </a:p>
          <a:p>
            <a:r>
              <a:rPr lang="en-US" dirty="0"/>
              <a:t>Pharmacists can Test-to-Treat in a safe and effective manner that is best for the patient and patient outcomes. </a:t>
            </a:r>
          </a:p>
        </p:txBody>
      </p:sp>
    </p:spTree>
    <p:extLst>
      <p:ext uri="{BB962C8B-B14F-4D97-AF65-F5344CB8AC3E}">
        <p14:creationId xmlns:p14="http://schemas.microsoft.com/office/powerpoint/2010/main" val="959049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5403-1605-4E20-9C69-F17169E0B17C}"/>
              </a:ext>
            </a:extLst>
          </p:cNvPr>
          <p:cNvSpPr>
            <a:spLocks noGrp="1"/>
          </p:cNvSpPr>
          <p:nvPr>
            <p:ph type="title"/>
          </p:nvPr>
        </p:nvSpPr>
        <p:spPr>
          <a:xfrm>
            <a:off x="1143000" y="299258"/>
            <a:ext cx="9905998" cy="1478570"/>
          </a:xfrm>
        </p:spPr>
        <p:txBody>
          <a:bodyPr/>
          <a:lstStyle/>
          <a:p>
            <a:pPr algn="ctr"/>
            <a:r>
              <a:rPr lang="en-US" dirty="0"/>
              <a:t>Board of Pharmacy Test-to-Treat Regulations</a:t>
            </a:r>
          </a:p>
        </p:txBody>
      </p:sp>
      <p:pic>
        <p:nvPicPr>
          <p:cNvPr id="5" name="Content Placeholder 4">
            <a:extLst>
              <a:ext uri="{FF2B5EF4-FFF2-40B4-BE49-F238E27FC236}">
                <a16:creationId xmlns:a16="http://schemas.microsoft.com/office/drawing/2014/main" id="{F5AFE299-BECC-47E9-8F2C-AC26234AD8C8}"/>
              </a:ext>
            </a:extLst>
          </p:cNvPr>
          <p:cNvPicPr>
            <a:picLocks noGrp="1" noChangeAspect="1"/>
          </p:cNvPicPr>
          <p:nvPr>
            <p:ph idx="1"/>
          </p:nvPr>
        </p:nvPicPr>
        <p:blipFill>
          <a:blip r:embed="rId2"/>
          <a:stretch>
            <a:fillRect/>
          </a:stretch>
        </p:blipFill>
        <p:spPr>
          <a:xfrm>
            <a:off x="301104" y="1928005"/>
            <a:ext cx="11589789" cy="4339243"/>
          </a:xfrm>
        </p:spPr>
      </p:pic>
      <p:sp>
        <p:nvSpPr>
          <p:cNvPr id="6" name="TextBox 5">
            <a:extLst>
              <a:ext uri="{FF2B5EF4-FFF2-40B4-BE49-F238E27FC236}">
                <a16:creationId xmlns:a16="http://schemas.microsoft.com/office/drawing/2014/main" id="{1F11B8AF-FB9E-469F-9242-06707446AE90}"/>
              </a:ext>
            </a:extLst>
          </p:cNvPr>
          <p:cNvSpPr txBox="1"/>
          <p:nvPr/>
        </p:nvSpPr>
        <p:spPr>
          <a:xfrm>
            <a:off x="3333404" y="6417425"/>
            <a:ext cx="7872152" cy="369332"/>
          </a:xfrm>
          <a:prstGeom prst="rect">
            <a:avLst/>
          </a:prstGeom>
          <a:noFill/>
        </p:spPr>
        <p:txBody>
          <a:bodyPr wrap="square" rtlCol="0">
            <a:spAutoFit/>
          </a:bodyPr>
          <a:lstStyle/>
          <a:p>
            <a:r>
              <a:rPr lang="en-US" dirty="0"/>
              <a:t>https://www.srca.nm.gov/parts/title16/16.019.0026.html</a:t>
            </a:r>
          </a:p>
        </p:txBody>
      </p:sp>
    </p:spTree>
    <p:extLst>
      <p:ext uri="{BB962C8B-B14F-4D97-AF65-F5344CB8AC3E}">
        <p14:creationId xmlns:p14="http://schemas.microsoft.com/office/powerpoint/2010/main" val="411490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8319-6FE3-4496-B569-F43707BEAD86}"/>
              </a:ext>
            </a:extLst>
          </p:cNvPr>
          <p:cNvSpPr>
            <a:spLocks noGrp="1"/>
          </p:cNvSpPr>
          <p:nvPr>
            <p:ph type="title"/>
          </p:nvPr>
        </p:nvSpPr>
        <p:spPr>
          <a:xfrm>
            <a:off x="908656" y="277568"/>
            <a:ext cx="9905998" cy="827897"/>
          </a:xfrm>
        </p:spPr>
        <p:txBody>
          <a:bodyPr/>
          <a:lstStyle/>
          <a:p>
            <a:r>
              <a:rPr lang="en-US" dirty="0"/>
              <a:t>Board of Pharmacy Test-to-Treat Protocol</a:t>
            </a:r>
          </a:p>
        </p:txBody>
      </p:sp>
      <p:pic>
        <p:nvPicPr>
          <p:cNvPr id="4" name="Content Placeholder 3">
            <a:extLst>
              <a:ext uri="{FF2B5EF4-FFF2-40B4-BE49-F238E27FC236}">
                <a16:creationId xmlns:a16="http://schemas.microsoft.com/office/drawing/2014/main" id="{A039A123-7F69-4A70-8B57-C61EBE804E32}"/>
              </a:ext>
            </a:extLst>
          </p:cNvPr>
          <p:cNvPicPr>
            <a:picLocks noGrp="1" noChangeAspect="1"/>
          </p:cNvPicPr>
          <p:nvPr>
            <p:ph idx="1"/>
          </p:nvPr>
        </p:nvPicPr>
        <p:blipFill>
          <a:blip r:embed="rId2"/>
          <a:stretch>
            <a:fillRect/>
          </a:stretch>
        </p:blipFill>
        <p:spPr>
          <a:xfrm>
            <a:off x="0" y="999333"/>
            <a:ext cx="6236283" cy="5611091"/>
          </a:xfrm>
          <a:prstGeom prst="rect">
            <a:avLst/>
          </a:prstGeom>
        </p:spPr>
      </p:pic>
      <p:pic>
        <p:nvPicPr>
          <p:cNvPr id="6" name="Picture 5">
            <a:extLst>
              <a:ext uri="{FF2B5EF4-FFF2-40B4-BE49-F238E27FC236}">
                <a16:creationId xmlns:a16="http://schemas.microsoft.com/office/drawing/2014/main" id="{D33E669D-89EE-4A1A-AB32-022E47E11361}"/>
              </a:ext>
            </a:extLst>
          </p:cNvPr>
          <p:cNvPicPr>
            <a:picLocks noChangeAspect="1"/>
          </p:cNvPicPr>
          <p:nvPr/>
        </p:nvPicPr>
        <p:blipFill>
          <a:blip r:embed="rId3"/>
          <a:stretch>
            <a:fillRect/>
          </a:stretch>
        </p:blipFill>
        <p:spPr>
          <a:xfrm>
            <a:off x="6156327" y="1285097"/>
            <a:ext cx="5931205" cy="2406774"/>
          </a:xfrm>
          <a:prstGeom prst="rect">
            <a:avLst/>
          </a:prstGeom>
        </p:spPr>
      </p:pic>
      <p:pic>
        <p:nvPicPr>
          <p:cNvPr id="8" name="Picture 7">
            <a:extLst>
              <a:ext uri="{FF2B5EF4-FFF2-40B4-BE49-F238E27FC236}">
                <a16:creationId xmlns:a16="http://schemas.microsoft.com/office/drawing/2014/main" id="{A75EB5C4-385A-4846-870B-86F37BED2A83}"/>
              </a:ext>
            </a:extLst>
          </p:cNvPr>
          <p:cNvPicPr>
            <a:picLocks noChangeAspect="1"/>
          </p:cNvPicPr>
          <p:nvPr/>
        </p:nvPicPr>
        <p:blipFill>
          <a:blip r:embed="rId4"/>
          <a:stretch>
            <a:fillRect/>
          </a:stretch>
        </p:blipFill>
        <p:spPr>
          <a:xfrm>
            <a:off x="6035671" y="3410919"/>
            <a:ext cx="6051861" cy="3206915"/>
          </a:xfrm>
          <a:prstGeom prst="rect">
            <a:avLst/>
          </a:prstGeom>
        </p:spPr>
      </p:pic>
      <p:sp>
        <p:nvSpPr>
          <p:cNvPr id="9" name="TextBox 8">
            <a:extLst>
              <a:ext uri="{FF2B5EF4-FFF2-40B4-BE49-F238E27FC236}">
                <a16:creationId xmlns:a16="http://schemas.microsoft.com/office/drawing/2014/main" id="{D308B2FA-9E07-48E0-82BD-47B5CC5B5059}"/>
              </a:ext>
            </a:extLst>
          </p:cNvPr>
          <p:cNvSpPr txBox="1"/>
          <p:nvPr/>
        </p:nvSpPr>
        <p:spPr>
          <a:xfrm>
            <a:off x="548640" y="6625244"/>
            <a:ext cx="11463251" cy="215444"/>
          </a:xfrm>
          <a:prstGeom prst="rect">
            <a:avLst/>
          </a:prstGeom>
          <a:noFill/>
        </p:spPr>
        <p:txBody>
          <a:bodyPr wrap="square" rtlCol="0">
            <a:spAutoFit/>
          </a:bodyPr>
          <a:lstStyle/>
          <a:p>
            <a:r>
              <a:rPr lang="en-US" sz="800" dirty="0"/>
              <a:t>https://api.realfile.rtsclients.com/PublicFiles/1ee897135beb4b1c82715d36398de4c5/da55c9bc-7461-4393-a6c6-5e7ed2d662e2/Protocol%20for%20Pharmacist%20Prescribing%20for%20COVID-19,%20Strep,%20and%20Influenza.pdf</a:t>
            </a:r>
          </a:p>
        </p:txBody>
      </p:sp>
    </p:spTree>
    <p:extLst>
      <p:ext uri="{BB962C8B-B14F-4D97-AF65-F5344CB8AC3E}">
        <p14:creationId xmlns:p14="http://schemas.microsoft.com/office/powerpoint/2010/main" val="405116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A573-81C3-411D-9D2E-F009BF17E707}"/>
              </a:ext>
            </a:extLst>
          </p:cNvPr>
          <p:cNvSpPr>
            <a:spLocks noGrp="1"/>
          </p:cNvSpPr>
          <p:nvPr>
            <p:ph type="title"/>
          </p:nvPr>
        </p:nvSpPr>
        <p:spPr>
          <a:xfrm>
            <a:off x="299258" y="54168"/>
            <a:ext cx="12100560" cy="1478570"/>
          </a:xfrm>
        </p:spPr>
        <p:txBody>
          <a:bodyPr/>
          <a:lstStyle/>
          <a:p>
            <a:r>
              <a:rPr lang="en-US" dirty="0"/>
              <a:t>Board of Pharmacy Test-to-Treat Protocol</a:t>
            </a:r>
          </a:p>
        </p:txBody>
      </p:sp>
      <p:pic>
        <p:nvPicPr>
          <p:cNvPr id="5" name="Content Placeholder 4">
            <a:extLst>
              <a:ext uri="{FF2B5EF4-FFF2-40B4-BE49-F238E27FC236}">
                <a16:creationId xmlns:a16="http://schemas.microsoft.com/office/drawing/2014/main" id="{56973B58-CE05-4B01-A8CA-779D3386CAC0}"/>
              </a:ext>
            </a:extLst>
          </p:cNvPr>
          <p:cNvPicPr>
            <a:picLocks noGrp="1" noChangeAspect="1"/>
          </p:cNvPicPr>
          <p:nvPr>
            <p:ph idx="1"/>
          </p:nvPr>
        </p:nvPicPr>
        <p:blipFill>
          <a:blip r:embed="rId2"/>
          <a:stretch>
            <a:fillRect/>
          </a:stretch>
        </p:blipFill>
        <p:spPr>
          <a:xfrm>
            <a:off x="91440" y="1741585"/>
            <a:ext cx="5635013" cy="4441717"/>
          </a:xfrm>
        </p:spPr>
      </p:pic>
      <p:pic>
        <p:nvPicPr>
          <p:cNvPr id="7" name="Picture 6">
            <a:extLst>
              <a:ext uri="{FF2B5EF4-FFF2-40B4-BE49-F238E27FC236}">
                <a16:creationId xmlns:a16="http://schemas.microsoft.com/office/drawing/2014/main" id="{78C9E856-0EB6-4DA6-ACA3-5C94F1641D5E}"/>
              </a:ext>
            </a:extLst>
          </p:cNvPr>
          <p:cNvPicPr>
            <a:picLocks noChangeAspect="1"/>
          </p:cNvPicPr>
          <p:nvPr/>
        </p:nvPicPr>
        <p:blipFill>
          <a:blip r:embed="rId3"/>
          <a:stretch>
            <a:fillRect/>
          </a:stretch>
        </p:blipFill>
        <p:spPr>
          <a:xfrm>
            <a:off x="5816579" y="1637155"/>
            <a:ext cx="6191568" cy="4654789"/>
          </a:xfrm>
          <a:prstGeom prst="rect">
            <a:avLst/>
          </a:prstGeom>
        </p:spPr>
      </p:pic>
      <p:pic>
        <p:nvPicPr>
          <p:cNvPr id="9" name="Picture 8">
            <a:extLst>
              <a:ext uri="{FF2B5EF4-FFF2-40B4-BE49-F238E27FC236}">
                <a16:creationId xmlns:a16="http://schemas.microsoft.com/office/drawing/2014/main" id="{4474B8F2-BAF1-4C20-B438-720730708712}"/>
              </a:ext>
            </a:extLst>
          </p:cNvPr>
          <p:cNvPicPr>
            <a:picLocks noChangeAspect="1"/>
          </p:cNvPicPr>
          <p:nvPr/>
        </p:nvPicPr>
        <p:blipFill>
          <a:blip r:embed="rId4"/>
          <a:stretch>
            <a:fillRect/>
          </a:stretch>
        </p:blipFill>
        <p:spPr>
          <a:xfrm>
            <a:off x="5816579" y="1381736"/>
            <a:ext cx="2349621" cy="406421"/>
          </a:xfrm>
          <a:prstGeom prst="rect">
            <a:avLst/>
          </a:prstGeom>
        </p:spPr>
      </p:pic>
    </p:spTree>
    <p:extLst>
      <p:ext uri="{BB962C8B-B14F-4D97-AF65-F5344CB8AC3E}">
        <p14:creationId xmlns:p14="http://schemas.microsoft.com/office/powerpoint/2010/main" val="171104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01C1-59CF-4B03-A609-7AF2C635B688}"/>
              </a:ext>
            </a:extLst>
          </p:cNvPr>
          <p:cNvSpPr>
            <a:spLocks noGrp="1"/>
          </p:cNvSpPr>
          <p:nvPr>
            <p:ph type="title"/>
          </p:nvPr>
        </p:nvSpPr>
        <p:spPr>
          <a:xfrm>
            <a:off x="382385" y="94146"/>
            <a:ext cx="11687695" cy="1228832"/>
          </a:xfrm>
        </p:spPr>
        <p:txBody>
          <a:bodyPr>
            <a:normAutofit fontScale="90000"/>
          </a:bodyPr>
          <a:lstStyle/>
          <a:p>
            <a:r>
              <a:rPr lang="en-US" dirty="0"/>
              <a:t>Senate Bill 92 Pharmacist Expanded Scope of Practice </a:t>
            </a:r>
          </a:p>
        </p:txBody>
      </p:sp>
      <p:pic>
        <p:nvPicPr>
          <p:cNvPr id="15" name="Content Placeholder 14">
            <a:extLst>
              <a:ext uri="{FF2B5EF4-FFF2-40B4-BE49-F238E27FC236}">
                <a16:creationId xmlns:a16="http://schemas.microsoft.com/office/drawing/2014/main" id="{2F3677F9-F5F4-42EE-B4B4-1AEC4AF81521}"/>
              </a:ext>
            </a:extLst>
          </p:cNvPr>
          <p:cNvPicPr>
            <a:picLocks noGrp="1" noChangeAspect="1"/>
          </p:cNvPicPr>
          <p:nvPr>
            <p:ph idx="1"/>
          </p:nvPr>
        </p:nvPicPr>
        <p:blipFill>
          <a:blip r:embed="rId2"/>
          <a:stretch>
            <a:fillRect/>
          </a:stretch>
        </p:blipFill>
        <p:spPr>
          <a:xfrm>
            <a:off x="287514" y="1421476"/>
            <a:ext cx="11605016" cy="4620690"/>
          </a:xfrm>
        </p:spPr>
      </p:pic>
    </p:spTree>
    <p:extLst>
      <p:ext uri="{BB962C8B-B14F-4D97-AF65-F5344CB8AC3E}">
        <p14:creationId xmlns:p14="http://schemas.microsoft.com/office/powerpoint/2010/main" val="4000954088"/>
      </p:ext>
    </p:extLst>
  </p:cSld>
  <p:clrMapOvr>
    <a:masterClrMapping/>
  </p:clrMapOvr>
</p:sld>
</file>

<file path=ppt/theme/theme1.xml><?xml version="1.0" encoding="utf-8"?>
<a:theme xmlns:a="http://schemas.openxmlformats.org/drawingml/2006/main" name="Bas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776</TotalTime>
  <Words>3928</Words>
  <Application>Microsoft Office PowerPoint</Application>
  <PresentationFormat>Widescreen</PresentationFormat>
  <Paragraphs>266</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Arial Unicode MS</vt:lpstr>
      <vt:lpstr>Corbel</vt:lpstr>
      <vt:lpstr>Wingdings</vt:lpstr>
      <vt:lpstr>Basis</vt:lpstr>
      <vt:lpstr>Test To Treat CE</vt:lpstr>
      <vt:lpstr>Objectives</vt:lpstr>
      <vt:lpstr>Disclosure</vt:lpstr>
      <vt:lpstr>Test-to-Treat Review</vt:lpstr>
      <vt:lpstr>Large Scale Steps to Test-to-Treat</vt:lpstr>
      <vt:lpstr>Board of Pharmacy Test-to-Treat Regulations</vt:lpstr>
      <vt:lpstr>Board of Pharmacy Test-to-Treat Protocol</vt:lpstr>
      <vt:lpstr>Board of Pharmacy Test-to-Treat Protocol</vt:lpstr>
      <vt:lpstr>Senate Bill 92 Pharmacist Expanded Scope of Practice </vt:lpstr>
      <vt:lpstr>Pharmacy Technicians and Test-to-Treat New Mexico</vt:lpstr>
      <vt:lpstr>Ordering of Lab Values and Test-to-Treat New Mexico</vt:lpstr>
      <vt:lpstr>Some Other States, Legislation, 2023 </vt:lpstr>
      <vt:lpstr>Test-to-Treat Intake Form New Mexico</vt:lpstr>
      <vt:lpstr>Test-to-Treat Intake Form New Mexico</vt:lpstr>
      <vt:lpstr>Test-to-Treat Intake Form New Mexico</vt:lpstr>
      <vt:lpstr>Test-to-Treat Intake Form New Mexico</vt:lpstr>
      <vt:lpstr>Test-to-Treat Intake Form New Mexico</vt:lpstr>
      <vt:lpstr>Test-to-Treat Intake Form New Mexico</vt:lpstr>
      <vt:lpstr>Test-to-Treat Intake Form New Mexico</vt:lpstr>
      <vt:lpstr>Question</vt:lpstr>
      <vt:lpstr>Answer</vt:lpstr>
      <vt:lpstr>Case </vt:lpstr>
      <vt:lpstr>Answer </vt:lpstr>
      <vt:lpstr>Once K.G. is feeling better, what vaccines would you prescribe for him?</vt:lpstr>
      <vt:lpstr>Clinically Unstable, Referral Required</vt:lpstr>
      <vt:lpstr>Question (Influenza) </vt:lpstr>
      <vt:lpstr>Answer (Influenza)</vt:lpstr>
      <vt:lpstr>When Performing Test-to-Treat, Consider</vt:lpstr>
      <vt:lpstr>Case (Influenza)</vt:lpstr>
      <vt:lpstr>Answer (Influenza)</vt:lpstr>
      <vt:lpstr>Case</vt:lpstr>
      <vt:lpstr>Answer</vt:lpstr>
      <vt:lpstr>Answer (Influenza)</vt:lpstr>
      <vt:lpstr>Answer (Covid)</vt:lpstr>
      <vt:lpstr>Answer (Strep)</vt:lpstr>
      <vt:lpstr>Question (Influenza)</vt:lpstr>
      <vt:lpstr>Answer (Influenza)</vt:lpstr>
      <vt:lpstr>Case (Influenza)</vt:lpstr>
      <vt:lpstr>Answer (Influenza)</vt:lpstr>
      <vt:lpstr>Question (GAS)</vt:lpstr>
      <vt:lpstr>Answer (GAS)</vt:lpstr>
      <vt:lpstr>Question (GAS)</vt:lpstr>
      <vt:lpstr>Answer (GAS)</vt:lpstr>
      <vt:lpstr>Case (GAS)</vt:lpstr>
      <vt:lpstr>Answer (GAS)</vt:lpstr>
      <vt:lpstr>Case (Influenza)</vt:lpstr>
      <vt:lpstr>Answer (Influenza)</vt:lpstr>
      <vt:lpstr>Case (Influenza)</vt:lpstr>
      <vt:lpstr>Answer (Influenza)</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To Treat CE</dc:title>
  <dc:creator>amyb4</dc:creator>
  <cp:lastModifiedBy>Julie Weston</cp:lastModifiedBy>
  <cp:revision>25</cp:revision>
  <dcterms:created xsi:type="dcterms:W3CDTF">2024-01-18T05:40:09Z</dcterms:created>
  <dcterms:modified xsi:type="dcterms:W3CDTF">2024-01-20T14:22:23Z</dcterms:modified>
</cp:coreProperties>
</file>