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23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Libre Baskerville" panose="020B0604020202020204" charset="0"/>
      <p:regular r:id="rId73"/>
      <p:bold r:id="rId74"/>
      <p: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gpD+24T5VqNkqWYKesaTAG3vWB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3106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82" name="Google Shape;2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455" name="Google Shape;45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7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7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PolyPharmacy</a:t>
            </a:r>
            <a:endParaRPr/>
          </a:p>
        </p:txBody>
      </p:sp>
      <p:pic>
        <p:nvPicPr>
          <p:cNvPr id="89" name="Google Shape;89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981200"/>
            <a:ext cx="2481596" cy="373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33800"/>
            <a:ext cx="4572000" cy="324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300"/>
              <a:t>Answer </a:t>
            </a:r>
            <a:endParaRPr sz="5300"/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4600"/>
              <a:t>True!</a:t>
            </a:r>
            <a:endParaRPr sz="460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60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60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60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60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600"/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5575" y="25205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Pharmacodynamics Review</a:t>
            </a:r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indent="-285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Receptor affinity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1295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Receptor number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1295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Response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1295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Homeostasis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* Changes with age: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Increase in response to benzodiazepines and opioids (alprazolam, oxycodone)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Decrease in adrenergic 2 receptors results in decreased responsiveness (clonidine)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Impairment of homeostasis such as BP regulation, bladder functionality, electrolyte balance (confusion)</a:t>
            </a:r>
            <a:endParaRPr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Pharmacodynamics Quiz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 drug’s pharmacodynamics can be affected by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physiologic changes due to?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/>
              <a:t>A disorder or disease 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/>
              <a:t>Aging process 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/>
              <a:t>Other drugs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/>
              <a:t>All of the above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500"/>
              <a:t>Answer</a:t>
            </a:r>
            <a:endParaRPr sz="5500"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4600"/>
              <a:t>All of the above!</a:t>
            </a:r>
            <a:endParaRPr sz="460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60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600" b="1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600"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0275" y="3041100"/>
            <a:ext cx="47434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List here…</a:t>
            </a:r>
            <a:endParaRPr/>
          </a:p>
          <a:p>
            <a:pPr marL="742950" lvl="1" indent="-1079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2" name="Google Shape;1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2" y="872289"/>
            <a:ext cx="9144000" cy="477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xfrm>
            <a:off x="11430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Disease States that Affect Pharmacokinetics and/or Pharmacodynamics</a:t>
            </a:r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body" idx="1"/>
          </p:nvPr>
        </p:nvSpPr>
        <p:spPr>
          <a:xfrm>
            <a:off x="1143000" y="1752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Renal Failure, Liver Disease, Congestive Heart Failure are some…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Increases distribution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Decreases elimination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Disease States Quiz</a:t>
            </a:r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971700" y="1407925"/>
            <a:ext cx="80301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dirty="0"/>
              <a:t>Patients diagnosed with Celiac Disease have been shown to generally have an increased rate of stomach emptying and increase permeability in the small intestine.</a:t>
            </a:r>
            <a:endParaRPr sz="2800" dirty="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dirty="0"/>
              <a:t>If a patient with Celiac Disease was prescribed Cephalexin you would expect the absorption to be ________. </a:t>
            </a:r>
            <a:endParaRPr sz="28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/>
          </a:p>
          <a:p>
            <a:pPr marL="45720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UcPeriod"/>
            </a:pPr>
            <a:r>
              <a:rPr lang="en-US" sz="2800" dirty="0"/>
              <a:t>Increased</a:t>
            </a:r>
            <a:endParaRPr sz="2800" dirty="0"/>
          </a:p>
          <a:p>
            <a:pPr marL="45720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UcPeriod"/>
            </a:pPr>
            <a:r>
              <a:rPr lang="en-US" sz="2800" dirty="0"/>
              <a:t>Decreased</a:t>
            </a:r>
            <a:endParaRPr sz="2800" dirty="0"/>
          </a:p>
          <a:p>
            <a:pPr marL="45720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UcPeriod"/>
            </a:pPr>
            <a:r>
              <a:rPr lang="en-US" sz="2800" dirty="0"/>
              <a:t>Unchanged</a:t>
            </a:r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Disease States Quiz</a:t>
            </a:r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body" idx="1"/>
          </p:nvPr>
        </p:nvSpPr>
        <p:spPr>
          <a:xfrm>
            <a:off x="971700" y="1407925"/>
            <a:ext cx="80301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Patients diagnosed with Celiac Disease have been shown to generally have an increased rate of stomach emptying and increase permeability in the small intestine.</a:t>
            </a:r>
            <a:endParaRPr sz="280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If a patient with Celiac Disease was prescribed Cephalexin you would expect the absorption to be ________. </a:t>
            </a:r>
            <a:endParaRPr sz="2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45720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UcPeriod"/>
            </a:pPr>
            <a:r>
              <a:rPr lang="en-US" sz="2800" b="1"/>
              <a:t>Increased</a:t>
            </a:r>
            <a:endParaRPr sz="2800" b="1"/>
          </a:p>
          <a:p>
            <a:pPr marL="45720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UcPeriod"/>
            </a:pPr>
            <a:r>
              <a:rPr lang="en-US" sz="2800"/>
              <a:t>Decreased</a:t>
            </a:r>
            <a:endParaRPr sz="2800"/>
          </a:p>
          <a:p>
            <a:pPr marL="45720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UcPeriod"/>
            </a:pPr>
            <a:r>
              <a:rPr lang="en-US" sz="2800"/>
              <a:t>Unchanged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Factors Contributing to Polypharmacy</a:t>
            </a:r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1"/>
          </p:nvPr>
        </p:nvSpPr>
        <p:spPr>
          <a:xfrm>
            <a:off x="1143000" y="18288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2"/>
              <a:buChar char="•"/>
            </a:pPr>
            <a:r>
              <a:rPr lang="en-US" sz="2802"/>
              <a:t>Increasing age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1401"/>
              </a:spcBef>
              <a:spcAft>
                <a:spcPts val="0"/>
              </a:spcAft>
              <a:buClr>
                <a:schemeClr val="dk1"/>
              </a:buClr>
              <a:buSzPts val="2802"/>
              <a:buChar char="•"/>
            </a:pPr>
            <a:r>
              <a:rPr lang="en-US" sz="2802"/>
              <a:t>Multiple symptoms and/or medical problems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1401"/>
              </a:spcBef>
              <a:spcAft>
                <a:spcPts val="0"/>
              </a:spcAft>
              <a:buClr>
                <a:schemeClr val="dk1"/>
              </a:buClr>
              <a:buSzPts val="2802"/>
              <a:buChar char="•"/>
            </a:pPr>
            <a:r>
              <a:rPr lang="en-US" sz="2802"/>
              <a:t>Over prescribing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1401"/>
              </a:spcBef>
              <a:spcAft>
                <a:spcPts val="0"/>
              </a:spcAft>
              <a:buClr>
                <a:schemeClr val="dk1"/>
              </a:buClr>
              <a:buSzPts val="2802"/>
              <a:buChar char="•"/>
            </a:pPr>
            <a:r>
              <a:rPr lang="en-US" sz="2802"/>
              <a:t>Multiple providers or lack of PCP coordination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401"/>
              </a:spcBef>
              <a:spcAft>
                <a:spcPts val="0"/>
              </a:spcAft>
              <a:buClr>
                <a:schemeClr val="dk1"/>
              </a:buClr>
              <a:buSzPts val="2802"/>
              <a:buChar char="•"/>
            </a:pPr>
            <a:r>
              <a:rPr lang="en-US" sz="2802"/>
              <a:t>Multiple pharmacies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401"/>
              </a:spcBef>
              <a:spcAft>
                <a:spcPts val="0"/>
              </a:spcAft>
              <a:buClr>
                <a:schemeClr val="dk1"/>
              </a:buClr>
              <a:buSzPts val="2802"/>
              <a:buChar char="•"/>
            </a:pPr>
            <a:r>
              <a:rPr lang="en-US" sz="2802"/>
              <a:t>Drug regimen changes/Guideline changes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401"/>
              </a:spcBef>
              <a:spcAft>
                <a:spcPts val="0"/>
              </a:spcAft>
              <a:buClr>
                <a:schemeClr val="dk1"/>
              </a:buClr>
              <a:buSzPts val="2802"/>
              <a:buChar char="•"/>
            </a:pPr>
            <a:r>
              <a:rPr lang="en-US" sz="2802"/>
              <a:t>Hoarding of medications by patient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401"/>
              </a:spcBef>
              <a:spcAft>
                <a:spcPts val="0"/>
              </a:spcAft>
              <a:buClr>
                <a:schemeClr val="dk1"/>
              </a:buClr>
              <a:buSzPts val="2802"/>
              <a:buChar char="•"/>
            </a:pPr>
            <a:r>
              <a:rPr lang="en-US" sz="2802"/>
              <a:t>Self-treatment by patient</a:t>
            </a:r>
            <a:endParaRPr/>
          </a:p>
          <a:p>
            <a:pPr marL="342900" lvl="0" indent="-258445" algn="l" rtl="0">
              <a:lnSpc>
                <a:spcPct val="7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endParaRPr sz="133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Factors Contributing to Polypharmacy Quiz</a:t>
            </a:r>
            <a:endParaRPr dirty="0"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A patient comes to your pharmacy and wants to pick up their medications, you identify they are on 10 different allergy meds from multiple providers. They have not filled at </a:t>
            </a:r>
            <a:r>
              <a:rPr lang="en-US" u="sng" dirty="0"/>
              <a:t>your</a:t>
            </a:r>
            <a:r>
              <a:rPr lang="en-US" dirty="0"/>
              <a:t> pharmacy in 8 months.</a:t>
            </a:r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List 3 factors contributing to polypharmacy in this patient:</a:t>
            </a:r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endParaRPr lang="en-US" dirty="0"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endParaRPr lang="en-US" dirty="0"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80772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audience will be able to: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Identify pharmacokinetic/pharmacodynamic aspects of pharmacotherapy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Discuss these aspects as they relate to age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Identify patients/medications, polypharmacy, errors, and adverse drug event correlations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Implement strategies to mitigate potential correlations</a:t>
            </a:r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ALL WHILE WORKING OUT…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Factors Contributing to Polypharmacy Quiz</a:t>
            </a:r>
            <a:endParaRPr dirty="0"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1"/>
          </p:nvPr>
        </p:nvSpPr>
        <p:spPr>
          <a:xfrm>
            <a:off x="988771" y="1826653"/>
            <a:ext cx="7698029" cy="45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A patient comes to your pharmacy and wants to pick up their medications, you identify they are on 10 different allergy meds from multiple providers. They have not filled at </a:t>
            </a:r>
            <a:r>
              <a:rPr lang="en-US" u="sng" dirty="0"/>
              <a:t>your</a:t>
            </a:r>
            <a:r>
              <a:rPr lang="en-US" dirty="0"/>
              <a:t> pharmacy in 8 months.</a:t>
            </a:r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r>
              <a:rPr lang="en-US" dirty="0"/>
              <a:t>Overprescribing (15)</a:t>
            </a:r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r>
              <a:rPr lang="en-US" dirty="0"/>
              <a:t>Multiple providers (10)</a:t>
            </a:r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r>
              <a:rPr lang="en-US" dirty="0"/>
              <a:t>Multiple pharmacies (5)</a:t>
            </a:r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endParaRPr lang="en-US" dirty="0"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endParaRPr lang="en-US" dirty="0"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EAA78-C7E7-42E8-BD7A-D297110D7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37" y="4659063"/>
            <a:ext cx="2971799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9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Indicators of Polypharmacy</a:t>
            </a:r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1143000" y="1706562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Prescribing medications with no indication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Use of medications in same drug category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Concurrent use of interacting medications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Prescribing drugs contraindicated in elderly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Ordering inappropriate dosages or not maximizing current therapies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Using a drug to treat an adverse drug event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Additional &amp; Potential Indicators of Polypharmacy</a:t>
            </a:r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Transitions of care mismanaged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Discharge review incomplete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Medication reconciliation incomplete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Lack of electronic health information interface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COVID barriers to care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Worried about appt. cancellations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Inability to tele-visit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Online medication sales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 (NetCE.com)</a:t>
            </a:r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body" idx="1"/>
          </p:nvPr>
        </p:nvSpPr>
        <p:spPr>
          <a:xfrm>
            <a:off x="742075" y="1600200"/>
            <a:ext cx="8229600" cy="51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720"/>
              <a:t>82 year old female with a history of CHF, glaucoma, hypertension, and osteoarthritis.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/>
          </a:p>
          <a:p>
            <a:pPr marL="0" lvl="0" indent="0" algn="ctr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/>
          </a:p>
          <a:p>
            <a:pPr marL="0" lvl="0" indent="0" algn="ctr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/>
          </a:p>
          <a:p>
            <a:pPr marL="0" lvl="0" indent="0" algn="ctr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/>
          </a:p>
          <a:p>
            <a:pPr marL="0" lvl="0" indent="0" algn="ctr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/>
          </a:p>
          <a:p>
            <a:pPr marL="0" lvl="0" indent="0" algn="ctr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/>
          </a:p>
          <a:p>
            <a:pPr marL="0" lvl="0" indent="0" algn="ctr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r>
              <a:rPr lang="en-US" sz="2720"/>
              <a:t>Current medications: furosemide, potassium, lisinopril, metoprolol, aspirin, timolol maleate opth. solution, acetaminophen (prn), multivitamin, and a calcium/vitamin D supplement.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3250" y="2447925"/>
            <a:ext cx="3690875" cy="24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 (NetCE.com)</a:t>
            </a:r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body" idx="1"/>
          </p:nvPr>
        </p:nvSpPr>
        <p:spPr>
          <a:xfrm>
            <a:off x="786600" y="1521800"/>
            <a:ext cx="8229600" cy="51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 dirty="0"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 dirty="0"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 dirty="0"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 dirty="0"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 dirty="0"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 dirty="0"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720" dirty="0"/>
          </a:p>
          <a:p>
            <a:pPr marL="0" lvl="0" indent="45720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r>
              <a:rPr lang="en-US" sz="2720" dirty="0"/>
              <a:t>She has an appointment with a new orthopedic physician.</a:t>
            </a:r>
            <a:r>
              <a:rPr lang="en-US" dirty="0"/>
              <a:t> </a:t>
            </a:r>
            <a:r>
              <a:rPr lang="en-US" sz="2720" dirty="0"/>
              <a:t>During the appointment, the patient complains of persistent arthritic pain in her knee and is prescribed, </a:t>
            </a:r>
            <a:r>
              <a:rPr lang="en-US" sz="2720" i="1" dirty="0"/>
              <a:t>meloxicam (7.5 mg per day) for pain and inflammation.</a:t>
            </a:r>
            <a:endParaRPr i="1" dirty="0"/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8013" y="1570038"/>
            <a:ext cx="444817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Medication Choices</a:t>
            </a:r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body" idx="1"/>
          </p:nvPr>
        </p:nvSpPr>
        <p:spPr>
          <a:xfrm>
            <a:off x="1051050" y="23383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 dirty="0"/>
              <a:t>Fill meloxicam prescription as written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 dirty="0"/>
              <a:t>Change to OTC ibuprofen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 dirty="0"/>
              <a:t>Change to any NSAID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 dirty="0"/>
              <a:t>Change to topical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 dirty="0"/>
              <a:t>Increase Tylenol (max.)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 dirty="0"/>
              <a:t>Change to Tramadol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body" idx="1"/>
          </p:nvPr>
        </p:nvSpPr>
        <p:spPr>
          <a:xfrm>
            <a:off x="895100" y="1600200"/>
            <a:ext cx="80964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80" i="1"/>
              <a:t>Meloxicam is a good choice, as it should help to improve symptoms, however, from a cardiac standpoint, this is a risky approach due to the potential side effect of fluid retention and its effect on the heart for a patient with CHF.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1800"/>
              <a:buNone/>
            </a:pPr>
            <a:endParaRPr sz="2480" i="1"/>
          </a:p>
          <a:p>
            <a:pPr marL="0" lvl="0" indent="457200" algn="just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1800"/>
              <a:buNone/>
            </a:pPr>
            <a:r>
              <a:rPr lang="en-US" sz="2480"/>
              <a:t>In general, NSAIDs can be dangerous for an 82 years old patient.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NSAIDs (including meloxicam, as well as over-the-counter options like ibuprofen) have been issued warnings by the U.S. Food and Drug Administration for the increased risk of: </a:t>
            </a:r>
            <a:endParaRPr/>
          </a:p>
          <a:p>
            <a:pPr marL="742950" lvl="1" indent="-28575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Serious and potentially fatal cardiovascular and thrombotic events, including myocardial infarction and stroke </a:t>
            </a:r>
            <a:endParaRPr/>
          </a:p>
          <a:p>
            <a:pPr marL="742950" lvl="1" indent="-285750" algn="just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Serious adverse gastrointestinal events such as bleeding, ulcer, and intestinal perforation (higher in seniors)</a:t>
            </a:r>
            <a:endParaRPr sz="248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/>
              <a:t>Choices: Chair Yoga - Repeat 5 times</a:t>
            </a:r>
            <a:endParaRPr sz="4300"/>
          </a:p>
        </p:txBody>
      </p:sp>
      <p:sp>
        <p:nvSpPr>
          <p:cNvPr id="265" name="Google Shape;265;p27"/>
          <p:cNvSpPr txBox="1">
            <a:spLocks noGrp="1"/>
          </p:cNvSpPr>
          <p:nvPr>
            <p:ph type="body" idx="1"/>
          </p:nvPr>
        </p:nvSpPr>
        <p:spPr>
          <a:xfrm>
            <a:off x="1051050" y="2338350"/>
            <a:ext cx="7651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Meloxicam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Ibuprofen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Any NSAID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Topicals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Tylenol (max.)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Tramadol</a:t>
            </a:r>
            <a:endParaRPr/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0275" y="2466750"/>
            <a:ext cx="5031326" cy="33526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 dirty="0"/>
              <a:t>Choices: Chair Yoga - Repeat 5 times</a:t>
            </a:r>
            <a:endParaRPr sz="4300" dirty="0"/>
          </a:p>
        </p:txBody>
      </p:sp>
      <p:sp>
        <p:nvSpPr>
          <p:cNvPr id="272" name="Google Shape;272;p28"/>
          <p:cNvSpPr txBox="1">
            <a:spLocks noGrp="1"/>
          </p:cNvSpPr>
          <p:nvPr>
            <p:ph type="body" idx="1"/>
          </p:nvPr>
        </p:nvSpPr>
        <p:spPr>
          <a:xfrm>
            <a:off x="1051050" y="2338350"/>
            <a:ext cx="7651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Meloxicam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Ibuprofen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Any NSAID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Topicals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Tylenol (max.)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UcPeriod"/>
            </a:pPr>
            <a:r>
              <a:rPr lang="en-US"/>
              <a:t>Tramadol</a:t>
            </a:r>
            <a:endParaRPr/>
          </a:p>
        </p:txBody>
      </p:sp>
      <p:pic>
        <p:nvPicPr>
          <p:cNvPr id="273" name="Google Shape;27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7913" y="2414550"/>
            <a:ext cx="4944836" cy="32950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 Outcome</a:t>
            </a:r>
            <a:endParaRPr/>
          </a:p>
        </p:txBody>
      </p:sp>
      <p:sp>
        <p:nvSpPr>
          <p:cNvPr id="279" name="Google Shape;279;p29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82296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40"/>
              <a:t>Pharmacist faxes PCP prior to dispensing, which results in makes the elderly patient come back at a later time.</a:t>
            </a:r>
            <a:endParaRPr/>
          </a:p>
          <a:p>
            <a:pPr marL="0" lvl="0" indent="4572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800"/>
              <a:buNone/>
            </a:pPr>
            <a:endParaRPr sz="2240"/>
          </a:p>
          <a:p>
            <a:pPr marL="0" lvl="0" indent="4572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800"/>
              <a:buNone/>
            </a:pPr>
            <a:r>
              <a:rPr lang="en-US" sz="2240"/>
              <a:t>PCP advises against NSAID and instead, creates a pain management plan that minimizes the potential risks.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800"/>
              <a:buNone/>
            </a:pPr>
            <a:endParaRPr sz="2240"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800"/>
              <a:buNone/>
            </a:pPr>
            <a:r>
              <a:rPr lang="en-US" sz="2240" b="1"/>
              <a:t>Plan:</a:t>
            </a:r>
            <a:endParaRPr b="1"/>
          </a:p>
          <a:p>
            <a:pPr marL="74295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–"/>
            </a:pPr>
            <a:r>
              <a:rPr lang="en-US" sz="1960"/>
              <a:t>Patient was taking acetaminophen as needed, averaging up to one dose daily, this is increased to twice daily extended-release acetaminophen (650 mg total daily dose) 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–"/>
            </a:pPr>
            <a:r>
              <a:rPr lang="en-US" sz="1960"/>
              <a:t>For breakthrough pain, tramadol 25 mg every four hours (as needed) is prescribed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–"/>
            </a:pPr>
            <a:r>
              <a:rPr lang="en-US" sz="1960"/>
              <a:t>Another option considered was the topical anti-inflammatory diclofenac gel, which would have fewer side effects than systemic agents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Char char="–"/>
            </a:pPr>
            <a:r>
              <a:rPr lang="en-US" sz="1960"/>
              <a:t>Patient is scheduled with a physical therapist to create a safe exercise plan, including strengthening and range-of-motion exercises including chair yoga which the patient greatly enjoys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Polypharmacy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Definitions: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A range of 2 to 11 or more medications (</a:t>
            </a:r>
            <a:r>
              <a:rPr lang="en-US" dirty="0" err="1"/>
              <a:t>Masnoon</a:t>
            </a:r>
            <a:r>
              <a:rPr lang="en-US" dirty="0"/>
              <a:t> et al.)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Use of a large number of medications, commonly considered to be the use of five or more (Express Scripts)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Five or more medications used daily (CMS)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/>
              <a:t>Taking 5 or more pills a day or currently taking medications for 5 or more conditions (CDC)</a:t>
            </a:r>
            <a:endParaRPr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Prescribing Cascade</a:t>
            </a: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762000" y="1524000"/>
            <a:ext cx="1981200" cy="990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762000" y="2819400"/>
            <a:ext cx="1981200" cy="990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762000" y="4114800"/>
            <a:ext cx="1981200" cy="990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0"/>
          <p:cNvSpPr/>
          <p:nvPr/>
        </p:nvSpPr>
        <p:spPr>
          <a:xfrm>
            <a:off x="2971800" y="1828800"/>
            <a:ext cx="1600200" cy="9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2971800" y="3048000"/>
            <a:ext cx="1600200" cy="9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3048000" y="4343400"/>
            <a:ext cx="1600200" cy="9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4953000" y="1905000"/>
            <a:ext cx="1371600" cy="12954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4953000" y="3352800"/>
            <a:ext cx="1447800" cy="12954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4953000" y="4876800"/>
            <a:ext cx="1447800" cy="12954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6858000" y="2286000"/>
            <a:ext cx="1371600" cy="1295400"/>
          </a:xfrm>
          <a:prstGeom prst="hexagon">
            <a:avLst>
              <a:gd name="adj" fmla="val 26471"/>
              <a:gd name="vf" fmla="val 11547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6858000" y="3886200"/>
            <a:ext cx="1371600" cy="1295400"/>
          </a:xfrm>
          <a:prstGeom prst="hexagon">
            <a:avLst>
              <a:gd name="adj" fmla="val 26471"/>
              <a:gd name="vf" fmla="val 11547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6858000" y="5410200"/>
            <a:ext cx="1447800" cy="1295400"/>
          </a:xfrm>
          <a:prstGeom prst="hexagon">
            <a:avLst>
              <a:gd name="adj" fmla="val 27941"/>
              <a:gd name="vf" fmla="val 11547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30"/>
          <p:cNvCxnSpPr/>
          <p:nvPr/>
        </p:nvCxnSpPr>
        <p:spPr>
          <a:xfrm>
            <a:off x="2743200" y="1676400"/>
            <a:ext cx="457200" cy="30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9" name="Google Shape;299;p30"/>
          <p:cNvCxnSpPr/>
          <p:nvPr/>
        </p:nvCxnSpPr>
        <p:spPr>
          <a:xfrm>
            <a:off x="2743200" y="2895600"/>
            <a:ext cx="457200" cy="30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0" name="Google Shape;300;p30"/>
          <p:cNvCxnSpPr/>
          <p:nvPr/>
        </p:nvCxnSpPr>
        <p:spPr>
          <a:xfrm>
            <a:off x="2743200" y="4267200"/>
            <a:ext cx="457200" cy="30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1" name="Google Shape;301;p30"/>
          <p:cNvCxnSpPr/>
          <p:nvPr/>
        </p:nvCxnSpPr>
        <p:spPr>
          <a:xfrm>
            <a:off x="4572000" y="2514600"/>
            <a:ext cx="45720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2" name="Google Shape;302;p30"/>
          <p:cNvCxnSpPr/>
          <p:nvPr/>
        </p:nvCxnSpPr>
        <p:spPr>
          <a:xfrm>
            <a:off x="4495800" y="3810000"/>
            <a:ext cx="6096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3" name="Google Shape;303;p30"/>
          <p:cNvCxnSpPr/>
          <p:nvPr/>
        </p:nvCxnSpPr>
        <p:spPr>
          <a:xfrm>
            <a:off x="4495800" y="5181600"/>
            <a:ext cx="45720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4" name="Google Shape;304;p30"/>
          <p:cNvCxnSpPr/>
          <p:nvPr/>
        </p:nvCxnSpPr>
        <p:spPr>
          <a:xfrm>
            <a:off x="6324600" y="2514600"/>
            <a:ext cx="6096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5" name="Google Shape;305;p30"/>
          <p:cNvCxnSpPr/>
          <p:nvPr/>
        </p:nvCxnSpPr>
        <p:spPr>
          <a:xfrm>
            <a:off x="6324600" y="4038600"/>
            <a:ext cx="6096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6" name="Google Shape;306;p30"/>
          <p:cNvCxnSpPr/>
          <p:nvPr/>
        </p:nvCxnSpPr>
        <p:spPr>
          <a:xfrm>
            <a:off x="6324600" y="5638800"/>
            <a:ext cx="6096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7" name="Google Shape;307;p30"/>
          <p:cNvSpPr txBox="1"/>
          <p:nvPr/>
        </p:nvSpPr>
        <p:spPr>
          <a:xfrm>
            <a:off x="990600" y="1828800"/>
            <a:ext cx="1524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ARTHRITIS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0"/>
          <p:cNvSpPr txBox="1"/>
          <p:nvPr/>
        </p:nvSpPr>
        <p:spPr>
          <a:xfrm>
            <a:off x="838200" y="3124200"/>
            <a:ext cx="1828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0"/>
          <p:cNvSpPr txBox="1"/>
          <p:nvPr/>
        </p:nvSpPr>
        <p:spPr>
          <a:xfrm>
            <a:off x="990600" y="4419600"/>
            <a:ext cx="1524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3276600" y="2133600"/>
            <a:ext cx="1143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NSAID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2819400" y="3276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Tricyclic Antidepressant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3124200" y="4648200"/>
            <a:ext cx="1524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ANTIPSYCHOTIC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5105400" y="2362200"/>
            <a:ext cx="1066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↑ Blood Pressure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5029200" y="3886200"/>
            <a:ext cx="1371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CONSTIPATION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0"/>
          <p:cNvSpPr txBox="1"/>
          <p:nvPr/>
        </p:nvSpPr>
        <p:spPr>
          <a:xfrm>
            <a:off x="5105400" y="5181600"/>
            <a:ext cx="1143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Extra-Pyramidal Syndromes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7010400" y="2743200"/>
            <a:ext cx="1066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BP Med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0"/>
          <p:cNvSpPr txBox="1"/>
          <p:nvPr/>
        </p:nvSpPr>
        <p:spPr>
          <a:xfrm>
            <a:off x="7010400" y="43434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LAXITIVE 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7010400" y="5791200"/>
            <a:ext cx="12192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PARKINSONS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0" y="6461125"/>
            <a:ext cx="2743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Gurwitz JH.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P&amp;T. 1997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685800" y="1066800"/>
            <a:ext cx="8077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CONDITION                     THERAPY      	          NEW SYMPTOM             SUBSEQUENT RX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30"/>
          <p:cNvCxnSpPr/>
          <p:nvPr/>
        </p:nvCxnSpPr>
        <p:spPr>
          <a:xfrm>
            <a:off x="2895600" y="1524000"/>
            <a:ext cx="0" cy="4648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22" name="Google Shape;322;p30"/>
          <p:cNvCxnSpPr/>
          <p:nvPr/>
        </p:nvCxnSpPr>
        <p:spPr>
          <a:xfrm>
            <a:off x="4724400" y="1752600"/>
            <a:ext cx="0" cy="4648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23" name="Google Shape;323;p30"/>
          <p:cNvCxnSpPr/>
          <p:nvPr/>
        </p:nvCxnSpPr>
        <p:spPr>
          <a:xfrm>
            <a:off x="6553200" y="1752600"/>
            <a:ext cx="0" cy="4648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Prescribing Cascade Quiz</a:t>
            </a:r>
            <a:endParaRPr/>
          </a:p>
        </p:txBody>
      </p:sp>
      <p:sp>
        <p:nvSpPr>
          <p:cNvPr id="329" name="Google Shape;329;p31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8229600" cy="49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40" dirty="0"/>
              <a:t>Which of the following is NOT an example of a Prescribing Cascade?</a:t>
            </a:r>
            <a:endParaRPr sz="284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40" dirty="0"/>
          </a:p>
          <a:p>
            <a:pPr marL="457200" lvl="0" indent="-3898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40"/>
              <a:buAutoNum type="alphaUcPeriod"/>
            </a:pPr>
            <a:r>
              <a:rPr lang="en-US" sz="2540" dirty="0"/>
              <a:t>Patient taking lisinopril develops a cough, so she begins taking Robitussin DM every night without improvement.</a:t>
            </a:r>
            <a:endParaRPr sz="2540" dirty="0"/>
          </a:p>
          <a:p>
            <a:pPr marL="457200" lvl="0" indent="-3898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40"/>
              <a:buAutoNum type="alphaUcPeriod"/>
            </a:pPr>
            <a:r>
              <a:rPr lang="en-US" sz="2540" dirty="0"/>
              <a:t>Patient brings a new prescription for levodopa-carbidopa for tremor and is here to refill haloperidol, which was started 2 months ago.</a:t>
            </a:r>
            <a:endParaRPr sz="2540" dirty="0"/>
          </a:p>
          <a:p>
            <a:pPr marL="457200" lvl="0" indent="-3898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40"/>
              <a:buAutoNum type="alphaUcPeriod"/>
            </a:pPr>
            <a:r>
              <a:rPr lang="en-US" sz="2540" dirty="0"/>
              <a:t>Female patient requesting an OTC recommendation for a rash she noticed after restarting lamotrigine after her recent pregnancy.</a:t>
            </a:r>
            <a:endParaRPr sz="2540" dirty="0"/>
          </a:p>
          <a:p>
            <a:pPr marL="457200" lvl="0" indent="-3898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40"/>
              <a:buAutoNum type="alphaUcPeriod"/>
            </a:pPr>
            <a:r>
              <a:rPr lang="en-US" sz="2540" dirty="0"/>
              <a:t>All of the above are examples of Prescribing Cascades.</a:t>
            </a:r>
            <a:endParaRPr sz="254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/>
              <a:t>Chair Yoga - Repeat 5 times per side</a:t>
            </a:r>
            <a:endParaRPr sz="4300"/>
          </a:p>
        </p:txBody>
      </p:sp>
      <p:pic>
        <p:nvPicPr>
          <p:cNvPr id="335" name="Google Shape;3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493838"/>
            <a:ext cx="7703344" cy="51355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Prescribing Cascade Quiz</a:t>
            </a:r>
            <a:endParaRPr/>
          </a:p>
        </p:txBody>
      </p:sp>
      <p:sp>
        <p:nvSpPr>
          <p:cNvPr id="341" name="Google Shape;341;p33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8229600" cy="49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40" dirty="0"/>
              <a:t>Which of the following is NOT an example of a Prescribing Cascade?</a:t>
            </a:r>
            <a:endParaRPr sz="284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40" dirty="0"/>
          </a:p>
          <a:p>
            <a:pPr marL="457200" lvl="0" indent="-3898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40"/>
              <a:buAutoNum type="alphaUcPeriod"/>
            </a:pPr>
            <a:r>
              <a:rPr lang="en-US" sz="2540" dirty="0"/>
              <a:t>Patient taking lisinopril develops a cough so she begins taking Robitussin DM every night without improvement.</a:t>
            </a:r>
            <a:endParaRPr sz="2540" dirty="0"/>
          </a:p>
          <a:p>
            <a:pPr marL="457200" lvl="0" indent="-3898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40"/>
              <a:buAutoNum type="alphaUcPeriod"/>
            </a:pPr>
            <a:r>
              <a:rPr lang="en-US" sz="2540" dirty="0"/>
              <a:t>Patient brings a new prescription for Levodopa-carbidopa for tremor and is here to refill haloperidol which was started 2 months ago.</a:t>
            </a:r>
            <a:endParaRPr sz="2540" dirty="0"/>
          </a:p>
          <a:p>
            <a:pPr marL="457200" lvl="0" indent="-3898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40"/>
              <a:buAutoNum type="alphaUcPeriod"/>
            </a:pPr>
            <a:r>
              <a:rPr lang="en-US" sz="2540" dirty="0"/>
              <a:t>Female patient requesting an OTC recommendation for a rash she noticed after restarting lamotrigine after her recent pregnancy.</a:t>
            </a:r>
            <a:endParaRPr sz="2540" dirty="0"/>
          </a:p>
          <a:p>
            <a:pPr marL="457200" lvl="0" indent="-3898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40"/>
              <a:buAutoNum type="alphaUcPeriod"/>
            </a:pPr>
            <a:r>
              <a:rPr lang="en-US" sz="2540" b="1" dirty="0"/>
              <a:t>All of the above are examples of Prescribing Cascades.</a:t>
            </a:r>
            <a:endParaRPr sz="254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BEERS and PIMS</a:t>
            </a:r>
            <a:endParaRPr/>
          </a:p>
        </p:txBody>
      </p:sp>
      <p:sp>
        <p:nvSpPr>
          <p:cNvPr id="347" name="Google Shape;347;p34"/>
          <p:cNvSpPr txBox="1">
            <a:spLocks noGrp="1"/>
          </p:cNvSpPr>
          <p:nvPr>
            <p:ph type="body" idx="1"/>
          </p:nvPr>
        </p:nvSpPr>
        <p:spPr>
          <a:xfrm>
            <a:off x="762000" y="16764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Prescribing that poses more risk than benefit to the individual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Using medications that either have no clear evidence-based indication, carry a substantially higher risk of ADE, or not cost-effective</a:t>
            </a:r>
            <a:endParaRPr/>
          </a:p>
        </p:txBody>
      </p:sp>
      <p:sp>
        <p:nvSpPr>
          <p:cNvPr id="348" name="Google Shape;348;p34"/>
          <p:cNvSpPr txBox="1"/>
          <p:nvPr/>
        </p:nvSpPr>
        <p:spPr>
          <a:xfrm>
            <a:off x="4724400" y="6477000"/>
            <a:ext cx="4419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Ramaswamy R, et al. J Eval Clin Pract. 2010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 txBox="1">
            <a:spLocks noGrp="1"/>
          </p:cNvSpPr>
          <p:nvPr>
            <p:ph type="body" idx="1"/>
          </p:nvPr>
        </p:nvSpPr>
        <p:spPr>
          <a:xfrm>
            <a:off x="461211" y="304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Removal of loratadine from the Beers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More liberal renal threshold (Crcl = &lt;60mL to &lt;30mL)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PPI avoidance long term due to C.diff., bone loss, and fractures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Stricter guidelines to avoid antipsychotics for behavioral problems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54" name="Google Shape;3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9875" y="254000"/>
            <a:ext cx="3352800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360" name="Google Shape;360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0546" y="685800"/>
            <a:ext cx="7713539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Potentially Inappropriate Prescribing</a:t>
            </a:r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cost of medication related problems has been estimated to be: 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$76.6 billion to ambulatory care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$20 billion to hospitals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$4 billion to nursing home facilities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medication-related problems were ranked as a disease by cause of death, it would be the fifth leading cause of death in the US,</a:t>
            </a:r>
            <a:endParaRPr/>
          </a:p>
        </p:txBody>
      </p:sp>
      <p:sp>
        <p:nvSpPr>
          <p:cNvPr id="367" name="Google Shape;367;p37"/>
          <p:cNvSpPr txBox="1"/>
          <p:nvPr/>
        </p:nvSpPr>
        <p:spPr>
          <a:xfrm>
            <a:off x="4724400" y="6477000"/>
            <a:ext cx="4419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Ramaswamy R, et al. J Eval Clin Pract. 2010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</a:t>
            </a:r>
            <a:endParaRPr/>
          </a:p>
        </p:txBody>
      </p:sp>
      <p:sp>
        <p:nvSpPr>
          <p:cNvPr id="373" name="Google Shape;373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78 year old man, resides in a nursing facility.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One year ago, he fell and fractured his left hip and underwent surgical repair. He returned to the nursing facility, completed rehabilitation, and regained most of his prior function.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After the surgery, was prescribed warfarin to prevent deep vein thrombosis (DVT) after surgery.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During a routine visit, it was discovered that patient is still being administered warfarin, the warfarin was never discontinued after the appropriate duration after the hip fracture repair.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went wrong?</a:t>
            </a:r>
            <a:endParaRPr/>
          </a:p>
        </p:txBody>
      </p:sp>
      <p:sp>
        <p:nvSpPr>
          <p:cNvPr id="380" name="Google Shape;380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500"/>
              <a:buAutoNum type="alphaUcParenR"/>
            </a:pPr>
            <a:r>
              <a:rPr lang="en-US"/>
              <a:t>Wrong drug, right duration</a:t>
            </a:r>
            <a:endParaRPr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lphaUcParenR"/>
            </a:pPr>
            <a:r>
              <a:rPr lang="en-US"/>
              <a:t>Right drug, wrong duration</a:t>
            </a:r>
            <a:endParaRPr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lphaUcParenR"/>
            </a:pPr>
            <a:r>
              <a:rPr lang="en-US"/>
              <a:t>Wrong drug, wrong duration </a:t>
            </a:r>
            <a:endParaRPr/>
          </a:p>
        </p:txBody>
      </p:sp>
      <p:pic>
        <p:nvPicPr>
          <p:cNvPr id="381" name="Google Shape;38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4087950"/>
            <a:ext cx="571500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CDC Statistics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791200" y="1752600"/>
            <a:ext cx="3124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775" b="1"/>
              <a:t>&gt;30% </a:t>
            </a:r>
            <a:r>
              <a:rPr lang="en-US" sz="2775"/>
              <a:t>of US seniors are taking 5 or more medications</a:t>
            </a:r>
            <a:endParaRPr/>
          </a:p>
          <a:p>
            <a:pPr marL="34290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endParaRPr sz="2775"/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775"/>
              <a:t>22.4% of US adults aged 40-79 use 5 or more medications in the past 30 days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86000"/>
            <a:ext cx="5559064" cy="347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3522951" y="6488668"/>
            <a:ext cx="56330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https://www.cdc.gov/nchs/products/databriefs/db42.htm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Answer/ Exercise </a:t>
            </a:r>
            <a:endParaRPr/>
          </a:p>
        </p:txBody>
      </p:sp>
      <p:sp>
        <p:nvSpPr>
          <p:cNvPr id="388" name="Google Shape;388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AutoNum type="alphaUcParenR"/>
            </a:pPr>
            <a:r>
              <a:rPr lang="en-US"/>
              <a:t>10 knee ups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arenR"/>
            </a:pPr>
            <a:r>
              <a:rPr lang="en-US"/>
              <a:t>Right Answer! You can choose which work out you would like (either knee ups or jumping jacks)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arenR"/>
            </a:pPr>
            <a:r>
              <a:rPr lang="en-US"/>
              <a:t>10 jumping jacks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394" name="Google Shape;394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 i="1"/>
              <a:t>This is an example of using the </a:t>
            </a:r>
            <a:r>
              <a:rPr lang="en-US" sz="2720" i="1">
                <a:solidFill>
                  <a:srgbClr val="FF0000"/>
                </a:solidFill>
              </a:rPr>
              <a:t>right drug but not using it for the correct duration.</a:t>
            </a:r>
            <a:r>
              <a:rPr lang="en-US" sz="2720" i="1"/>
              <a:t>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 i="1"/>
              <a:t>After surgery, warfarin is usually indicated for approximately two to three months or until activity/ambulation has increased to a point that the risk of DVT is reduced.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 i="1"/>
              <a:t>There is a substantial burden of treatment with warfarin, including weekly evaluations of prothrombin time/international normalized ratio (PT/INR), adverse reactions, interactions, and increased risk of bleeding and brain hemorrhage, especially for patients with a history of falls.</a:t>
            </a:r>
            <a:endParaRPr sz="272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Outcome</a:t>
            </a:r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PCP called and warfarin was discontinued.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When medications are DC’d, plans to monitor should be put in place.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There is shared responsibility for this error between the prescriber/healthcare provider and the facility, and the consultant pharmacist.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Mitigation</a:t>
            </a:r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Tools developed by expert panels: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Drug Burden Index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FORTA (Fit for the Aged) List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STOPP/START Criteria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Medication Appropriateness Index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Others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Adherence strategies/pharmacy automation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Individual drug class/De-Prescribing Criteria</a:t>
            </a:r>
            <a:endParaRPr/>
          </a:p>
          <a:p>
            <a: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Medication Appropriateness Index</a:t>
            </a:r>
            <a:endParaRPr/>
          </a:p>
        </p:txBody>
      </p:sp>
      <p:sp>
        <p:nvSpPr>
          <p:cNvPr id="412" name="Google Shape;412;p45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rPr lang="en-US" sz="1520"/>
              <a:t>	</a:t>
            </a:r>
            <a:r>
              <a:rPr lang="en-US" sz="1615"/>
              <a:t>Each question is answered using a three-point Likert scale. The first two questions receive a weighting of (3), the next four a weighting of (2), and the last four a weighting of (1). 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endParaRPr sz="1520"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Is there an indication for the drug?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Is the medication effective for the condition?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Is the dosage correct?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Are the directions correct?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Are the directions practical?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Are there clinically significant drug–drug interactions?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Are there clinically significant drug–disease/condition interactions?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Is there unnecessary duplication with other drugs?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Is the duration of therapy acceptable?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Calibri"/>
              <a:buAutoNum type="arabicPeriod"/>
            </a:pPr>
            <a:r>
              <a:rPr lang="en-US" sz="1995"/>
              <a:t>Is the drug the least expensive alternative compared to others of equal utility?</a:t>
            </a:r>
            <a:endParaRPr/>
          </a:p>
        </p:txBody>
      </p:sp>
      <p:sp>
        <p:nvSpPr>
          <p:cNvPr id="413" name="Google Shape;413;p45"/>
          <p:cNvSpPr txBox="1"/>
          <p:nvPr/>
        </p:nvSpPr>
        <p:spPr>
          <a:xfrm>
            <a:off x="3581400" y="6488668"/>
            <a:ext cx="5410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Fitzgerald LS, et al. Ann Pharmacother. 1997;31:543-8.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419" name="Google Shape;419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0208" y="426042"/>
            <a:ext cx="5663584" cy="6137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Screening Tool of Older Persons' Potentially Inappropriate Prescriptions  (STOPP)</a:t>
            </a:r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STOPP is comprised of 65 clinically significant criteria for potentially inappropriate prescribing in seniors: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includes drug-drug and drug-disease interactions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arranged according to relevant physiological systems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each criterion is accompanied by a concise explanation as to why potentially inappropriate</a:t>
            </a:r>
            <a:endParaRPr/>
          </a:p>
        </p:txBody>
      </p:sp>
      <p:sp>
        <p:nvSpPr>
          <p:cNvPr id="426" name="Google Shape;426;p47"/>
          <p:cNvSpPr txBox="1"/>
          <p:nvPr/>
        </p:nvSpPr>
        <p:spPr>
          <a:xfrm>
            <a:off x="3429000" y="6248400"/>
            <a:ext cx="5486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Levy HB, et al. Ann Pharmacother. 2010 ;44(12):1968-75.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Screening Tool to Alert to the</a:t>
            </a:r>
            <a:br>
              <a:rPr lang="en-US" sz="3959"/>
            </a:br>
            <a:r>
              <a:rPr lang="en-US" sz="3959"/>
              <a:t>Right Treatment (START)</a:t>
            </a:r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START consists of 22 evidence-based prescribing indicators to identify prescribing omissions (medication indicated, but not prescribed)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i="1"/>
              <a:t>Cardiovascular system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Warfarin in the presence of chronic atrial fibrillation, where there is no contraindication to warfarin</a:t>
            </a:r>
            <a:endParaRPr sz="1600"/>
          </a:p>
          <a:p>
            <a:pPr marL="1143000" lvl="2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Beta blocker in chronic stable angina, where no contraindication exists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i="1"/>
              <a:t>Respiratory system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Inhaled steroid in moderate-to-severe asthma or COPD, where reversibility of airflow obstruction has been shown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i="1"/>
              <a:t>Central nervous system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L-dopa in idiopathic Parkinson’s disease with definite functional impairment and resultant disability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i="1"/>
              <a:t>Gastrointestinal system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 Proton pump inhibitor in the presence of chronic severe gastro-esophageal acid reflux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i="1"/>
              <a:t>Locomotor system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Calcium and vitamin D supplement in patients with known osteoporosis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i="1"/>
              <a:t>Endocrine system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ACE inhibitor or Angiotensin Receptor Blocker in diabetes with nephropathy</a:t>
            </a:r>
            <a:endParaRPr/>
          </a:p>
        </p:txBody>
      </p:sp>
      <p:sp>
        <p:nvSpPr>
          <p:cNvPr id="433" name="Google Shape;433;p48"/>
          <p:cNvSpPr txBox="1"/>
          <p:nvPr/>
        </p:nvSpPr>
        <p:spPr>
          <a:xfrm>
            <a:off x="3505200" y="6324600"/>
            <a:ext cx="5486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Levy HB, et al. Ann Pharmacother. 2010 ;44(12):1968-75.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439" name="Google Shape;439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7063" y="219447"/>
            <a:ext cx="8549874" cy="641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445" name="Google Shape;445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9284" y="306722"/>
            <a:ext cx="8229600" cy="61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CDC Statistics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 dirty="0"/>
              <a:t>Over the last 10 years: </a:t>
            </a:r>
            <a:endParaRPr b="1" dirty="0"/>
          </a:p>
          <a:p>
            <a:pPr marL="74295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b="1" dirty="0"/>
              <a:t>The percentage of Americans who took at least </a:t>
            </a:r>
            <a:r>
              <a:rPr lang="en-US" sz="1750" b="1" u="sng" dirty="0"/>
              <a:t>one</a:t>
            </a:r>
            <a:r>
              <a:rPr lang="en-US" sz="1750" b="1" dirty="0"/>
              <a:t> prescription drug in the past month increased from 44% to 48%</a:t>
            </a:r>
            <a:endParaRPr b="1" dirty="0"/>
          </a:p>
          <a:p>
            <a:pPr marL="74295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b="1" dirty="0"/>
              <a:t>The use of two or more drugs increased from 25% to 31%</a:t>
            </a:r>
            <a:endParaRPr b="1" dirty="0"/>
          </a:p>
          <a:p>
            <a:pPr marL="74295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b="1" dirty="0"/>
              <a:t>The use of five or more drugs increased from 6% to 11%</a:t>
            </a:r>
            <a:endParaRPr b="1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 dirty="0"/>
              <a:t>In 2007-2008, 1 out of every 5 children and 9 out of 10 older Americans reported using at least one prescription drug in the past month</a:t>
            </a: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 dirty="0"/>
              <a:t>Those who were without a regular place for health care, health insurance, or prescription drug benefit had less prescription drug use compared with those who had these benefits</a:t>
            </a: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 dirty="0"/>
              <a:t>The most commonly used types of drugs involved in these statistics included: </a:t>
            </a:r>
            <a:endParaRPr b="1" dirty="0"/>
          </a:p>
          <a:p>
            <a:pPr marL="74295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b="1" dirty="0"/>
              <a:t>Asthma medications (in children)</a:t>
            </a:r>
            <a:endParaRPr b="1" dirty="0"/>
          </a:p>
          <a:p>
            <a:pPr marL="74295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b="1" dirty="0"/>
              <a:t>Central nervous system stimulants (in adolescents)</a:t>
            </a:r>
            <a:endParaRPr b="1" dirty="0"/>
          </a:p>
          <a:p>
            <a:pPr marL="74295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b="1" dirty="0"/>
              <a:t>Antidepressants (in middle-aged adults)</a:t>
            </a:r>
            <a:endParaRPr b="1" dirty="0"/>
          </a:p>
          <a:p>
            <a:pPr marL="74295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b="1" dirty="0"/>
              <a:t>Cholesterol lowering drugs (in seniors) </a:t>
            </a:r>
            <a:endParaRPr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1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Strategies to Optimize Prescribing</a:t>
            </a:r>
            <a:endParaRPr/>
          </a:p>
        </p:txBody>
      </p:sp>
      <p:sp>
        <p:nvSpPr>
          <p:cNvPr id="451" name="Google Shape;451;p51"/>
          <p:cNvSpPr txBox="1">
            <a:spLocks noGrp="1"/>
          </p:cNvSpPr>
          <p:nvPr>
            <p:ph type="body" idx="1"/>
          </p:nvPr>
        </p:nvSpPr>
        <p:spPr>
          <a:xfrm>
            <a:off x="926432" y="193307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Computerized Interventions (soft edits, reports)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Colleague Interventions (collaborations, continuing education)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Educational interventions (learn sessions, journal clubs, patient calls)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Caution, Pushback Examples: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Fax Backs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Videos</a:t>
            </a:r>
            <a:endParaRPr dirty="0"/>
          </a:p>
        </p:txBody>
      </p:sp>
      <p:sp>
        <p:nvSpPr>
          <p:cNvPr id="452" name="Google Shape;452;p51"/>
          <p:cNvSpPr txBox="1"/>
          <p:nvPr/>
        </p:nvSpPr>
        <p:spPr>
          <a:xfrm>
            <a:off x="4267200" y="62732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Kaur S, et al. Drugs Aging 2009;26(12):1013-28.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Steinman M, Hanlon JT. JAMA 2010;304(14):1592-1601.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Strategies to Increase Adherence</a:t>
            </a:r>
            <a:endParaRPr/>
          </a:p>
        </p:txBody>
      </p:sp>
      <p:sp>
        <p:nvSpPr>
          <p:cNvPr id="459" name="Google Shape;459;p5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407828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Short-term Treatment</a:t>
            </a:r>
            <a:endParaRPr u="sng" dirty="0"/>
          </a:p>
          <a:p>
            <a:pPr marL="74295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/>
              <a:t>Counseling on importance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/>
              <a:t>Written instructions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/>
              <a:t>Tools for reminder</a:t>
            </a:r>
            <a:endParaRPr dirty="0"/>
          </a:p>
        </p:txBody>
      </p:sp>
      <p:sp>
        <p:nvSpPr>
          <p:cNvPr id="460" name="Google Shape;460;p52"/>
          <p:cNvSpPr txBox="1">
            <a:spLocks noGrp="1"/>
          </p:cNvSpPr>
          <p:nvPr>
            <p:ph type="body" idx="2"/>
          </p:nvPr>
        </p:nvSpPr>
        <p:spPr>
          <a:xfrm>
            <a:off x="4487779" y="1752599"/>
            <a:ext cx="4351421" cy="46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dirty="0"/>
              <a:t>Long-term Treatment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2800" dirty="0"/>
              <a:t>Counseling on importance/long term benefits</a:t>
            </a:r>
            <a:endParaRPr sz="2800" dirty="0"/>
          </a:p>
          <a:p>
            <a:pPr marL="742950" lvl="1" indent="-28575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2800" dirty="0"/>
              <a:t>Written instructions</a:t>
            </a:r>
            <a:endParaRPr sz="2800" dirty="0"/>
          </a:p>
          <a:p>
            <a:pPr marL="742950" lvl="1" indent="-28575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2800" dirty="0"/>
              <a:t>Simplify regimen</a:t>
            </a:r>
            <a:endParaRPr sz="2800" dirty="0"/>
          </a:p>
          <a:p>
            <a:pPr marL="742950" lvl="1" indent="-28575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2800" dirty="0"/>
              <a:t>Tools for reminder</a:t>
            </a:r>
            <a:endParaRPr sz="2800" dirty="0"/>
          </a:p>
          <a:p>
            <a:pPr marL="742950" lvl="1" indent="-28575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2800" dirty="0"/>
              <a:t>Cueing to daily events</a:t>
            </a:r>
            <a:endParaRPr sz="2800" dirty="0"/>
          </a:p>
          <a:p>
            <a:pPr marL="742950" lvl="1" indent="-28575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2800" dirty="0"/>
              <a:t>Reinforce/Reward</a:t>
            </a:r>
            <a:endParaRPr sz="2800" dirty="0"/>
          </a:p>
          <a:p>
            <a:pPr marL="742950" lvl="1" indent="-28575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2800" dirty="0"/>
              <a:t>Patient self monitoring</a:t>
            </a:r>
            <a:endParaRPr sz="2800" dirty="0"/>
          </a:p>
          <a:p>
            <a:pPr marL="742950" lvl="1" indent="-28575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2800" dirty="0"/>
              <a:t>Involve family/significant others</a:t>
            </a:r>
            <a:endParaRPr sz="2800" dirty="0"/>
          </a:p>
          <a:p>
            <a:pPr marL="742950" lvl="1" indent="-16827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>
              <a:solidFill>
                <a:schemeClr val="lt1"/>
              </a:solidFill>
            </a:endParaRPr>
          </a:p>
        </p:txBody>
      </p:sp>
      <p:sp>
        <p:nvSpPr>
          <p:cNvPr id="461" name="Google Shape;461;p52"/>
          <p:cNvSpPr txBox="1"/>
          <p:nvPr/>
        </p:nvSpPr>
        <p:spPr>
          <a:xfrm>
            <a:off x="5334000" y="6491288"/>
            <a:ext cx="3810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Haynes et al. JAMA, 288:2880-83.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Additional Adherence Strategies</a:t>
            </a:r>
            <a:endParaRPr/>
          </a:p>
        </p:txBody>
      </p:sp>
      <p:sp>
        <p:nvSpPr>
          <p:cNvPr id="467" name="Google Shape;467;p53"/>
          <p:cNvSpPr txBox="1">
            <a:spLocks noGrp="1"/>
          </p:cNvSpPr>
          <p:nvPr>
            <p:ph type="body" idx="1"/>
          </p:nvPr>
        </p:nvSpPr>
        <p:spPr>
          <a:xfrm>
            <a:off x="1094900" y="1600200"/>
            <a:ext cx="7591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90-day supply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Medication synchronization w/ automatic refills and text or calls reminders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Cost issues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/>
              <a:t>Genercis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/>
              <a:t>Assistance programs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Side effects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/>
              <a:t>Communication w/ the prescriber or pharmacist 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5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Medication Characteristics; Making them at High Risk for Potential ADE</a:t>
            </a:r>
            <a:endParaRPr/>
          </a:p>
        </p:txBody>
      </p:sp>
      <p:sp>
        <p:nvSpPr>
          <p:cNvPr id="479" name="Google Shape;479;p55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2286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Negative: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Long biological half-life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Extensive oxidative metabolism (P450)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Many active metabolites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Highly protein bound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Lipophilic</a:t>
            </a:r>
            <a:endParaRPr sz="217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742950" lvl="1" indent="-1479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</p:txBody>
      </p:sp>
      <p:pic>
        <p:nvPicPr>
          <p:cNvPr id="480" name="Google Shape;48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0800" y="1981200"/>
            <a:ext cx="52832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5"/>
          <p:cNvSpPr txBox="1"/>
          <p:nvPr/>
        </p:nvSpPr>
        <p:spPr>
          <a:xfrm>
            <a:off x="3836737" y="1436006"/>
            <a:ext cx="46419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 Cimetidine, CYP450 enzyme inducer, can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both plasma concentration and elimination half-life.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5"/>
          <p:cNvSpPr txBox="1"/>
          <p:nvPr/>
        </p:nvSpPr>
        <p:spPr>
          <a:xfrm>
            <a:off x="3298160" y="6150226"/>
            <a:ext cx="57191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 Pheytoin, CYP450 inhibitor, slows or stops the chemical action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 CYPP450 by binding with the enzyme before it can do its job.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CDC Data</a:t>
            </a:r>
            <a:endParaRPr/>
          </a:p>
        </p:txBody>
      </p:sp>
      <p:pic>
        <p:nvPicPr>
          <p:cNvPr id="488" name="Google Shape;488;p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9860" y="1600200"/>
            <a:ext cx="8824279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7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ISMP Recommendations</a:t>
            </a:r>
            <a:endParaRPr/>
          </a:p>
        </p:txBody>
      </p:sp>
      <p:pic>
        <p:nvPicPr>
          <p:cNvPr id="494" name="Google Shape;494;p57"/>
          <p:cNvPicPr preferRelativeResize="0"/>
          <p:nvPr/>
        </p:nvPicPr>
        <p:blipFill rotWithShape="1">
          <a:blip r:embed="rId3">
            <a:alphaModFix/>
          </a:blip>
          <a:srcRect l="34262" t="54264" r="35077" b="32984"/>
          <a:stretch/>
        </p:blipFill>
        <p:spPr>
          <a:xfrm>
            <a:off x="4021500" y="1417650"/>
            <a:ext cx="5034603" cy="13521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5" name="Google Shape;495;p57"/>
          <p:cNvPicPr preferRelativeResize="0"/>
          <p:nvPr/>
        </p:nvPicPr>
        <p:blipFill rotWithShape="1">
          <a:blip r:embed="rId4">
            <a:alphaModFix/>
          </a:blip>
          <a:srcRect l="34242" t="36561" r="36179" b="23964"/>
          <a:stretch/>
        </p:blipFill>
        <p:spPr>
          <a:xfrm>
            <a:off x="4021500" y="2823000"/>
            <a:ext cx="5034473" cy="3948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6" name="Google Shape;496;p57"/>
          <p:cNvSpPr/>
          <p:nvPr/>
        </p:nvSpPr>
        <p:spPr>
          <a:xfrm>
            <a:off x="4021500" y="1417650"/>
            <a:ext cx="5034600" cy="249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7"/>
          <p:cNvSpPr/>
          <p:nvPr/>
        </p:nvSpPr>
        <p:spPr>
          <a:xfrm>
            <a:off x="4021500" y="2823000"/>
            <a:ext cx="5034600" cy="249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7"/>
          <p:cNvSpPr txBox="1"/>
          <p:nvPr/>
        </p:nvSpPr>
        <p:spPr>
          <a:xfrm>
            <a:off x="4097700" y="1341450"/>
            <a:ext cx="493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Recommendations for Patients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7"/>
          <p:cNvSpPr txBox="1"/>
          <p:nvPr/>
        </p:nvSpPr>
        <p:spPr>
          <a:xfrm>
            <a:off x="4076950" y="2705325"/>
            <a:ext cx="493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Pharmacy Areas of Improvement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275" y="2492400"/>
            <a:ext cx="2925200" cy="292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</a:t>
            </a:r>
            <a:endParaRPr/>
          </a:p>
        </p:txBody>
      </p:sp>
      <p:sp>
        <p:nvSpPr>
          <p:cNvPr id="506" name="Google Shape;506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20"/>
              <a:buChar char="•"/>
            </a:pPr>
            <a:r>
              <a:rPr lang="en-US" sz="2620"/>
              <a:t>A patient is currently taking iron therapy for anemia and azithromycin for a URI and complains about heartburn, you want to treat.</a:t>
            </a:r>
            <a:endParaRPr sz="262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20"/>
          </a:p>
          <a:p>
            <a:pPr marL="3429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20"/>
              <a:buChar char="•"/>
            </a:pPr>
            <a:r>
              <a:rPr lang="en-US" sz="2620"/>
              <a:t>What is the most appropriate treatment plan?</a:t>
            </a:r>
            <a:endParaRPr sz="2620"/>
          </a:p>
          <a:p>
            <a:pPr marL="742950" lvl="1" indent="-3124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20"/>
              <a:buChar char="–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1900"/>
              <a:t>Administer omeprazole at the same time as the iron therapy, making sure to separate the iron from the azithromycin.</a:t>
            </a:r>
            <a:endParaRPr sz="1900"/>
          </a:p>
          <a:p>
            <a:pPr marL="742950" lvl="1" indent="-3124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20"/>
              <a:buChar char="–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1900"/>
              <a:t>Administer famotidine at the same time as the iron therapy, making sure to separate the iron from the azithromycin.</a:t>
            </a:r>
            <a:endParaRPr sz="1900"/>
          </a:p>
          <a:p>
            <a:pPr marL="742950" lvl="1" indent="-3124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20"/>
              <a:buChar char="–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1900"/>
              <a:t>Continue to treat both the anemia and URI. Administer calcium carbonate with food making sure to separate 2 hours before or 4 hours after  iron therapy.</a:t>
            </a:r>
            <a:endParaRPr sz="1900"/>
          </a:p>
          <a:p>
            <a:pPr marL="742950" lvl="1" indent="-3124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20"/>
              <a:buChar char="–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D.</a:t>
            </a:r>
            <a:r>
              <a:rPr lang="en-US" sz="1900"/>
              <a:t>Discontinue the iron therapy, initiate acid reducing therapy, and separate it from azithromycin.</a:t>
            </a:r>
            <a:endParaRPr sz="190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720"/>
          </a:p>
          <a:p>
            <a:pPr marL="34290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is the most appropriate treatment plan?</a:t>
            </a:r>
            <a:endParaRPr/>
          </a:p>
        </p:txBody>
      </p:sp>
      <p:sp>
        <p:nvSpPr>
          <p:cNvPr id="513" name="Google Shape;513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A. Administer omeprazole at the same time as the iron therapy, making sure to separate the iron from the azithromycin.</a:t>
            </a:r>
            <a:endParaRPr sz="23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B. Administer  famotidine at the same time as the iron therapy, making sure to separate the iron from the azithromycin.</a:t>
            </a:r>
            <a:endParaRPr sz="23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F0000"/>
                </a:solidFill>
              </a:rPr>
              <a:t>C. Continue to treat both the anemia and URI . Administer calcium carbonate with food making sure to separate 2 hours before or 4 hours after iron therapy .</a:t>
            </a:r>
            <a:endParaRPr sz="2300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D. Discontinue the iron therapy, initiate acid reducing therapy, and separate it from azithromycin.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/>
              <a:t>Everyone that did </a:t>
            </a:r>
            <a:r>
              <a:rPr lang="en-US" sz="4000" u="sng" dirty="0"/>
              <a:t>NOT</a:t>
            </a:r>
            <a:r>
              <a:rPr lang="en-US" sz="4000" dirty="0"/>
              <a:t> pick </a:t>
            </a:r>
            <a:endParaRPr sz="4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dirty="0"/>
              <a:t>the correct answer</a:t>
            </a:r>
            <a:endParaRPr dirty="0"/>
          </a:p>
        </p:txBody>
      </p:sp>
      <p:sp>
        <p:nvSpPr>
          <p:cNvPr id="520" name="Google Shape;520;p60"/>
          <p:cNvSpPr txBox="1">
            <a:spLocks noGrp="1"/>
          </p:cNvSpPr>
          <p:nvPr>
            <p:ph type="body" idx="1"/>
          </p:nvPr>
        </p:nvSpPr>
        <p:spPr>
          <a:xfrm>
            <a:off x="560925" y="1417650"/>
            <a:ext cx="8686800" cy="1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C. Continue to treat both the anemia and URI. Administer calcium carbonate with food making sure to separate 2 hours before or 4 hours after iron therapy.</a:t>
            </a:r>
            <a:endParaRPr sz="2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>
                <a:solidFill>
                  <a:srgbClr val="9BBB59"/>
                </a:solidFill>
              </a:rPr>
              <a:t>10 HIGH KNEES!</a:t>
            </a:r>
            <a:endParaRPr sz="5400" b="1">
              <a:solidFill>
                <a:srgbClr val="9BBB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21" name="Google Shape;52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300" y="3676075"/>
            <a:ext cx="6836525" cy="28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528" name="Google Shape;528;p61"/>
          <p:cNvSpPr txBox="1">
            <a:spLocks noGrp="1"/>
          </p:cNvSpPr>
          <p:nvPr>
            <p:ph type="body" idx="1"/>
          </p:nvPr>
        </p:nvSpPr>
        <p:spPr>
          <a:xfrm>
            <a:off x="880350" y="1464575"/>
            <a:ext cx="8162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Minerals like calcium, magnesium, and iron therapy, interfere with the absorption of certain antibiotics.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Iron needs an ACIDIC environment to absorb properly and it is best taken on an EMPTY stomach.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Histamine blockers, like famotidine, decrease stomach acid, and therefore interfere with iron therapy.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Additional Statistics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 dirty="0"/>
              <a:t>Those 65 year and older represent 12.6% of the US population, approximately one in eight Americans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 dirty="0"/>
              <a:t>The elderly account for nearly 30% of the nation’s health care expenditures and 25% of drug expenditures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 b="1" dirty="0"/>
              <a:t>A survey of non-institutionalized participants found that 12% of women aged above 65 years took at least 10 medications and 23% took at least five prescription drugs</a:t>
            </a:r>
            <a:endParaRPr b="1" dirty="0"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 dirty="0"/>
              <a:t>The average US nursing home resident uses seven different medications each month, and about one-third of residents have monthly drug regimens of nine or more medications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 b="1" dirty="0"/>
              <a:t>By 2030, it is estimated that one in five Americans (71.5 million) will be over the age of 65 years</a:t>
            </a:r>
            <a:endParaRPr b="1" dirty="0"/>
          </a:p>
        </p:txBody>
      </p:sp>
      <p:sp>
        <p:nvSpPr>
          <p:cNvPr id="123" name="Google Shape;123;p6"/>
          <p:cNvSpPr txBox="1"/>
          <p:nvPr/>
        </p:nvSpPr>
        <p:spPr>
          <a:xfrm>
            <a:off x="4724400" y="6477000"/>
            <a:ext cx="4419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Ramaswamy R, et al. J Eval Clin Pract. 2010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</a:t>
            </a:r>
            <a:endParaRPr/>
          </a:p>
        </p:txBody>
      </p:sp>
      <p:sp>
        <p:nvSpPr>
          <p:cNvPr id="534" name="Google Shape;534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Your patient notes that they cannot take their levothyroxine before breakfast on an empty stomach due to GI sensitivity.</a:t>
            </a:r>
            <a:endParaRPr/>
          </a:p>
          <a:p>
            <a:pPr marL="1828800" lvl="4" indent="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r>
              <a:rPr lang="en-US" sz="1550"/>
              <a:t>	     </a:t>
            </a:r>
            <a:endParaRPr/>
          </a:p>
          <a:p>
            <a:pPr marL="1828800" lvl="4" indent="0" algn="l" rtl="0">
              <a:lnSpc>
                <a:spcPct val="80000"/>
              </a:lnSpc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ts val="3409"/>
              <a:buNone/>
            </a:pPr>
            <a:r>
              <a:rPr lang="en-US" sz="3409"/>
              <a:t>	     </a:t>
            </a:r>
            <a:br>
              <a:rPr lang="en-US" sz="2480"/>
            </a:b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would your recommendation be to the patient?</a:t>
            </a:r>
            <a:endParaRPr/>
          </a:p>
        </p:txBody>
      </p:sp>
      <p:sp>
        <p:nvSpPr>
          <p:cNvPr id="541" name="Google Shape;54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dirty="0"/>
              <a:t>Try taking the levothyroxine with milk.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dirty="0"/>
              <a:t>Take the levothyroxine after a meal.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dirty="0"/>
              <a:t>Don’t take the medication if it’s causing GI issues. 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dirty="0"/>
              <a:t>Administer consistently in the morning on an empty stomach, at least 30 to 60 minutes before food.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would your recommendation be to the patient?</a:t>
            </a:r>
            <a:endParaRPr/>
          </a:p>
        </p:txBody>
      </p:sp>
      <p:sp>
        <p:nvSpPr>
          <p:cNvPr id="548" name="Google Shape;548;p64"/>
          <p:cNvSpPr txBox="1">
            <a:spLocks noGrp="1"/>
          </p:cNvSpPr>
          <p:nvPr>
            <p:ph type="body" idx="1"/>
          </p:nvPr>
        </p:nvSpPr>
        <p:spPr>
          <a:xfrm>
            <a:off x="799625" y="1600200"/>
            <a:ext cx="521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Try taking the levothyroxine with milk 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Take the levothyroxine after a meal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Don’t take the medication if it’s causing GI issues 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2100"/>
              <a:buAutoNum type="arabicPeriod"/>
            </a:pPr>
            <a:r>
              <a:rPr lang="en-US" sz="2100" b="1">
                <a:solidFill>
                  <a:srgbClr val="CC0000"/>
                </a:solidFill>
              </a:rPr>
              <a:t>Administer consistently in the morning on an empty stomach, at least 30 to 60 minutes before food </a:t>
            </a:r>
            <a:endParaRPr sz="2100" b="1">
              <a:solidFill>
                <a:srgbClr val="CC0000"/>
              </a:solidFill>
            </a:endParaRPr>
          </a:p>
        </p:txBody>
      </p:sp>
      <p:pic>
        <p:nvPicPr>
          <p:cNvPr id="549" name="Google Shape;54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6675" y="1553613"/>
            <a:ext cx="15906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0963" y="2871888"/>
            <a:ext cx="15621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950" y="4209213"/>
            <a:ext cx="120015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Explanation </a:t>
            </a:r>
            <a:endParaRPr/>
          </a:p>
        </p:txBody>
      </p:sp>
      <p:sp>
        <p:nvSpPr>
          <p:cNvPr id="558" name="Google Shape;558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Absorption of levothyroxine is greatly affected by food and even when drinking coffee within an hour.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Additional Recommendations </a:t>
            </a:r>
            <a:endParaRPr/>
          </a:p>
        </p:txBody>
      </p:sp>
      <p:sp>
        <p:nvSpPr>
          <p:cNvPr id="565" name="Google Shape;565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4" indent="0" algn="l" rtl="0">
              <a:lnSpc>
                <a:spcPct val="80000"/>
              </a:lnSpc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Wait 60 minutes after taking levothyroxine to drink your coffee.</a:t>
            </a:r>
            <a:endParaRPr/>
          </a:p>
          <a:p>
            <a:pPr marL="3429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Alternatively, may consistently administer at night 3 to 4 hours after the last meal</a:t>
            </a:r>
            <a:endParaRPr/>
          </a:p>
          <a:p>
            <a:pPr marL="34290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Enteral tube feedings interfere with the absorption of levothyroxine as well.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Cannabis Instead of Polypharmacy?</a:t>
            </a:r>
            <a:endParaRPr/>
          </a:p>
        </p:txBody>
      </p:sp>
      <p:pic>
        <p:nvPicPr>
          <p:cNvPr id="571" name="Google Shape;571;p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52600"/>
            <a:ext cx="82296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67"/>
          <p:cNvSpPr txBox="1"/>
          <p:nvPr/>
        </p:nvSpPr>
        <p:spPr>
          <a:xfrm>
            <a:off x="5980895" y="6398696"/>
            <a:ext cx="29144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https://www.projectcbd.org/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578" name="Google Shape;578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Identification of potential polypharmacy is key to it’s decrease in the US.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Many tools are available for use in the mitigation of polypharmacy.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stepwise approach to avoidance of polypharmacy, medication errors, and adverse drug events may be beneficial to your practice.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New Mexico Statistics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541421" y="1433680"/>
            <a:ext cx="8393029" cy="51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By 2030, it is estimated that New Mexico will have 33% (300,000) seniors taking 5 or more medications (4</a:t>
            </a:r>
            <a:r>
              <a:rPr lang="en-US" sz="2400" b="1" baseline="30000" dirty="0"/>
              <a:t>th</a:t>
            </a:r>
            <a:r>
              <a:rPr lang="en-US" sz="2400" b="1" dirty="0"/>
              <a:t> on the state rankings)</a:t>
            </a:r>
            <a:endParaRPr b="1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In case you are wondering why pharmacies are so busy, here’s a possible answer: </a:t>
            </a:r>
            <a:r>
              <a:rPr lang="en-US" sz="2400" dirty="0">
                <a:highlight>
                  <a:srgbClr val="FFFF00"/>
                </a:highlight>
              </a:rPr>
              <a:t>They are filling a lot of prescriptions each month, for nearly half the population of the US.</a:t>
            </a:r>
            <a:endParaRPr dirty="0">
              <a:highlight>
                <a:srgbClr val="FFFF00"/>
              </a:highlight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30" name="Google Shape;130;p7"/>
          <p:cNvSpPr txBox="1"/>
          <p:nvPr/>
        </p:nvSpPr>
        <p:spPr>
          <a:xfrm>
            <a:off x="4800600" y="6599404"/>
            <a:ext cx="44666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UNM COP Dept. of Pharmacy Practice and Admin. Sciences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7" descr="Image result for busy pharmac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4495800"/>
            <a:ext cx="2971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 descr="Retail Reacts: Wall's Medicine Center takes to car-hopping to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2145" y="4495800"/>
            <a:ext cx="3161016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1295400" y="4207042"/>
            <a:ext cx="22726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COVID START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5804568" y="4191000"/>
            <a:ext cx="2196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COVID START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Pharmacokinetics Review</a:t>
            </a:r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indent="-285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Absorption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1085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Distribution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1085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Metabolism – varies based on age, sex, individual variation/genetic polymorphism, enterohepatic circulation, intestinal flora, nutrition, age</a:t>
            </a:r>
            <a:endParaRPr/>
          </a:p>
          <a:p>
            <a:pPr marL="742950" lvl="1" indent="-285750" algn="l" rtl="0">
              <a:lnSpc>
                <a:spcPct val="70000"/>
              </a:lnSpc>
              <a:spcBef>
                <a:spcPts val="1085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Excretion</a:t>
            </a:r>
            <a:endParaRPr/>
          </a:p>
          <a:p>
            <a:pPr marL="457200" lvl="1" indent="0" algn="l" rtl="0">
              <a:lnSpc>
                <a:spcPct val="70000"/>
              </a:lnSpc>
              <a:spcBef>
                <a:spcPts val="1085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* Changes with age: 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Increase in body fat relative to skeletal muscle (diazepam)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Decreased drug metabolism due to natural renal and  hepatic decline (fentanyl)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Increased drug concentrations due to prolonged half lives (lithium)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Pharmacokinetics Quiz</a:t>
            </a:r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definition of Bioavailability is “the fraction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of the administered dose reaching the systemic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circulation”?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/>
              <a:t>True 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/>
              <a:t>False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3357</Words>
  <Application>Microsoft Office PowerPoint</Application>
  <PresentationFormat>On-screen Show (4:3)</PresentationFormat>
  <Paragraphs>447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Times New Roman</vt:lpstr>
      <vt:lpstr>Libre Baskerville</vt:lpstr>
      <vt:lpstr>Office Theme</vt:lpstr>
      <vt:lpstr>PolyPharmacy</vt:lpstr>
      <vt:lpstr>Learning Objectives</vt:lpstr>
      <vt:lpstr>Polypharmacy</vt:lpstr>
      <vt:lpstr>CDC Statistics</vt:lpstr>
      <vt:lpstr>CDC Statistics</vt:lpstr>
      <vt:lpstr>Additional Statistics</vt:lpstr>
      <vt:lpstr>New Mexico Statistics</vt:lpstr>
      <vt:lpstr>Pharmacokinetics Review</vt:lpstr>
      <vt:lpstr>Pharmacokinetics Quiz</vt:lpstr>
      <vt:lpstr>Answer </vt:lpstr>
      <vt:lpstr>Pharmacodynamics Review</vt:lpstr>
      <vt:lpstr>Pharmacodynamics Quiz</vt:lpstr>
      <vt:lpstr>Answer</vt:lpstr>
      <vt:lpstr>PowerPoint Presentation</vt:lpstr>
      <vt:lpstr>Disease States that Affect Pharmacokinetics and/or Pharmacodynamics</vt:lpstr>
      <vt:lpstr>Disease States Quiz</vt:lpstr>
      <vt:lpstr>Disease States Quiz</vt:lpstr>
      <vt:lpstr>Factors Contributing to Polypharmacy</vt:lpstr>
      <vt:lpstr>Factors Contributing to Polypharmacy Quiz</vt:lpstr>
      <vt:lpstr>Factors Contributing to Polypharmacy Quiz</vt:lpstr>
      <vt:lpstr>Indicators of Polypharmacy</vt:lpstr>
      <vt:lpstr>Additional &amp; Potential Indicators of Polypharmacy</vt:lpstr>
      <vt:lpstr>Case (NetCE.com)</vt:lpstr>
      <vt:lpstr>Case (NetCE.com)</vt:lpstr>
      <vt:lpstr>Medication Choices</vt:lpstr>
      <vt:lpstr>Discussion</vt:lpstr>
      <vt:lpstr>Choices: Chair Yoga - Repeat 5 times</vt:lpstr>
      <vt:lpstr>Choices: Chair Yoga - Repeat 5 times</vt:lpstr>
      <vt:lpstr>Case Outcome</vt:lpstr>
      <vt:lpstr>The Prescribing Cascade</vt:lpstr>
      <vt:lpstr>Prescribing Cascade Quiz</vt:lpstr>
      <vt:lpstr>Chair Yoga - Repeat 5 times per side</vt:lpstr>
      <vt:lpstr>Prescribing Cascade Quiz</vt:lpstr>
      <vt:lpstr>BEERS and PIMS</vt:lpstr>
      <vt:lpstr>PowerPoint Presentation</vt:lpstr>
      <vt:lpstr>PowerPoint Presentation</vt:lpstr>
      <vt:lpstr>Potentially Inappropriate Prescribing</vt:lpstr>
      <vt:lpstr>Case</vt:lpstr>
      <vt:lpstr>What went wrong?</vt:lpstr>
      <vt:lpstr>Answer/ Exercise </vt:lpstr>
      <vt:lpstr>Discussion</vt:lpstr>
      <vt:lpstr>Outcome</vt:lpstr>
      <vt:lpstr>Mitigation</vt:lpstr>
      <vt:lpstr>Medication Appropriateness Index</vt:lpstr>
      <vt:lpstr>PowerPoint Presentation</vt:lpstr>
      <vt:lpstr>Screening Tool of Older Persons' Potentially Inappropriate Prescriptions  (STOPP)</vt:lpstr>
      <vt:lpstr>Screening Tool to Alert to the Right Treatment (START)</vt:lpstr>
      <vt:lpstr>PowerPoint Presentation</vt:lpstr>
      <vt:lpstr>PowerPoint Presentation</vt:lpstr>
      <vt:lpstr>Strategies to Optimize Prescribing</vt:lpstr>
      <vt:lpstr>Strategies to Increase Adherence</vt:lpstr>
      <vt:lpstr>Additional Adherence Strategies</vt:lpstr>
      <vt:lpstr>Medication Characteristics; Making them at High Risk for Potential ADE</vt:lpstr>
      <vt:lpstr>CDC Data</vt:lpstr>
      <vt:lpstr>ISMP Recommendations</vt:lpstr>
      <vt:lpstr>Case</vt:lpstr>
      <vt:lpstr>What is the most appropriate treatment plan?</vt:lpstr>
      <vt:lpstr>Everyone that did NOT pick  the correct answer</vt:lpstr>
      <vt:lpstr>Discussion</vt:lpstr>
      <vt:lpstr>Case</vt:lpstr>
      <vt:lpstr>What would your recommendation be to the patient?</vt:lpstr>
      <vt:lpstr>What would your recommendation be to the patient?</vt:lpstr>
      <vt:lpstr>Explanation </vt:lpstr>
      <vt:lpstr>Additional Recommendations </vt:lpstr>
      <vt:lpstr>Cannabis Instead of Polypharmacy?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PolyPharmacy</dc:title>
  <dc:creator>bardoin</dc:creator>
  <cp:lastModifiedBy>Eli Lopez</cp:lastModifiedBy>
  <cp:revision>7</cp:revision>
  <dcterms:created xsi:type="dcterms:W3CDTF">2011-03-18T16:28:26Z</dcterms:created>
  <dcterms:modified xsi:type="dcterms:W3CDTF">2020-09-12T18:13:15Z</dcterms:modified>
</cp:coreProperties>
</file>