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92" r:id="rId3"/>
    <p:sldId id="296" r:id="rId4"/>
    <p:sldId id="297" r:id="rId5"/>
    <p:sldId id="298" r:id="rId6"/>
    <p:sldId id="273" r:id="rId7"/>
    <p:sldId id="261" r:id="rId8"/>
    <p:sldId id="285" r:id="rId9"/>
    <p:sldId id="287" r:id="rId10"/>
    <p:sldId id="288" r:id="rId11"/>
    <p:sldId id="299" r:id="rId12"/>
    <p:sldId id="286" r:id="rId13"/>
    <p:sldId id="280" r:id="rId14"/>
    <p:sldId id="263" r:id="rId15"/>
    <p:sldId id="300" r:id="rId16"/>
    <p:sldId id="301" r:id="rId17"/>
    <p:sldId id="266" r:id="rId18"/>
    <p:sldId id="267" r:id="rId19"/>
    <p:sldId id="302" r:id="rId20"/>
    <p:sldId id="268" r:id="rId21"/>
    <p:sldId id="269" r:id="rId22"/>
    <p:sldId id="303" r:id="rId23"/>
    <p:sldId id="270" r:id="rId24"/>
    <p:sldId id="304" r:id="rId25"/>
    <p:sldId id="283" r:id="rId26"/>
    <p:sldId id="308" r:id="rId27"/>
    <p:sldId id="309" r:id="rId28"/>
    <p:sldId id="305" r:id="rId29"/>
    <p:sldId id="260" r:id="rId30"/>
    <p:sldId id="259" r:id="rId31"/>
    <p:sldId id="281" r:id="rId32"/>
    <p:sldId id="290" r:id="rId33"/>
    <p:sldId id="291" r:id="rId34"/>
    <p:sldId id="282" r:id="rId35"/>
    <p:sldId id="258" r:id="rId36"/>
    <p:sldId id="311" r:id="rId37"/>
    <p:sldId id="264" r:id="rId38"/>
    <p:sldId id="306" r:id="rId39"/>
    <p:sldId id="275" r:id="rId40"/>
    <p:sldId id="279" r:id="rId41"/>
    <p:sldId id="310" r:id="rId42"/>
    <p:sldId id="289" r:id="rId43"/>
    <p:sldId id="274" r:id="rId44"/>
    <p:sldId id="312" r:id="rId45"/>
    <p:sldId id="313" r:id="rId46"/>
    <p:sldId id="276" r:id="rId47"/>
    <p:sldId id="284" r:id="rId48"/>
    <p:sldId id="277" r:id="rId49"/>
    <p:sldId id="293" r:id="rId50"/>
    <p:sldId id="294" r:id="rId51"/>
    <p:sldId id="295" r:id="rId52"/>
    <p:sldId id="314" r:id="rId53"/>
    <p:sldId id="315" r:id="rId54"/>
    <p:sldId id="316" r:id="rId55"/>
    <p:sldId id="278"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920" autoAdjust="0"/>
  </p:normalViewPr>
  <p:slideViewPr>
    <p:cSldViewPr snapToGrid="0" snapToObjects="1">
      <p:cViewPr varScale="1">
        <p:scale>
          <a:sx n="81" d="100"/>
          <a:sy n="81"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moreau\Documents\hra%20clinical%20protocol\pooled%20data%20analysis\results%20pooled%20phase%203%20v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27643784787"/>
          <c:y val="5.0228310502283102E-2"/>
          <c:w val="0.871861471861481"/>
          <c:h val="0.75127853881278805"/>
        </c:manualLayout>
      </c:layout>
      <c:stockChart>
        <c:ser>
          <c:idx val="0"/>
          <c:order val="0"/>
          <c:spPr>
            <a:ln w="28575">
              <a:no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Sheet2!$E$2:$E$6</c:f>
              <c:strCache>
                <c:ptCount val="5"/>
                <c:pt idx="0">
                  <c:v>0-24 </c:v>
                </c:pt>
                <c:pt idx="1">
                  <c:v>&gt;24-48 </c:v>
                </c:pt>
                <c:pt idx="2">
                  <c:v>&gt;48-72</c:v>
                </c:pt>
                <c:pt idx="3">
                  <c:v>&gt;72-96 </c:v>
                </c:pt>
                <c:pt idx="4">
                  <c:v>&gt;96 </c:v>
                </c:pt>
              </c:strCache>
            </c:strRef>
          </c:cat>
          <c:val>
            <c:numRef>
              <c:f>Sheet2!$F$2:$F$6</c:f>
              <c:numCache>
                <c:formatCode>0.0%</c:formatCode>
                <c:ptCount val="5"/>
                <c:pt idx="0">
                  <c:v>5.00000000000004E-3</c:v>
                </c:pt>
                <c:pt idx="1">
                  <c:v>8.0000000000000192E-3</c:v>
                </c:pt>
                <c:pt idx="2">
                  <c:v>1.2999999999999999E-2</c:v>
                </c:pt>
                <c:pt idx="3">
                  <c:v>8.0000000000000192E-3</c:v>
                </c:pt>
                <c:pt idx="4">
                  <c:v>1E-3</c:v>
                </c:pt>
              </c:numCache>
            </c:numRef>
          </c:val>
          <c:smooth val="0"/>
          <c:extLst>
            <c:ext xmlns:c16="http://schemas.microsoft.com/office/drawing/2014/chart" uri="{C3380CC4-5D6E-409C-BE32-E72D297353CC}">
              <c16:uniqueId val="{00000000-6224-468E-8A3F-35C209AA0FD5}"/>
            </c:ext>
          </c:extLst>
        </c:ser>
        <c:ser>
          <c:idx val="1"/>
          <c:order val="1"/>
          <c:spPr>
            <a:ln w="28575">
              <a:noFill/>
            </a:ln>
          </c:spPr>
          <c:marker>
            <c:symbol val="triangle"/>
            <c:size val="5"/>
            <c:spPr>
              <a:solidFill>
                <a:schemeClr val="tx1"/>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Sheet2!$E$2:$E$6</c:f>
              <c:strCache>
                <c:ptCount val="5"/>
                <c:pt idx="0">
                  <c:v>0-24 </c:v>
                </c:pt>
                <c:pt idx="1">
                  <c:v>&gt;24-48 </c:v>
                </c:pt>
                <c:pt idx="2">
                  <c:v>&gt;48-72</c:v>
                </c:pt>
                <c:pt idx="3">
                  <c:v>&gt;72-96 </c:v>
                </c:pt>
                <c:pt idx="4">
                  <c:v>&gt;96 </c:v>
                </c:pt>
              </c:strCache>
            </c:strRef>
          </c:cat>
          <c:val>
            <c:numRef>
              <c:f>Sheet2!$G$2:$G$6</c:f>
              <c:numCache>
                <c:formatCode>0.0%</c:formatCode>
                <c:ptCount val="5"/>
                <c:pt idx="0">
                  <c:v>1.6000000000000101E-2</c:v>
                </c:pt>
                <c:pt idx="1">
                  <c:v>2.1000000000000199E-2</c:v>
                </c:pt>
                <c:pt idx="2">
                  <c:v>2.2000000000000401E-2</c:v>
                </c:pt>
                <c:pt idx="3">
                  <c:v>1.7600000000000299E-2</c:v>
                </c:pt>
                <c:pt idx="4">
                  <c:v>1.04E-2</c:v>
                </c:pt>
              </c:numCache>
            </c:numRef>
          </c:val>
          <c:smooth val="0"/>
          <c:extLst>
            <c:ext xmlns:c16="http://schemas.microsoft.com/office/drawing/2014/chart" uri="{C3380CC4-5D6E-409C-BE32-E72D297353CC}">
              <c16:uniqueId val="{00000001-6224-468E-8A3F-35C209AA0FD5}"/>
            </c:ext>
          </c:extLst>
        </c:ser>
        <c:ser>
          <c:idx val="2"/>
          <c:order val="2"/>
          <c:spPr>
            <a:ln w="28575">
              <a:no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Sheet2!$E$2:$E$6</c:f>
              <c:strCache>
                <c:ptCount val="5"/>
                <c:pt idx="0">
                  <c:v>0-24 </c:v>
                </c:pt>
                <c:pt idx="1">
                  <c:v>&gt;24-48 </c:v>
                </c:pt>
                <c:pt idx="2">
                  <c:v>&gt;48-72</c:v>
                </c:pt>
                <c:pt idx="3">
                  <c:v>&gt;72-96 </c:v>
                </c:pt>
                <c:pt idx="4">
                  <c:v>&gt;96 </c:v>
                </c:pt>
              </c:strCache>
            </c:strRef>
          </c:cat>
          <c:val>
            <c:numRef>
              <c:f>Sheet2!$H$2:$H$6</c:f>
              <c:numCache>
                <c:formatCode>0.0%</c:formatCode>
                <c:ptCount val="5"/>
                <c:pt idx="0">
                  <c:v>3.7000000000000401E-2</c:v>
                </c:pt>
                <c:pt idx="1">
                  <c:v>4.20000000000001E-2</c:v>
                </c:pt>
                <c:pt idx="2">
                  <c:v>3.3000000000000002E-2</c:v>
                </c:pt>
                <c:pt idx="3">
                  <c:v>3.4000000000000002E-2</c:v>
                </c:pt>
                <c:pt idx="4">
                  <c:v>3.7000000000000401E-2</c:v>
                </c:pt>
              </c:numCache>
            </c:numRef>
          </c:val>
          <c:smooth val="0"/>
          <c:extLst>
            <c:ext xmlns:c16="http://schemas.microsoft.com/office/drawing/2014/chart" uri="{C3380CC4-5D6E-409C-BE32-E72D297353CC}">
              <c16:uniqueId val="{00000002-6224-468E-8A3F-35C209AA0FD5}"/>
            </c:ext>
          </c:extLst>
        </c:ser>
        <c:dLbls>
          <c:showLegendKey val="0"/>
          <c:showVal val="1"/>
          <c:showCatName val="0"/>
          <c:showSerName val="0"/>
          <c:showPercent val="0"/>
          <c:showBubbleSize val="0"/>
        </c:dLbls>
        <c:hiLowLines/>
        <c:axId val="171794824"/>
        <c:axId val="171795216"/>
      </c:stockChart>
      <c:catAx>
        <c:axId val="171794824"/>
        <c:scaling>
          <c:orientation val="minMax"/>
        </c:scaling>
        <c:delete val="0"/>
        <c:axPos val="b"/>
        <c:numFmt formatCode="General" sourceLinked="0"/>
        <c:majorTickMark val="none"/>
        <c:minorTickMark val="none"/>
        <c:tickLblPos val="nextTo"/>
        <c:txPr>
          <a:bodyPr/>
          <a:lstStyle/>
          <a:p>
            <a:pPr>
              <a:defRPr lang="en-US"/>
            </a:pPr>
            <a:endParaRPr lang="en-US"/>
          </a:p>
        </c:txPr>
        <c:crossAx val="171795216"/>
        <c:crosses val="autoZero"/>
        <c:auto val="1"/>
        <c:lblAlgn val="ctr"/>
        <c:lblOffset val="100"/>
        <c:noMultiLvlLbl val="0"/>
      </c:catAx>
      <c:valAx>
        <c:axId val="171795216"/>
        <c:scaling>
          <c:orientation val="minMax"/>
        </c:scaling>
        <c:delete val="0"/>
        <c:axPos val="l"/>
        <c:numFmt formatCode="0.0%" sourceLinked="0"/>
        <c:majorTickMark val="none"/>
        <c:minorTickMark val="none"/>
        <c:tickLblPos val="nextTo"/>
        <c:txPr>
          <a:bodyPr/>
          <a:lstStyle/>
          <a:p>
            <a:pPr>
              <a:defRPr lang="en-US"/>
            </a:pPr>
            <a:endParaRPr lang="en-US"/>
          </a:p>
        </c:txPr>
        <c:crossAx val="171794824"/>
        <c:crosses val="autoZero"/>
        <c:crossBetween val="between"/>
        <c:majorUnit val="0.01"/>
      </c:valAx>
      <c:spPr>
        <a:noFill/>
      </c:spPr>
    </c:plotArea>
    <c:plotVisOnly val="1"/>
    <c:dispBlanksAs val="gap"/>
    <c:showDLblsOverMax val="0"/>
  </c:chart>
  <c:spPr>
    <a:ln>
      <a:solidFill>
        <a:schemeClr val="accent1"/>
      </a:solidFill>
    </a:ln>
  </c:spPr>
  <c:txPr>
    <a:bodyPr/>
    <a:lstStyle/>
    <a:p>
      <a:pPr>
        <a:defRPr sz="1600">
          <a:solidFill>
            <a:schemeClr val="tx1"/>
          </a:solidFill>
          <a:latin typeface="Arial" pitchFamily="34" charset="0"/>
          <a:cs typeface="Arial"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3FDB4-B11A-4D57-99D9-436DCDD16B6E}" type="doc">
      <dgm:prSet loTypeId="urn:microsoft.com/office/officeart/2005/8/layout/hChevron3" loCatId="process" qsTypeId="urn:microsoft.com/office/officeart/2005/8/quickstyle/simple1" qsCatId="simple" csTypeId="urn:microsoft.com/office/officeart/2005/8/colors/accent1_2" csCatId="accent1" phldr="1"/>
      <dgm:spPr/>
    </dgm:pt>
    <dgm:pt modelId="{C38B2FBD-8F38-40D7-BD23-0F01E3B7E446}">
      <dgm:prSet phldrT="[Text]"/>
      <dgm:spPr/>
      <dgm:t>
        <a:bodyPr/>
        <a:lstStyle/>
        <a:p>
          <a:r>
            <a:rPr lang="en-US" b="1" dirty="0">
              <a:solidFill>
                <a:schemeClr val="tx1"/>
              </a:solidFill>
            </a:rPr>
            <a:t>EC use	</a:t>
          </a:r>
        </a:p>
      </dgm:t>
    </dgm:pt>
    <dgm:pt modelId="{3BFE480D-D7A4-471E-B72D-EFC1E9CC4C16}" type="parTrans" cxnId="{F2D1D7F6-4C9B-421D-9963-2FA0A1AE64BA}">
      <dgm:prSet/>
      <dgm:spPr/>
      <dgm:t>
        <a:bodyPr/>
        <a:lstStyle/>
        <a:p>
          <a:endParaRPr lang="en-US"/>
        </a:p>
      </dgm:t>
    </dgm:pt>
    <dgm:pt modelId="{49EA77C8-ADD5-40F2-AD60-D8B2139DCBE4}" type="sibTrans" cxnId="{F2D1D7F6-4C9B-421D-9963-2FA0A1AE64BA}">
      <dgm:prSet/>
      <dgm:spPr/>
      <dgm:t>
        <a:bodyPr/>
        <a:lstStyle/>
        <a:p>
          <a:endParaRPr lang="en-US"/>
        </a:p>
      </dgm:t>
    </dgm:pt>
    <dgm:pt modelId="{1FF4AFAD-1B02-4902-9A67-4A46413F991F}">
      <dgm:prSet phldrT="[Text]"/>
      <dgm:spPr/>
      <dgm:t>
        <a:bodyPr/>
        <a:lstStyle/>
        <a:p>
          <a:r>
            <a:rPr lang="en-US" b="1" dirty="0">
              <a:solidFill>
                <a:schemeClr val="tx1"/>
              </a:solidFill>
            </a:rPr>
            <a:t>Does not increase STIs</a:t>
          </a:r>
        </a:p>
      </dgm:t>
    </dgm:pt>
    <dgm:pt modelId="{5D60674A-593B-460A-85F3-52BB59860E61}" type="parTrans" cxnId="{9ED3CA06-8AE4-46F3-91BF-7D5E5626CA16}">
      <dgm:prSet/>
      <dgm:spPr/>
      <dgm:t>
        <a:bodyPr/>
        <a:lstStyle/>
        <a:p>
          <a:endParaRPr lang="en-US"/>
        </a:p>
      </dgm:t>
    </dgm:pt>
    <dgm:pt modelId="{6F659A4F-4EB8-4F89-88EE-D1EB785F7673}" type="sibTrans" cxnId="{9ED3CA06-8AE4-46F3-91BF-7D5E5626CA16}">
      <dgm:prSet/>
      <dgm:spPr/>
      <dgm:t>
        <a:bodyPr/>
        <a:lstStyle/>
        <a:p>
          <a:endParaRPr lang="en-US"/>
        </a:p>
      </dgm:t>
    </dgm:pt>
    <dgm:pt modelId="{2ECD0AA4-A66B-435E-9305-C27601C63691}">
      <dgm:prSet phldrT="[Text]"/>
      <dgm:spPr/>
      <dgm:t>
        <a:bodyPr/>
        <a:lstStyle/>
        <a:p>
          <a:r>
            <a:rPr lang="en-US" b="1" dirty="0">
              <a:solidFill>
                <a:schemeClr val="tx1"/>
              </a:solidFill>
            </a:rPr>
            <a:t>Does not increase sexual risk taking</a:t>
          </a:r>
        </a:p>
      </dgm:t>
    </dgm:pt>
    <dgm:pt modelId="{03AE2912-EBCF-46B2-9F45-552478D7E45A}" type="parTrans" cxnId="{10E9156B-B81F-4F46-9E6F-5B0B8EDF85AB}">
      <dgm:prSet/>
      <dgm:spPr/>
      <dgm:t>
        <a:bodyPr/>
        <a:lstStyle/>
        <a:p>
          <a:endParaRPr lang="en-US"/>
        </a:p>
      </dgm:t>
    </dgm:pt>
    <dgm:pt modelId="{BA0BAD21-F469-427B-943E-D96B8A879F8A}" type="sibTrans" cxnId="{10E9156B-B81F-4F46-9E6F-5B0B8EDF85AB}">
      <dgm:prSet/>
      <dgm:spPr/>
      <dgm:t>
        <a:bodyPr/>
        <a:lstStyle/>
        <a:p>
          <a:endParaRPr lang="en-US"/>
        </a:p>
      </dgm:t>
    </dgm:pt>
    <dgm:pt modelId="{DB2BDC48-824B-4324-97FE-158B7693D358}" type="pres">
      <dgm:prSet presAssocID="{70E3FDB4-B11A-4D57-99D9-436DCDD16B6E}" presName="Name0" presStyleCnt="0">
        <dgm:presLayoutVars>
          <dgm:dir/>
          <dgm:resizeHandles val="exact"/>
        </dgm:presLayoutVars>
      </dgm:prSet>
      <dgm:spPr/>
    </dgm:pt>
    <dgm:pt modelId="{B9CFF665-DD3C-4CB9-92FB-3FE898A97BA2}" type="pres">
      <dgm:prSet presAssocID="{C38B2FBD-8F38-40D7-BD23-0F01E3B7E446}" presName="parTxOnly" presStyleLbl="node1" presStyleIdx="0" presStyleCnt="3" custLinFactNeighborX="-572" custLinFactNeighborY="973">
        <dgm:presLayoutVars>
          <dgm:bulletEnabled val="1"/>
        </dgm:presLayoutVars>
      </dgm:prSet>
      <dgm:spPr/>
    </dgm:pt>
    <dgm:pt modelId="{DFF37131-C476-4E40-BB10-ECD2D5DB5C43}" type="pres">
      <dgm:prSet presAssocID="{49EA77C8-ADD5-40F2-AD60-D8B2139DCBE4}" presName="parSpace" presStyleCnt="0"/>
      <dgm:spPr/>
    </dgm:pt>
    <dgm:pt modelId="{D6903DB3-DDEC-4253-ADBD-56E5C5E1EEE8}" type="pres">
      <dgm:prSet presAssocID="{1FF4AFAD-1B02-4902-9A67-4A46413F991F}" presName="parTxOnly" presStyleLbl="node1" presStyleIdx="1" presStyleCnt="3">
        <dgm:presLayoutVars>
          <dgm:bulletEnabled val="1"/>
        </dgm:presLayoutVars>
      </dgm:prSet>
      <dgm:spPr/>
    </dgm:pt>
    <dgm:pt modelId="{906CA096-E7F6-4E6E-9288-36BABC7EA5F9}" type="pres">
      <dgm:prSet presAssocID="{6F659A4F-4EB8-4F89-88EE-D1EB785F7673}" presName="parSpace" presStyleCnt="0"/>
      <dgm:spPr/>
    </dgm:pt>
    <dgm:pt modelId="{DF38DC65-7CF1-4A91-BFF6-0D4ABB2B4C51}" type="pres">
      <dgm:prSet presAssocID="{2ECD0AA4-A66B-435E-9305-C27601C63691}" presName="parTxOnly" presStyleLbl="node1" presStyleIdx="2" presStyleCnt="3">
        <dgm:presLayoutVars>
          <dgm:bulletEnabled val="1"/>
        </dgm:presLayoutVars>
      </dgm:prSet>
      <dgm:spPr/>
    </dgm:pt>
  </dgm:ptLst>
  <dgm:cxnLst>
    <dgm:cxn modelId="{9ED3CA06-8AE4-46F3-91BF-7D5E5626CA16}" srcId="{70E3FDB4-B11A-4D57-99D9-436DCDD16B6E}" destId="{1FF4AFAD-1B02-4902-9A67-4A46413F991F}" srcOrd="1" destOrd="0" parTransId="{5D60674A-593B-460A-85F3-52BB59860E61}" sibTransId="{6F659A4F-4EB8-4F89-88EE-D1EB785F7673}"/>
    <dgm:cxn modelId="{10E9156B-B81F-4F46-9E6F-5B0B8EDF85AB}" srcId="{70E3FDB4-B11A-4D57-99D9-436DCDD16B6E}" destId="{2ECD0AA4-A66B-435E-9305-C27601C63691}" srcOrd="2" destOrd="0" parTransId="{03AE2912-EBCF-46B2-9F45-552478D7E45A}" sibTransId="{BA0BAD21-F469-427B-943E-D96B8A879F8A}"/>
    <dgm:cxn modelId="{61CD3785-4819-41DC-91EC-7BA098E3D19C}" type="presOf" srcId="{1FF4AFAD-1B02-4902-9A67-4A46413F991F}" destId="{D6903DB3-DDEC-4253-ADBD-56E5C5E1EEE8}" srcOrd="0" destOrd="0" presId="urn:microsoft.com/office/officeart/2005/8/layout/hChevron3"/>
    <dgm:cxn modelId="{223D2DBD-94CD-4786-8150-982CA79B49D9}" type="presOf" srcId="{2ECD0AA4-A66B-435E-9305-C27601C63691}" destId="{DF38DC65-7CF1-4A91-BFF6-0D4ABB2B4C51}" srcOrd="0" destOrd="0" presId="urn:microsoft.com/office/officeart/2005/8/layout/hChevron3"/>
    <dgm:cxn modelId="{7C8571E5-2DD6-4125-91AA-3D0D02C573FA}" type="presOf" srcId="{70E3FDB4-B11A-4D57-99D9-436DCDD16B6E}" destId="{DB2BDC48-824B-4324-97FE-158B7693D358}" srcOrd="0" destOrd="0" presId="urn:microsoft.com/office/officeart/2005/8/layout/hChevron3"/>
    <dgm:cxn modelId="{F2D1D7F6-4C9B-421D-9963-2FA0A1AE64BA}" srcId="{70E3FDB4-B11A-4D57-99D9-436DCDD16B6E}" destId="{C38B2FBD-8F38-40D7-BD23-0F01E3B7E446}" srcOrd="0" destOrd="0" parTransId="{3BFE480D-D7A4-471E-B72D-EFC1E9CC4C16}" sibTransId="{49EA77C8-ADD5-40F2-AD60-D8B2139DCBE4}"/>
    <dgm:cxn modelId="{110F83FE-74CB-43DF-8427-C8E1B1A5F4FA}" type="presOf" srcId="{C38B2FBD-8F38-40D7-BD23-0F01E3B7E446}" destId="{B9CFF665-DD3C-4CB9-92FB-3FE898A97BA2}" srcOrd="0" destOrd="0" presId="urn:microsoft.com/office/officeart/2005/8/layout/hChevron3"/>
    <dgm:cxn modelId="{FC33EA78-D1FB-47DE-9650-C3A8CF32C27C}" type="presParOf" srcId="{DB2BDC48-824B-4324-97FE-158B7693D358}" destId="{B9CFF665-DD3C-4CB9-92FB-3FE898A97BA2}" srcOrd="0" destOrd="0" presId="urn:microsoft.com/office/officeart/2005/8/layout/hChevron3"/>
    <dgm:cxn modelId="{1C5452B3-0A8F-474C-B632-EEF29DC678F0}" type="presParOf" srcId="{DB2BDC48-824B-4324-97FE-158B7693D358}" destId="{DFF37131-C476-4E40-BB10-ECD2D5DB5C43}" srcOrd="1" destOrd="0" presId="urn:microsoft.com/office/officeart/2005/8/layout/hChevron3"/>
    <dgm:cxn modelId="{B4A3F7B4-D634-4BF0-B686-A39F150F0EDB}" type="presParOf" srcId="{DB2BDC48-824B-4324-97FE-158B7693D358}" destId="{D6903DB3-DDEC-4253-ADBD-56E5C5E1EEE8}" srcOrd="2" destOrd="0" presId="urn:microsoft.com/office/officeart/2005/8/layout/hChevron3"/>
    <dgm:cxn modelId="{69111D31-B856-4A85-882F-C69B8E351407}" type="presParOf" srcId="{DB2BDC48-824B-4324-97FE-158B7693D358}" destId="{906CA096-E7F6-4E6E-9288-36BABC7EA5F9}" srcOrd="3" destOrd="0" presId="urn:microsoft.com/office/officeart/2005/8/layout/hChevron3"/>
    <dgm:cxn modelId="{C23E162D-6A76-444E-B5BF-AE5DC1515DAB}" type="presParOf" srcId="{DB2BDC48-824B-4324-97FE-158B7693D358}" destId="{DF38DC65-7CF1-4A91-BFF6-0D4ABB2B4C5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F665-DD3C-4CB9-92FB-3FE898A97BA2}">
      <dsp:nvSpPr>
        <dsp:cNvPr id="0" name=""/>
        <dsp:cNvSpPr/>
      </dsp:nvSpPr>
      <dsp:spPr>
        <a:xfrm>
          <a:off x="0" y="616084"/>
          <a:ext cx="3395182" cy="1358073"/>
        </a:xfrm>
        <a:prstGeom prst="homePlat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EC use	</a:t>
          </a:r>
        </a:p>
      </dsp:txBody>
      <dsp:txXfrm>
        <a:off x="0" y="616084"/>
        <a:ext cx="3055664" cy="1358073"/>
      </dsp:txXfrm>
    </dsp:sp>
    <dsp:sp modelId="{D6903DB3-DDEC-4253-ADBD-56E5C5E1EEE8}">
      <dsp:nvSpPr>
        <dsp:cNvPr id="0" name=""/>
        <dsp:cNvSpPr/>
      </dsp:nvSpPr>
      <dsp:spPr>
        <a:xfrm>
          <a:off x="2720028" y="602870"/>
          <a:ext cx="3395182" cy="13580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Does not increase STIs</a:t>
          </a:r>
        </a:p>
      </dsp:txBody>
      <dsp:txXfrm>
        <a:off x="3399065" y="602870"/>
        <a:ext cx="2037109" cy="1358073"/>
      </dsp:txXfrm>
    </dsp:sp>
    <dsp:sp modelId="{DF38DC65-7CF1-4A91-BFF6-0D4ABB2B4C51}">
      <dsp:nvSpPr>
        <dsp:cNvPr id="0" name=""/>
        <dsp:cNvSpPr/>
      </dsp:nvSpPr>
      <dsp:spPr>
        <a:xfrm>
          <a:off x="5436174" y="602870"/>
          <a:ext cx="3395182" cy="1358073"/>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Does not increase sexual risk taking</a:t>
          </a:r>
        </a:p>
      </dsp:txBody>
      <dsp:txXfrm>
        <a:off x="6115211" y="602870"/>
        <a:ext cx="2037109" cy="135807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0.14919</cdr:x>
      <cdr:y>0.91497</cdr:y>
    </cdr:from>
    <cdr:to>
      <cdr:x>0.89187</cdr:x>
      <cdr:y>0.95839</cdr:y>
    </cdr:to>
    <cdr:sp macro="" textlink="">
      <cdr:nvSpPr>
        <cdr:cNvPr id="2" name="TextBox 1"/>
        <cdr:cNvSpPr txBox="1"/>
      </cdr:nvSpPr>
      <cdr:spPr>
        <a:xfrm xmlns:a="http://schemas.openxmlformats.org/drawingml/2006/main">
          <a:off x="765954" y="2544793"/>
          <a:ext cx="3812875" cy="1207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a:solidFill>
                <a:schemeClr val="tx1"/>
              </a:solidFill>
              <a:latin typeface="Arial" pitchFamily="34" charset="0"/>
              <a:cs typeface="Arial" pitchFamily="34" charset="0"/>
            </a:rPr>
            <a:t>Hours </a:t>
          </a:r>
          <a:r>
            <a:rPr lang="en-US" sz="1800" baseline="0" dirty="0">
              <a:solidFill>
                <a:schemeClr val="tx1"/>
              </a:solidFill>
              <a:latin typeface="Arial" pitchFamily="34" charset="0"/>
              <a:cs typeface="Arial" pitchFamily="34" charset="0"/>
            </a:rPr>
            <a:t>from unprotected intercourse to EC intake</a:t>
          </a:r>
          <a:endParaRPr lang="en-US" sz="1800" dirty="0">
            <a:solidFill>
              <a:schemeClr val="tx1"/>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2AE4A4-D0D3-1D4B-B20C-0D08DD207035}" type="datetimeFigureOut">
              <a:rPr lang="en-US" smtClean="0"/>
              <a:t>1/10/2024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9882E4-6A9C-9945-9A3C-610249B11000}" type="slidenum">
              <a:rPr lang="en-US" smtClean="0"/>
              <a:t>‹#›</a:t>
            </a:fld>
            <a:endParaRPr lang="en-US"/>
          </a:p>
        </p:txBody>
      </p:sp>
    </p:spTree>
    <p:extLst>
      <p:ext uri="{BB962C8B-B14F-4D97-AF65-F5344CB8AC3E}">
        <p14:creationId xmlns:p14="http://schemas.microsoft.com/office/powerpoint/2010/main" val="90527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Unintended pregnancy </a:t>
            </a:r>
            <a:r>
              <a:rPr lang="en-US" altLang="en-US" dirty="0"/>
              <a:t>is “a pregnancy that is mistimed, unplanned, or unwanted”.</a:t>
            </a:r>
          </a:p>
          <a:p>
            <a:r>
              <a:rPr lang="en-US" altLang="en-US" dirty="0"/>
              <a:t>Unintended pregnancy mainly results from the lack of, inconsistent, or incorrect use of effective contraceptive methods.</a:t>
            </a:r>
          </a:p>
        </p:txBody>
      </p:sp>
      <p:sp>
        <p:nvSpPr>
          <p:cNvPr id="4" name="Slide Number Placeholder 3"/>
          <p:cNvSpPr>
            <a:spLocks noGrp="1"/>
          </p:cNvSpPr>
          <p:nvPr>
            <p:ph type="sldNum" sz="quarter" idx="5"/>
          </p:nvPr>
        </p:nvSpPr>
        <p:spPr/>
        <p:txBody>
          <a:bodyPr/>
          <a:lstStyle/>
          <a:p>
            <a:fld id="{A49882E4-6A9C-9945-9A3C-610249B11000}" type="slidenum">
              <a:rPr lang="en-US" smtClean="0"/>
              <a:t>5</a:t>
            </a:fld>
            <a:endParaRPr lang="en-US"/>
          </a:p>
        </p:txBody>
      </p:sp>
    </p:spTree>
    <p:extLst>
      <p:ext uri="{BB962C8B-B14F-4D97-AF65-F5344CB8AC3E}">
        <p14:creationId xmlns:p14="http://schemas.microsoft.com/office/powerpoint/2010/main" val="229541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Effectiveness</a:t>
            </a:r>
            <a:r>
              <a:rPr lang="en-US" baseline="0" dirty="0"/>
              <a:t> greatly declines the longer you take it after coitus</a:t>
            </a:r>
            <a:endParaRPr lang="en-US" dirty="0"/>
          </a:p>
        </p:txBody>
      </p:sp>
      <p:sp>
        <p:nvSpPr>
          <p:cNvPr id="4" name="Slide Number Placeholder 3"/>
          <p:cNvSpPr>
            <a:spLocks noGrp="1"/>
          </p:cNvSpPr>
          <p:nvPr>
            <p:ph type="sldNum" sz="quarter" idx="10"/>
          </p:nvPr>
        </p:nvSpPr>
        <p:spPr/>
        <p:txBody>
          <a:bodyPr/>
          <a:lstStyle/>
          <a:p>
            <a:fld id="{A49882E4-6A9C-9945-9A3C-610249B11000}" type="slidenum">
              <a:rPr lang="en-US" smtClean="0"/>
              <a:t>23</a:t>
            </a:fld>
            <a:endParaRPr lang="en-US"/>
          </a:p>
        </p:txBody>
      </p:sp>
    </p:spTree>
    <p:extLst>
      <p:ext uri="{BB962C8B-B14F-4D97-AF65-F5344CB8AC3E}">
        <p14:creationId xmlns:p14="http://schemas.microsoft.com/office/powerpoint/2010/main" val="114378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882E4-6A9C-9945-9A3C-610249B11000}" type="slidenum">
              <a:rPr lang="en-US" smtClean="0"/>
              <a:t>35</a:t>
            </a:fld>
            <a:endParaRPr lang="en-US"/>
          </a:p>
        </p:txBody>
      </p:sp>
    </p:spTree>
    <p:extLst>
      <p:ext uri="{BB962C8B-B14F-4D97-AF65-F5344CB8AC3E}">
        <p14:creationId xmlns:p14="http://schemas.microsoft.com/office/powerpoint/2010/main" val="80241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1111" lvl="1">
              <a:buClr>
                <a:schemeClr val="accent4"/>
              </a:buClr>
              <a:buFont typeface="Wingdings 2"/>
              <a:buChar char=""/>
              <a:defRPr/>
            </a:pPr>
            <a:r>
              <a:rPr lang="en-US" dirty="0"/>
              <a:t>In 2003, FDA</a:t>
            </a:r>
            <a:r>
              <a:rPr lang="en-US" baseline="0" dirty="0"/>
              <a:t> advisory committed voted 23 to 4 to approve Plan B as an OTC medication. However, despite this the FDA still rejected the stitch </a:t>
            </a:r>
          </a:p>
          <a:p>
            <a:pPr marL="531111" lvl="1">
              <a:buClr>
                <a:schemeClr val="accent4"/>
              </a:buClr>
              <a:defRPr/>
            </a:pPr>
            <a:r>
              <a:rPr lang="en-US" baseline="0" dirty="0"/>
              <a:t>(</a:t>
            </a:r>
            <a:r>
              <a:rPr lang="en-US" dirty="0">
                <a:solidFill>
                  <a:schemeClr val="tx1">
                    <a:tint val="85000"/>
                  </a:schemeClr>
                </a:solidFill>
              </a:rPr>
              <a:t>Cited concerns about the effects of OTC availability on the sexual behavior of young teenagers)</a:t>
            </a:r>
          </a:p>
          <a:p>
            <a:pPr marL="996998" lvl="2">
              <a:buClr>
                <a:schemeClr val="accent4"/>
              </a:buClr>
              <a:buFont typeface="Wingdings 2"/>
              <a:buChar char=""/>
              <a:defRPr/>
            </a:pPr>
            <a:r>
              <a:rPr lang="en-US" dirty="0">
                <a:solidFill>
                  <a:schemeClr val="tx1">
                    <a:tint val="85000"/>
                  </a:schemeClr>
                </a:solidFill>
              </a:rPr>
              <a:t>Data at that point had already demonstrated that ready access to LNG EC by adolescents as young as 15 did not increase irresponsible sexual behavior</a:t>
            </a:r>
          </a:p>
        </p:txBody>
      </p:sp>
      <p:sp>
        <p:nvSpPr>
          <p:cNvPr id="4" name="Slide Number Placeholder 3"/>
          <p:cNvSpPr>
            <a:spLocks noGrp="1"/>
          </p:cNvSpPr>
          <p:nvPr>
            <p:ph type="sldNum" sz="quarter" idx="10"/>
          </p:nvPr>
        </p:nvSpPr>
        <p:spPr/>
        <p:txBody>
          <a:bodyPr/>
          <a:lstStyle/>
          <a:p>
            <a:fld id="{A49882E4-6A9C-9945-9A3C-610249B11000}" type="slidenum">
              <a:rPr lang="en-US" smtClean="0"/>
              <a:t>7</a:t>
            </a:fld>
            <a:endParaRPr lang="en-US"/>
          </a:p>
        </p:txBody>
      </p:sp>
    </p:spTree>
    <p:extLst>
      <p:ext uri="{BB962C8B-B14F-4D97-AF65-F5344CB8AC3E}">
        <p14:creationId xmlns:p14="http://schemas.microsoft.com/office/powerpoint/2010/main" val="6330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pharmacies fail to stock EC or pharmacists refuse to fill prescriptions has significant negative impact on access and is a direct assault on reproductive justice. </a:t>
            </a:r>
          </a:p>
        </p:txBody>
      </p:sp>
      <p:sp>
        <p:nvSpPr>
          <p:cNvPr id="4" name="Slide Number Placeholder 3"/>
          <p:cNvSpPr>
            <a:spLocks noGrp="1"/>
          </p:cNvSpPr>
          <p:nvPr>
            <p:ph type="sldNum" sz="quarter" idx="5"/>
          </p:nvPr>
        </p:nvSpPr>
        <p:spPr/>
        <p:txBody>
          <a:bodyPr/>
          <a:lstStyle/>
          <a:p>
            <a:fld id="{A49882E4-6A9C-9945-9A3C-610249B11000}" type="slidenum">
              <a:rPr lang="en-US" smtClean="0"/>
              <a:t>8</a:t>
            </a:fld>
            <a:endParaRPr lang="en-US"/>
          </a:p>
        </p:txBody>
      </p:sp>
    </p:spTree>
    <p:extLst>
      <p:ext uri="{BB962C8B-B14F-4D97-AF65-F5344CB8AC3E}">
        <p14:creationId xmlns:p14="http://schemas.microsoft.com/office/powerpoint/2010/main" val="29132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179" indent="-236179">
              <a:spcBef>
                <a:spcPct val="0"/>
              </a:spcBef>
              <a:buFontTx/>
              <a:buChar char="•"/>
              <a:defRPr/>
            </a:pPr>
            <a:r>
              <a:rPr lang="en-US" dirty="0"/>
              <a:t>There are a lot of competing demands on busy clinicians</a:t>
            </a:r>
          </a:p>
          <a:p>
            <a:pPr marL="236179" indent="-236179">
              <a:spcBef>
                <a:spcPct val="0"/>
              </a:spcBef>
              <a:buFontTx/>
              <a:buChar char="•"/>
              <a:defRPr/>
            </a:pPr>
            <a:r>
              <a:rPr lang="en-US" dirty="0"/>
              <a:t>Only 3% of US women of reproductive age discussed EC with a clinician in the past year</a:t>
            </a:r>
          </a:p>
          <a:p>
            <a:pPr marL="236179" indent="-236179">
              <a:spcBef>
                <a:spcPct val="0"/>
              </a:spcBef>
              <a:buFontTx/>
              <a:buChar char="•"/>
              <a:defRPr/>
            </a:pPr>
            <a:r>
              <a:rPr lang="en-US" dirty="0"/>
              <a:t>Women who discuss EC with a clinician are much more likely to use EC if it is needed</a:t>
            </a:r>
          </a:p>
          <a:p>
            <a:endParaRPr lang="en-US" dirty="0"/>
          </a:p>
        </p:txBody>
      </p:sp>
      <p:sp>
        <p:nvSpPr>
          <p:cNvPr id="4" name="Slide Number Placeholder 3"/>
          <p:cNvSpPr>
            <a:spLocks noGrp="1"/>
          </p:cNvSpPr>
          <p:nvPr>
            <p:ph type="sldNum" sz="quarter" idx="5"/>
          </p:nvPr>
        </p:nvSpPr>
        <p:spPr/>
        <p:txBody>
          <a:bodyPr/>
          <a:lstStyle/>
          <a:p>
            <a:fld id="{A49882E4-6A9C-9945-9A3C-610249B11000}" type="slidenum">
              <a:rPr lang="en-US" smtClean="0"/>
              <a:t>9</a:t>
            </a:fld>
            <a:endParaRPr lang="en-US"/>
          </a:p>
        </p:txBody>
      </p:sp>
    </p:spTree>
    <p:extLst>
      <p:ext uri="{BB962C8B-B14F-4D97-AF65-F5344CB8AC3E}">
        <p14:creationId xmlns:p14="http://schemas.microsoft.com/office/powerpoint/2010/main" val="121525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Statements that imply that oral EC results in abortion include “may prevent implantation”</a:t>
            </a:r>
          </a:p>
        </p:txBody>
      </p:sp>
      <p:sp>
        <p:nvSpPr>
          <p:cNvPr id="4" name="Slide Number Placeholder 3"/>
          <p:cNvSpPr>
            <a:spLocks noGrp="1"/>
          </p:cNvSpPr>
          <p:nvPr>
            <p:ph type="sldNum" sz="quarter" idx="5"/>
          </p:nvPr>
        </p:nvSpPr>
        <p:spPr/>
        <p:txBody>
          <a:bodyPr/>
          <a:lstStyle/>
          <a:p>
            <a:fld id="{A49882E4-6A9C-9945-9A3C-610249B11000}" type="slidenum">
              <a:rPr lang="en-US" smtClean="0"/>
              <a:t>10</a:t>
            </a:fld>
            <a:endParaRPr lang="en-US"/>
          </a:p>
        </p:txBody>
      </p:sp>
    </p:spTree>
    <p:extLst>
      <p:ext uri="{BB962C8B-B14F-4D97-AF65-F5344CB8AC3E}">
        <p14:creationId xmlns:p14="http://schemas.microsoft.com/office/powerpoint/2010/main" val="243686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882E4-6A9C-9945-9A3C-610249B11000}" type="slidenum">
              <a:rPr lang="en-US" smtClean="0"/>
              <a:t>14</a:t>
            </a:fld>
            <a:endParaRPr lang="en-US"/>
          </a:p>
        </p:txBody>
      </p:sp>
    </p:spTree>
    <p:extLst>
      <p:ext uri="{BB962C8B-B14F-4D97-AF65-F5344CB8AC3E}">
        <p14:creationId xmlns:p14="http://schemas.microsoft.com/office/powerpoint/2010/main" val="123928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882E4-6A9C-9945-9A3C-610249B11000}" type="slidenum">
              <a:rPr lang="en-US" smtClean="0"/>
              <a:t>15</a:t>
            </a:fld>
            <a:endParaRPr lang="en-US"/>
          </a:p>
        </p:txBody>
      </p:sp>
    </p:spTree>
    <p:extLst>
      <p:ext uri="{BB962C8B-B14F-4D97-AF65-F5344CB8AC3E}">
        <p14:creationId xmlns:p14="http://schemas.microsoft.com/office/powerpoint/2010/main" val="192271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offices have to order IUDs ahead of time, many providers not aware</a:t>
            </a:r>
            <a:r>
              <a:rPr lang="en-US" baseline="0" dirty="0"/>
              <a:t> that Cu IUD can be used as EC</a:t>
            </a:r>
            <a:endParaRPr lang="en-US" dirty="0"/>
          </a:p>
        </p:txBody>
      </p:sp>
      <p:sp>
        <p:nvSpPr>
          <p:cNvPr id="4" name="Slide Number Placeholder 3"/>
          <p:cNvSpPr>
            <a:spLocks noGrp="1"/>
          </p:cNvSpPr>
          <p:nvPr>
            <p:ph type="sldNum" sz="quarter" idx="10"/>
          </p:nvPr>
        </p:nvSpPr>
        <p:spPr/>
        <p:txBody>
          <a:bodyPr/>
          <a:lstStyle/>
          <a:p>
            <a:fld id="{A49882E4-6A9C-9945-9A3C-610249B11000}" type="slidenum">
              <a:rPr lang="en-US" smtClean="0"/>
              <a:t>18</a:t>
            </a:fld>
            <a:endParaRPr lang="en-US"/>
          </a:p>
        </p:txBody>
      </p:sp>
    </p:spTree>
    <p:extLst>
      <p:ext uri="{BB962C8B-B14F-4D97-AF65-F5344CB8AC3E}">
        <p14:creationId xmlns:p14="http://schemas.microsoft.com/office/powerpoint/2010/main" val="14719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it is metabolized by CYP3A4 in the liver, there is the potential for drug interactions </a:t>
            </a:r>
            <a:endParaRPr lang="en-US" dirty="0"/>
          </a:p>
        </p:txBody>
      </p:sp>
      <p:sp>
        <p:nvSpPr>
          <p:cNvPr id="4" name="Slide Number Placeholder 3"/>
          <p:cNvSpPr>
            <a:spLocks noGrp="1"/>
          </p:cNvSpPr>
          <p:nvPr>
            <p:ph type="sldNum" sz="quarter" idx="10"/>
          </p:nvPr>
        </p:nvSpPr>
        <p:spPr/>
        <p:txBody>
          <a:bodyPr/>
          <a:lstStyle/>
          <a:p>
            <a:fld id="{A49882E4-6A9C-9945-9A3C-610249B11000}" type="slidenum">
              <a:rPr lang="en-US" smtClean="0"/>
              <a:t>21</a:t>
            </a:fld>
            <a:endParaRPr lang="en-US"/>
          </a:p>
        </p:txBody>
      </p:sp>
    </p:spTree>
    <p:extLst>
      <p:ext uri="{BB962C8B-B14F-4D97-AF65-F5344CB8AC3E}">
        <p14:creationId xmlns:p14="http://schemas.microsoft.com/office/powerpoint/2010/main" val="3150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1/10/2024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1/10/2024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1/10/2024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1/10/2024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1/10/2024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contraception</a:t>
            </a:r>
          </a:p>
        </p:txBody>
      </p:sp>
      <p:sp>
        <p:nvSpPr>
          <p:cNvPr id="3" name="Subtitle 2"/>
          <p:cNvSpPr>
            <a:spLocks noGrp="1"/>
          </p:cNvSpPr>
          <p:nvPr>
            <p:ph type="subTitle" idx="1"/>
          </p:nvPr>
        </p:nvSpPr>
        <p:spPr/>
        <p:txBody>
          <a:bodyPr>
            <a:normAutofit fontScale="92500" lnSpcReduction="10000"/>
          </a:bodyPr>
          <a:lstStyle/>
          <a:p>
            <a:r>
              <a:rPr lang="en-US" dirty="0"/>
              <a:t>Courtney Forbis, MD, MS</a:t>
            </a:r>
          </a:p>
          <a:p>
            <a:r>
              <a:rPr lang="en-US" dirty="0"/>
              <a:t>Assistant Professor</a:t>
            </a:r>
          </a:p>
          <a:p>
            <a:r>
              <a:rPr lang="en-US" dirty="0"/>
              <a:t>UNM Department of Obstetrics and Gynecology</a:t>
            </a:r>
          </a:p>
        </p:txBody>
      </p:sp>
    </p:spTree>
    <p:extLst>
      <p:ext uri="{BB962C8B-B14F-4D97-AF65-F5344CB8AC3E}">
        <p14:creationId xmlns:p14="http://schemas.microsoft.com/office/powerpoint/2010/main" val="45186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52F1-A990-49C4-A8B2-D473C0721E41}"/>
              </a:ext>
            </a:extLst>
          </p:cNvPr>
          <p:cNvSpPr>
            <a:spLocks noGrp="1"/>
          </p:cNvSpPr>
          <p:nvPr>
            <p:ph type="title"/>
          </p:nvPr>
        </p:nvSpPr>
        <p:spPr/>
        <p:txBody>
          <a:bodyPr/>
          <a:lstStyle/>
          <a:p>
            <a:r>
              <a:rPr lang="en-US" dirty="0"/>
              <a:t>Myths and false science</a:t>
            </a:r>
          </a:p>
        </p:txBody>
      </p:sp>
      <p:sp>
        <p:nvSpPr>
          <p:cNvPr id="3" name="Content Placeholder 2">
            <a:extLst>
              <a:ext uri="{FF2B5EF4-FFF2-40B4-BE49-F238E27FC236}">
                <a16:creationId xmlns:a16="http://schemas.microsoft.com/office/drawing/2014/main" id="{8FBBA434-A9EA-4065-8244-29C3ADD0140F}"/>
              </a:ext>
            </a:extLst>
          </p:cNvPr>
          <p:cNvSpPr>
            <a:spLocks noGrp="1"/>
          </p:cNvSpPr>
          <p:nvPr>
            <p:ph idx="1"/>
          </p:nvPr>
        </p:nvSpPr>
        <p:spPr>
          <a:xfrm>
            <a:off x="1371600" y="1745673"/>
            <a:ext cx="9601200" cy="4121727"/>
          </a:xfrm>
        </p:spPr>
        <p:txBody>
          <a:bodyPr>
            <a:normAutofit/>
          </a:bodyPr>
          <a:lstStyle/>
          <a:p>
            <a:r>
              <a:rPr lang="en-US" sz="2400" dirty="0"/>
              <a:t>Language on label of EC can provide misleading information and thus result in false science used by those opposed</a:t>
            </a:r>
          </a:p>
          <a:p>
            <a:pPr lvl="1"/>
            <a:r>
              <a:rPr lang="en-US" sz="2400" dirty="0"/>
              <a:t>(may also prevent) “attachment of a fertilized egg to the uterus (implantation)”  implies that EC causes abortion</a:t>
            </a:r>
          </a:p>
          <a:p>
            <a:r>
              <a:rPr lang="en-US" sz="2400" dirty="0"/>
              <a:t>Common myths stated among patients include </a:t>
            </a:r>
          </a:p>
          <a:p>
            <a:pPr lvl="1"/>
            <a:r>
              <a:rPr lang="en-US" sz="2400" dirty="0"/>
              <a:t>EC will cause an abortion or harm a pregnancy</a:t>
            </a:r>
          </a:p>
          <a:p>
            <a:pPr lvl="1"/>
            <a:r>
              <a:rPr lang="en-US" sz="2400" dirty="0"/>
              <a:t>EC will prevent future fertility</a:t>
            </a:r>
          </a:p>
          <a:p>
            <a:pPr lvl="1"/>
            <a:r>
              <a:rPr lang="en-US" sz="2400" dirty="0"/>
              <a:t>EC is dangerous</a:t>
            </a:r>
          </a:p>
          <a:p>
            <a:pPr lvl="1"/>
            <a:r>
              <a:rPr lang="en-US" sz="2400" dirty="0"/>
              <a:t>It is unsafe to take multiple doses of EC</a:t>
            </a:r>
          </a:p>
          <a:p>
            <a:pPr lvl="1"/>
            <a:endParaRPr lang="en-US" dirty="0"/>
          </a:p>
        </p:txBody>
      </p:sp>
      <p:pic>
        <p:nvPicPr>
          <p:cNvPr id="2050" name="Picture 2" descr="Barrier Images – Browse 423,527 Stock Photos, Vectors, and Video | Adobe  Stock">
            <a:extLst>
              <a:ext uri="{FF2B5EF4-FFF2-40B4-BE49-F238E27FC236}">
                <a16:creationId xmlns:a16="http://schemas.microsoft.com/office/drawing/2014/main" id="{C240DAC3-A283-484A-8C20-8CC1EA8CD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619" y="4128159"/>
            <a:ext cx="3465381" cy="272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1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C58E2CF-019E-4466-A8A2-062977E4D8A9}"/>
              </a:ext>
            </a:extLst>
          </p:cNvPr>
          <p:cNvPicPr>
            <a:picLocks noGrp="1" noChangeAspect="1"/>
          </p:cNvPicPr>
          <p:nvPr>
            <p:ph idx="1"/>
          </p:nvPr>
        </p:nvPicPr>
        <p:blipFill rotWithShape="1">
          <a:blip r:embed="rId2"/>
          <a:srcRect l="-912" t="40702" r="5501" b="44982"/>
          <a:stretch/>
        </p:blipFill>
        <p:spPr>
          <a:xfrm>
            <a:off x="502031" y="2743200"/>
            <a:ext cx="11689969" cy="2229605"/>
          </a:xfrm>
          <a:solidFill>
            <a:schemeClr val="accent1"/>
          </a:solidFill>
        </p:spPr>
      </p:pic>
      <p:sp>
        <p:nvSpPr>
          <p:cNvPr id="13" name="Oval 12">
            <a:extLst>
              <a:ext uri="{FF2B5EF4-FFF2-40B4-BE49-F238E27FC236}">
                <a16:creationId xmlns:a16="http://schemas.microsoft.com/office/drawing/2014/main" id="{0A130AE5-ABA9-4C2C-AA32-E5413A75B5DB}"/>
              </a:ext>
            </a:extLst>
          </p:cNvPr>
          <p:cNvSpPr/>
          <p:nvPr/>
        </p:nvSpPr>
        <p:spPr>
          <a:xfrm>
            <a:off x="2998174" y="3037115"/>
            <a:ext cx="4281400" cy="19356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37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3652-DB74-46F1-ADFF-FC7E03A95DC6}"/>
              </a:ext>
            </a:extLst>
          </p:cNvPr>
          <p:cNvSpPr>
            <a:spLocks noGrp="1"/>
          </p:cNvSpPr>
          <p:nvPr>
            <p:ph type="title"/>
          </p:nvPr>
        </p:nvSpPr>
        <p:spPr/>
        <p:txBody>
          <a:bodyPr/>
          <a:lstStyle/>
          <a:p>
            <a:r>
              <a:rPr lang="en-US" dirty="0"/>
              <a:t>Who is using EC?</a:t>
            </a:r>
          </a:p>
        </p:txBody>
      </p:sp>
      <p:sp>
        <p:nvSpPr>
          <p:cNvPr id="3" name="Content Placeholder 2">
            <a:extLst>
              <a:ext uri="{FF2B5EF4-FFF2-40B4-BE49-F238E27FC236}">
                <a16:creationId xmlns:a16="http://schemas.microsoft.com/office/drawing/2014/main" id="{CEF05ECB-4B12-42C9-8CCD-01A0AF7B1E70}"/>
              </a:ext>
            </a:extLst>
          </p:cNvPr>
          <p:cNvSpPr>
            <a:spLocks noGrp="1"/>
          </p:cNvSpPr>
          <p:nvPr>
            <p:ph idx="1"/>
          </p:nvPr>
        </p:nvSpPr>
        <p:spPr/>
        <p:txBody>
          <a:bodyPr>
            <a:normAutofit/>
          </a:bodyPr>
          <a:lstStyle/>
          <a:p>
            <a:r>
              <a:rPr lang="en-US" sz="2400" dirty="0"/>
              <a:t>Statistics from National Survey of Family Growth showed that among women age 22-49, 24% had ever used emergency contraception (2017-2019 data)</a:t>
            </a:r>
          </a:p>
          <a:p>
            <a:pPr lvl="1"/>
            <a:r>
              <a:rPr lang="en-US" sz="2400" dirty="0"/>
              <a:t>Of these users, incidence was increased among those with higher level of education</a:t>
            </a:r>
          </a:p>
          <a:p>
            <a:r>
              <a:rPr lang="en-US" sz="2400" dirty="0"/>
              <a:t>EC (both IUDs and pills) is largely underused in the United States</a:t>
            </a:r>
          </a:p>
        </p:txBody>
      </p:sp>
    </p:spTree>
    <p:extLst>
      <p:ext uri="{BB962C8B-B14F-4D97-AF65-F5344CB8AC3E}">
        <p14:creationId xmlns:p14="http://schemas.microsoft.com/office/powerpoint/2010/main" val="273846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751D-6571-4E6E-8712-FE5BDF32D313}"/>
              </a:ext>
            </a:extLst>
          </p:cNvPr>
          <p:cNvSpPr>
            <a:spLocks noGrp="1"/>
          </p:cNvSpPr>
          <p:nvPr>
            <p:ph type="title"/>
          </p:nvPr>
        </p:nvSpPr>
        <p:spPr/>
        <p:txBody>
          <a:bodyPr/>
          <a:lstStyle/>
          <a:p>
            <a:r>
              <a:rPr lang="en-US" dirty="0"/>
              <a:t>Emergency department provision</a:t>
            </a:r>
          </a:p>
        </p:txBody>
      </p:sp>
      <p:sp>
        <p:nvSpPr>
          <p:cNvPr id="3" name="Content Placeholder 2">
            <a:extLst>
              <a:ext uri="{FF2B5EF4-FFF2-40B4-BE49-F238E27FC236}">
                <a16:creationId xmlns:a16="http://schemas.microsoft.com/office/drawing/2014/main" id="{07465356-F2FA-42F3-ABE7-3D8449ADE5DF}"/>
              </a:ext>
            </a:extLst>
          </p:cNvPr>
          <p:cNvSpPr>
            <a:spLocks noGrp="1"/>
          </p:cNvSpPr>
          <p:nvPr>
            <p:ph idx="1"/>
          </p:nvPr>
        </p:nvSpPr>
        <p:spPr/>
        <p:txBody>
          <a:bodyPr/>
          <a:lstStyle/>
          <a:p>
            <a:r>
              <a:rPr lang="en-US" sz="2400" dirty="0"/>
              <a:t>Estimated that as many as 22,000 pregnancies resulting from sexual assault each year could be prevented by EC</a:t>
            </a:r>
            <a:r>
              <a:rPr lang="en-US" sz="2400" baseline="30000" dirty="0"/>
              <a:t>1</a:t>
            </a:r>
          </a:p>
          <a:p>
            <a:r>
              <a:rPr lang="en-US" sz="2400" dirty="0"/>
              <a:t>20 states and the District of Columbia require emergency rooms to provide information about emergency contraception to sexual assault victims. (Guttmacher)</a:t>
            </a:r>
          </a:p>
          <a:p>
            <a:r>
              <a:rPr lang="en-US" sz="2400" dirty="0"/>
              <a:t>16 states and the District of Columbia require emergency rooms to dispense the drug on request to sexual assault victims. (Guttmacher)</a:t>
            </a:r>
          </a:p>
          <a:p>
            <a:r>
              <a:rPr lang="en-US" sz="2400" dirty="0"/>
              <a:t>Likely a missed opportunity </a:t>
            </a:r>
          </a:p>
          <a:p>
            <a:endParaRPr lang="en-US" dirty="0"/>
          </a:p>
        </p:txBody>
      </p:sp>
    </p:spTree>
    <p:extLst>
      <p:ext uri="{BB962C8B-B14F-4D97-AF65-F5344CB8AC3E}">
        <p14:creationId xmlns:p14="http://schemas.microsoft.com/office/powerpoint/2010/main" val="78231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impact</a:t>
            </a:r>
          </a:p>
        </p:txBody>
      </p:sp>
      <p:sp>
        <p:nvSpPr>
          <p:cNvPr id="3" name="Content Placeholder 2"/>
          <p:cNvSpPr>
            <a:spLocks noGrp="1"/>
          </p:cNvSpPr>
          <p:nvPr>
            <p:ph idx="1"/>
          </p:nvPr>
        </p:nvSpPr>
        <p:spPr>
          <a:xfrm>
            <a:off x="1371600" y="1745673"/>
            <a:ext cx="9601200" cy="4121727"/>
          </a:xfrm>
        </p:spPr>
        <p:txBody>
          <a:bodyPr>
            <a:normAutofit lnSpcReduction="10000"/>
          </a:bodyPr>
          <a:lstStyle/>
          <a:p>
            <a:r>
              <a:rPr lang="en-US" sz="2400" dirty="0"/>
              <a:t>Systematic review by Raymond et al</a:t>
            </a:r>
            <a:r>
              <a:rPr lang="en-US" sz="2400" baseline="30000" dirty="0"/>
              <a:t>2 </a:t>
            </a:r>
            <a:r>
              <a:rPr lang="en-US" sz="2400" dirty="0"/>
              <a:t>showed that increased access to EC </a:t>
            </a:r>
            <a:r>
              <a:rPr lang="en-US" sz="2400" i="1" dirty="0"/>
              <a:t>enhances use</a:t>
            </a:r>
            <a:r>
              <a:rPr lang="en-US" sz="2400" dirty="0"/>
              <a:t> but does not reduce unintended pregnancy rates </a:t>
            </a:r>
          </a:p>
          <a:p>
            <a:r>
              <a:rPr lang="en-US" sz="2400" dirty="0"/>
              <a:t>RCT by Raymond et al</a:t>
            </a:r>
            <a:r>
              <a:rPr lang="en-US" sz="2400" baseline="30000" dirty="0"/>
              <a:t>3</a:t>
            </a:r>
            <a:r>
              <a:rPr lang="en-US" sz="2400" dirty="0"/>
              <a:t> involving 1,490 participants </a:t>
            </a:r>
            <a:r>
              <a:rPr lang="en-US" sz="2400" i="1" dirty="0"/>
              <a:t>showed increased use of method with advanced access </a:t>
            </a:r>
            <a:r>
              <a:rPr lang="en-US" sz="2400" dirty="0"/>
              <a:t>(two packs dispensed in advance) with no increased rate of STIs but no reduction in pregnancy rates</a:t>
            </a:r>
          </a:p>
          <a:p>
            <a:r>
              <a:rPr lang="en-US" sz="2400" i="1" dirty="0"/>
              <a:t>No studies have shown evidence of increased sexual risk taking or increased rates of STIs</a:t>
            </a:r>
          </a:p>
          <a:p>
            <a:r>
              <a:rPr lang="en-US" sz="2400" dirty="0"/>
              <a:t>In a RCT of Egyptian women where LNG EC was used as supplement to lactational amenorrhea, pregnancy rates were lower in the group that received EC provision (0.8% vs 7.3%)</a:t>
            </a:r>
          </a:p>
        </p:txBody>
      </p:sp>
    </p:spTree>
    <p:extLst>
      <p:ext uri="{BB962C8B-B14F-4D97-AF65-F5344CB8AC3E}">
        <p14:creationId xmlns:p14="http://schemas.microsoft.com/office/powerpoint/2010/main" val="85835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5">
            <a:extLst>
              <a:ext uri="{FF2B5EF4-FFF2-40B4-BE49-F238E27FC236}">
                <a16:creationId xmlns:a16="http://schemas.microsoft.com/office/drawing/2014/main" id="{9B8991DA-42CE-4951-AB87-0D7CA1E6F94D}"/>
              </a:ext>
            </a:extLst>
          </p:cNvPr>
          <p:cNvSpPr>
            <a:spLocks noChangeArrowheads="1"/>
          </p:cNvSpPr>
          <p:nvPr/>
        </p:nvSpPr>
        <p:spPr bwMode="auto">
          <a:xfrm flipV="1">
            <a:off x="2221311" y="912769"/>
            <a:ext cx="2630487" cy="2563814"/>
          </a:xfrm>
          <a:prstGeom prst="downArrow">
            <a:avLst>
              <a:gd name="adj1" fmla="val 79472"/>
              <a:gd name="adj2" fmla="val 50000"/>
            </a:avLst>
          </a:prstGeom>
          <a:solidFill>
            <a:srgbClr val="0070C0"/>
          </a:solidFill>
          <a:ln w="9525">
            <a:solidFill>
              <a:schemeClr val="tx1"/>
            </a:solidFill>
            <a:round/>
            <a:headEnd/>
            <a:tailEnd/>
          </a:ln>
        </p:spPr>
        <p:txBody>
          <a:bodyPr/>
          <a:lstStyle>
            <a:lvl1pPr>
              <a:lnSpc>
                <a:spcPct val="90000"/>
              </a:lnSpc>
              <a:spcBef>
                <a:spcPts val="600"/>
              </a:spcBef>
              <a:buClr>
                <a:srgbClr val="5C5CAE"/>
              </a:buClr>
              <a:buFont typeface="Arial" panose="020B0604020202020204" pitchFamily="34" charset="0"/>
              <a:buChar char="•"/>
              <a:defRPr sz="3200">
                <a:solidFill>
                  <a:srgbClr val="4D4D4D"/>
                </a:solidFill>
                <a:latin typeface="Arial" panose="020B0604020202020204" pitchFamily="34" charset="0"/>
                <a:ea typeface="ＭＳ Ｐゴシック" panose="020B0600070205080204" pitchFamily="34" charset="-128"/>
              </a:defRPr>
            </a:lvl1pPr>
            <a:lvl2pPr marL="37931725" indent="-37474525">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2pPr>
            <a:lvl3pPr marL="455613" indent="-227013">
              <a:lnSpc>
                <a:spcPct val="90000"/>
              </a:lnSpc>
              <a:spcBef>
                <a:spcPts val="600"/>
              </a:spcBef>
              <a:buClr>
                <a:srgbClr val="5C5CAE"/>
              </a:buClr>
              <a:buSzPct val="75000"/>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3pPr>
            <a:lvl4pPr marL="6842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4pPr>
            <a:lvl5pPr marL="9128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5pPr>
            <a:lvl6pPr marL="13700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6pPr>
            <a:lvl7pPr marL="18272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7pPr>
            <a:lvl8pPr marL="22844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8pPr>
            <a:lvl9pPr marL="27416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en-US" sz="1800"/>
          </a:p>
        </p:txBody>
      </p:sp>
      <p:sp>
        <p:nvSpPr>
          <p:cNvPr id="9" name="TextBox 6">
            <a:extLst>
              <a:ext uri="{FF2B5EF4-FFF2-40B4-BE49-F238E27FC236}">
                <a16:creationId xmlns:a16="http://schemas.microsoft.com/office/drawing/2014/main" id="{27665CCD-655C-4D6D-8C05-93BAF4489BE5}"/>
              </a:ext>
            </a:extLst>
          </p:cNvPr>
          <p:cNvSpPr txBox="1">
            <a:spLocks noChangeArrowheads="1"/>
          </p:cNvSpPr>
          <p:nvPr/>
        </p:nvSpPr>
        <p:spPr bwMode="auto">
          <a:xfrm>
            <a:off x="2448718" y="2055812"/>
            <a:ext cx="20669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600"/>
              </a:spcBef>
              <a:buClr>
                <a:srgbClr val="5C5CAE"/>
              </a:buClr>
              <a:buFont typeface="Arial" panose="020B0604020202020204" pitchFamily="34" charset="0"/>
              <a:buChar char="•"/>
              <a:defRPr sz="3200">
                <a:solidFill>
                  <a:srgbClr val="4D4D4D"/>
                </a:solidFill>
                <a:latin typeface="Arial" panose="020B0604020202020204" pitchFamily="34" charset="0"/>
                <a:ea typeface="ＭＳ Ｐゴシック" panose="020B0600070205080204" pitchFamily="34" charset="-128"/>
              </a:defRPr>
            </a:lvl1pPr>
            <a:lvl2pPr marL="37931725" indent="-37474525">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2pPr>
            <a:lvl3pPr marL="455613" indent="-227013">
              <a:lnSpc>
                <a:spcPct val="90000"/>
              </a:lnSpc>
              <a:spcBef>
                <a:spcPts val="600"/>
              </a:spcBef>
              <a:buClr>
                <a:srgbClr val="5C5CAE"/>
              </a:buClr>
              <a:buSzPct val="75000"/>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3pPr>
            <a:lvl4pPr marL="6842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4pPr>
            <a:lvl5pPr marL="9128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5pPr>
            <a:lvl6pPr marL="13700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6pPr>
            <a:lvl7pPr marL="18272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7pPr>
            <a:lvl8pPr marL="22844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8pPr>
            <a:lvl9pPr marL="27416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en-US" sz="2800" dirty="0">
                <a:solidFill>
                  <a:schemeClr val="bg1"/>
                </a:solidFill>
              </a:rPr>
              <a:t>Advance provision of EC pills</a:t>
            </a:r>
          </a:p>
        </p:txBody>
      </p:sp>
      <p:sp>
        <p:nvSpPr>
          <p:cNvPr id="10" name="Not Equal 9">
            <a:extLst>
              <a:ext uri="{FF2B5EF4-FFF2-40B4-BE49-F238E27FC236}">
                <a16:creationId xmlns:a16="http://schemas.microsoft.com/office/drawing/2014/main" id="{57C3988E-883C-47D3-9D0C-BB3B573947AF}"/>
              </a:ext>
            </a:extLst>
          </p:cNvPr>
          <p:cNvSpPr/>
          <p:nvPr/>
        </p:nvSpPr>
        <p:spPr bwMode="auto">
          <a:xfrm>
            <a:off x="5133579" y="1749630"/>
            <a:ext cx="2206625" cy="2008188"/>
          </a:xfrm>
          <a:prstGeom prst="mathNot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dirty="0">
              <a:latin typeface="Arial" charset="0"/>
              <a:ea typeface="+mn-ea"/>
            </a:endParaRPr>
          </a:p>
        </p:txBody>
      </p:sp>
      <p:sp>
        <p:nvSpPr>
          <p:cNvPr id="11" name="Down Arrow 4">
            <a:extLst>
              <a:ext uri="{FF2B5EF4-FFF2-40B4-BE49-F238E27FC236}">
                <a16:creationId xmlns:a16="http://schemas.microsoft.com/office/drawing/2014/main" id="{D8A3B616-FB26-4F4B-BE8B-E914D80FAC48}"/>
              </a:ext>
            </a:extLst>
          </p:cNvPr>
          <p:cNvSpPr>
            <a:spLocks noChangeArrowheads="1"/>
          </p:cNvSpPr>
          <p:nvPr/>
        </p:nvSpPr>
        <p:spPr bwMode="auto">
          <a:xfrm>
            <a:off x="7621985" y="1011196"/>
            <a:ext cx="2870474" cy="2563814"/>
          </a:xfrm>
          <a:prstGeom prst="downArrow">
            <a:avLst>
              <a:gd name="adj1" fmla="val 79472"/>
              <a:gd name="adj2" fmla="val 50000"/>
            </a:avLst>
          </a:prstGeom>
          <a:solidFill>
            <a:srgbClr val="0070C0"/>
          </a:solidFill>
          <a:ln w="9525">
            <a:solidFill>
              <a:schemeClr val="tx1"/>
            </a:solidFill>
            <a:round/>
            <a:headEnd/>
            <a:tailEnd/>
          </a:ln>
        </p:spPr>
        <p:txBody>
          <a:bodyPr/>
          <a:lstStyle>
            <a:lvl1pPr>
              <a:lnSpc>
                <a:spcPct val="90000"/>
              </a:lnSpc>
              <a:spcBef>
                <a:spcPts val="600"/>
              </a:spcBef>
              <a:buClr>
                <a:srgbClr val="5C5CAE"/>
              </a:buClr>
              <a:buFont typeface="Arial" panose="020B0604020202020204" pitchFamily="34" charset="0"/>
              <a:buChar char="•"/>
              <a:defRPr sz="3200">
                <a:solidFill>
                  <a:srgbClr val="4D4D4D"/>
                </a:solidFill>
                <a:latin typeface="Arial" panose="020B0604020202020204" pitchFamily="34" charset="0"/>
                <a:ea typeface="ＭＳ Ｐゴシック" panose="020B0600070205080204" pitchFamily="34" charset="-128"/>
              </a:defRPr>
            </a:lvl1pPr>
            <a:lvl2pPr marL="37931725" indent="-37474525">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2pPr>
            <a:lvl3pPr marL="455613" indent="-227013">
              <a:lnSpc>
                <a:spcPct val="90000"/>
              </a:lnSpc>
              <a:spcBef>
                <a:spcPts val="600"/>
              </a:spcBef>
              <a:buClr>
                <a:srgbClr val="5C5CAE"/>
              </a:buClr>
              <a:buSzPct val="75000"/>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3pPr>
            <a:lvl4pPr marL="6842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4pPr>
            <a:lvl5pPr marL="9128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5pPr>
            <a:lvl6pPr marL="13700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6pPr>
            <a:lvl7pPr marL="18272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7pPr>
            <a:lvl8pPr marL="22844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8pPr>
            <a:lvl9pPr marL="27416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en-US" sz="1800"/>
          </a:p>
        </p:txBody>
      </p:sp>
      <p:sp>
        <p:nvSpPr>
          <p:cNvPr id="12" name="TextBox 7">
            <a:extLst>
              <a:ext uri="{FF2B5EF4-FFF2-40B4-BE49-F238E27FC236}">
                <a16:creationId xmlns:a16="http://schemas.microsoft.com/office/drawing/2014/main" id="{B5A9096B-B94D-4AA2-B85C-6176D6E196F6}"/>
              </a:ext>
            </a:extLst>
          </p:cNvPr>
          <p:cNvSpPr txBox="1">
            <a:spLocks noChangeArrowheads="1"/>
          </p:cNvSpPr>
          <p:nvPr/>
        </p:nvSpPr>
        <p:spPr bwMode="auto">
          <a:xfrm>
            <a:off x="7859796" y="1582737"/>
            <a:ext cx="232369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600"/>
              </a:spcBef>
              <a:buClr>
                <a:srgbClr val="5C5CAE"/>
              </a:buClr>
              <a:buFont typeface="Arial" panose="020B0604020202020204" pitchFamily="34" charset="0"/>
              <a:buChar char="•"/>
              <a:defRPr sz="3200">
                <a:solidFill>
                  <a:srgbClr val="4D4D4D"/>
                </a:solidFill>
                <a:latin typeface="Arial" panose="020B0604020202020204" pitchFamily="34" charset="0"/>
                <a:ea typeface="ＭＳ Ｐゴシック" panose="020B0600070205080204" pitchFamily="34" charset="-128"/>
              </a:defRPr>
            </a:lvl1pPr>
            <a:lvl2pPr marL="37931725" indent="-37474525">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2pPr>
            <a:lvl3pPr marL="455613" indent="-227013">
              <a:lnSpc>
                <a:spcPct val="90000"/>
              </a:lnSpc>
              <a:spcBef>
                <a:spcPts val="600"/>
              </a:spcBef>
              <a:buClr>
                <a:srgbClr val="5C5CAE"/>
              </a:buClr>
              <a:buSzPct val="75000"/>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3pPr>
            <a:lvl4pPr marL="6842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4pPr>
            <a:lvl5pPr marL="9128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5pPr>
            <a:lvl6pPr marL="13700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6pPr>
            <a:lvl7pPr marL="18272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7pPr>
            <a:lvl8pPr marL="22844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8pPr>
            <a:lvl9pPr marL="27416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en-US" sz="2800" dirty="0">
                <a:solidFill>
                  <a:schemeClr val="bg1"/>
                </a:solidFill>
              </a:rPr>
              <a:t>Unintended pregnancies</a:t>
            </a:r>
          </a:p>
        </p:txBody>
      </p:sp>
      <p:graphicFrame>
        <p:nvGraphicFramePr>
          <p:cNvPr id="13" name="Diagram 12">
            <a:extLst>
              <a:ext uri="{FF2B5EF4-FFF2-40B4-BE49-F238E27FC236}">
                <a16:creationId xmlns:a16="http://schemas.microsoft.com/office/drawing/2014/main" id="{A1F2D56F-7677-44D1-AA6D-7F3A32F9A112}"/>
              </a:ext>
            </a:extLst>
          </p:cNvPr>
          <p:cNvGraphicFramePr/>
          <p:nvPr>
            <p:extLst>
              <p:ext uri="{D42A27DB-BD31-4B8C-83A1-F6EECF244321}">
                <p14:modId xmlns:p14="http://schemas.microsoft.com/office/powerpoint/2010/main" val="263155409"/>
              </p:ext>
            </p:extLst>
          </p:nvPr>
        </p:nvGraphicFramePr>
        <p:xfrm>
          <a:off x="2113809" y="4146552"/>
          <a:ext cx="8835240" cy="2563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49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725F9-472C-477F-A542-A05375E49939}"/>
              </a:ext>
            </a:extLst>
          </p:cNvPr>
          <p:cNvSpPr>
            <a:spLocks noGrp="1"/>
          </p:cNvSpPr>
          <p:nvPr>
            <p:ph type="title"/>
          </p:nvPr>
        </p:nvSpPr>
        <p:spPr/>
        <p:txBody>
          <a:bodyPr/>
          <a:lstStyle/>
          <a:p>
            <a:r>
              <a:rPr lang="en-US" dirty="0"/>
              <a:t>Current options for EC</a:t>
            </a:r>
          </a:p>
        </p:txBody>
      </p:sp>
      <p:sp>
        <p:nvSpPr>
          <p:cNvPr id="6" name="Content Placeholder 5">
            <a:extLst>
              <a:ext uri="{FF2B5EF4-FFF2-40B4-BE49-F238E27FC236}">
                <a16:creationId xmlns:a16="http://schemas.microsoft.com/office/drawing/2014/main" id="{F5231416-8768-454E-B78E-C131ED947C6D}"/>
              </a:ext>
            </a:extLst>
          </p:cNvPr>
          <p:cNvSpPr>
            <a:spLocks noGrp="1"/>
          </p:cNvSpPr>
          <p:nvPr>
            <p:ph idx="1"/>
          </p:nvPr>
        </p:nvSpPr>
        <p:spPr>
          <a:xfrm>
            <a:off x="1295400" y="2286000"/>
            <a:ext cx="9601200" cy="3581400"/>
          </a:xfrm>
        </p:spPr>
        <p:txBody>
          <a:bodyPr/>
          <a:lstStyle/>
          <a:p>
            <a:r>
              <a:rPr lang="en-US" sz="3200" dirty="0"/>
              <a:t>Copper IUD</a:t>
            </a:r>
          </a:p>
          <a:p>
            <a:r>
              <a:rPr lang="en-US" sz="3200" dirty="0"/>
              <a:t>UPA</a:t>
            </a:r>
          </a:p>
          <a:p>
            <a:r>
              <a:rPr lang="en-US" sz="3200" dirty="0"/>
              <a:t>LNG</a:t>
            </a:r>
          </a:p>
          <a:p>
            <a:r>
              <a:rPr lang="en-US" sz="3200" dirty="0"/>
              <a:t>LNG IUD</a:t>
            </a:r>
          </a:p>
          <a:p>
            <a:endParaRPr lang="en-US" dirty="0"/>
          </a:p>
        </p:txBody>
      </p:sp>
    </p:spTree>
    <p:extLst>
      <p:ext uri="{BB962C8B-B14F-4D97-AF65-F5344CB8AC3E}">
        <p14:creationId xmlns:p14="http://schemas.microsoft.com/office/powerpoint/2010/main" val="92216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 IUD</a:t>
            </a:r>
          </a:p>
        </p:txBody>
      </p:sp>
      <p:sp>
        <p:nvSpPr>
          <p:cNvPr id="3" name="Content Placeholder 2"/>
          <p:cNvSpPr>
            <a:spLocks noGrp="1"/>
          </p:cNvSpPr>
          <p:nvPr>
            <p:ph idx="1"/>
          </p:nvPr>
        </p:nvSpPr>
        <p:spPr>
          <a:xfrm>
            <a:off x="1371600" y="2285999"/>
            <a:ext cx="9601200" cy="4197927"/>
          </a:xfrm>
        </p:spPr>
        <p:txBody>
          <a:bodyPr>
            <a:normAutofit/>
          </a:bodyPr>
          <a:lstStyle/>
          <a:p>
            <a:r>
              <a:rPr lang="en-US" sz="2400" dirty="0"/>
              <a:t>Highest efficacy of all EC</a:t>
            </a:r>
          </a:p>
          <a:p>
            <a:r>
              <a:rPr lang="en-US" sz="2400" dirty="0"/>
              <a:t>Not FDA labeled for EC</a:t>
            </a:r>
          </a:p>
          <a:p>
            <a:r>
              <a:rPr lang="en-US" sz="2400" dirty="0"/>
              <a:t>Pregnancy rate of less than 0.1%</a:t>
            </a:r>
            <a:r>
              <a:rPr lang="en-US" sz="2400" baseline="30000" dirty="0"/>
              <a:t>5</a:t>
            </a:r>
            <a:endParaRPr lang="en-US" sz="2400" dirty="0"/>
          </a:p>
          <a:p>
            <a:r>
              <a:rPr lang="en-US" sz="2400" dirty="0"/>
              <a:t>Can be inserted up to 5 days following coitus</a:t>
            </a:r>
          </a:p>
          <a:p>
            <a:r>
              <a:rPr lang="en-US" sz="2400" dirty="0"/>
              <a:t>No effect on ovulation, primary effect is to prevent fertilization</a:t>
            </a:r>
          </a:p>
          <a:p>
            <a:r>
              <a:rPr lang="en-US" sz="2400" dirty="0"/>
              <a:t>Inhibits sperm function, fertilized egg transport, and implantation</a:t>
            </a:r>
          </a:p>
          <a:p>
            <a:r>
              <a:rPr lang="en-US" sz="2400" dirty="0"/>
              <a:t>Common side effects</a:t>
            </a:r>
          </a:p>
          <a:p>
            <a:pPr lvl="1"/>
            <a:r>
              <a:rPr lang="en-US" sz="2400" dirty="0"/>
              <a:t>Bleeding and cramping</a:t>
            </a:r>
          </a:p>
        </p:txBody>
      </p:sp>
      <p:pic>
        <p:nvPicPr>
          <p:cNvPr id="1026" name="Picture 2" descr="Paragard (intrauterine copper contraceptive) IUD – Hormone Free Birth  Control – IVF START LABORATORY">
            <a:extLst>
              <a:ext uri="{FF2B5EF4-FFF2-40B4-BE49-F238E27FC236}">
                <a16:creationId xmlns:a16="http://schemas.microsoft.com/office/drawing/2014/main" id="{8821E316-A65A-40FA-BDAA-2B5548F95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913" y="210206"/>
            <a:ext cx="2498070" cy="278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1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 IUD</a:t>
            </a:r>
          </a:p>
        </p:txBody>
      </p:sp>
      <p:sp>
        <p:nvSpPr>
          <p:cNvPr id="3" name="Content Placeholder 2"/>
          <p:cNvSpPr>
            <a:spLocks noGrp="1"/>
          </p:cNvSpPr>
          <p:nvPr>
            <p:ph idx="1"/>
          </p:nvPr>
        </p:nvSpPr>
        <p:spPr>
          <a:xfrm>
            <a:off x="1371600" y="2470068"/>
            <a:ext cx="9601200" cy="4006933"/>
          </a:xfrm>
        </p:spPr>
        <p:txBody>
          <a:bodyPr/>
          <a:lstStyle/>
          <a:p>
            <a:r>
              <a:rPr lang="en-US" sz="2400" dirty="0"/>
              <a:t>Advantages</a:t>
            </a:r>
          </a:p>
          <a:p>
            <a:pPr lvl="1"/>
            <a:r>
              <a:rPr lang="en-US" sz="2400" dirty="0"/>
              <a:t>Can be left in place for highly effective long acting reversible contraception (12 years)</a:t>
            </a:r>
          </a:p>
          <a:p>
            <a:pPr lvl="1"/>
            <a:r>
              <a:rPr lang="en-US" sz="2400" dirty="0"/>
              <a:t>Highly effective form of EC and general contraception</a:t>
            </a:r>
          </a:p>
          <a:p>
            <a:r>
              <a:rPr lang="en-US" sz="2400" dirty="0"/>
              <a:t>Disadvantages</a:t>
            </a:r>
          </a:p>
          <a:p>
            <a:pPr lvl="1"/>
            <a:r>
              <a:rPr lang="en-US" sz="2400" dirty="0"/>
              <a:t>Cost (up to $1000 if no insurance)</a:t>
            </a:r>
          </a:p>
          <a:p>
            <a:pPr lvl="1"/>
            <a:r>
              <a:rPr lang="en-US" sz="2400" dirty="0"/>
              <a:t>Timing may be tricky</a:t>
            </a:r>
          </a:p>
          <a:p>
            <a:pPr lvl="1"/>
            <a:r>
              <a:rPr lang="en-US" sz="2400" dirty="0"/>
              <a:t>Must be inserted by trained health care provider</a:t>
            </a:r>
          </a:p>
          <a:p>
            <a:pPr lvl="1"/>
            <a:endParaRPr lang="en-US" dirty="0"/>
          </a:p>
        </p:txBody>
      </p:sp>
      <p:pic>
        <p:nvPicPr>
          <p:cNvPr id="4" name="Picture 2" descr="Paragard (intrauterine copper contraceptive) IUD – Hormone Free Birth  Control – IVF START LABORATORY">
            <a:extLst>
              <a:ext uri="{FF2B5EF4-FFF2-40B4-BE49-F238E27FC236}">
                <a16:creationId xmlns:a16="http://schemas.microsoft.com/office/drawing/2014/main" id="{04E6D815-63DA-4DFD-8332-9DF5F5362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930" y="0"/>
            <a:ext cx="2498070" cy="278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5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BBEE-085F-4966-99E6-1EED9E21846A}"/>
              </a:ext>
            </a:extLst>
          </p:cNvPr>
          <p:cNvSpPr>
            <a:spLocks noGrp="1"/>
          </p:cNvSpPr>
          <p:nvPr>
            <p:ph type="title"/>
          </p:nvPr>
        </p:nvSpPr>
        <p:spPr/>
        <p:txBody>
          <a:bodyPr/>
          <a:lstStyle/>
          <a:p>
            <a:r>
              <a:rPr lang="en-US" dirty="0"/>
              <a:t>Effect of copper on sperm function</a:t>
            </a:r>
          </a:p>
        </p:txBody>
      </p:sp>
      <p:sp>
        <p:nvSpPr>
          <p:cNvPr id="3" name="Content Placeholder 2">
            <a:extLst>
              <a:ext uri="{FF2B5EF4-FFF2-40B4-BE49-F238E27FC236}">
                <a16:creationId xmlns:a16="http://schemas.microsoft.com/office/drawing/2014/main" id="{0381E4C2-BAB4-4D57-B584-7233BAD5AC05}"/>
              </a:ext>
            </a:extLst>
          </p:cNvPr>
          <p:cNvSpPr>
            <a:spLocks noGrp="1"/>
          </p:cNvSpPr>
          <p:nvPr>
            <p:ph idx="1"/>
          </p:nvPr>
        </p:nvSpPr>
        <p:spPr>
          <a:xfrm>
            <a:off x="1114612" y="1686296"/>
            <a:ext cx="5084308" cy="4181104"/>
          </a:xfrm>
        </p:spPr>
        <p:txBody>
          <a:bodyPr>
            <a:normAutofit/>
          </a:bodyPr>
          <a:lstStyle/>
          <a:p>
            <a:r>
              <a:rPr lang="en-US" sz="2400" dirty="0"/>
              <a:t>Most studies were performed in the 1970s and 1980s</a:t>
            </a:r>
          </a:p>
          <a:p>
            <a:r>
              <a:rPr lang="en-US" sz="2400" dirty="0"/>
              <a:t>Copper ions thought to inhibit sperm motility</a:t>
            </a:r>
          </a:p>
          <a:p>
            <a:pPr lvl="1"/>
            <a:r>
              <a:rPr lang="en-US" sz="2400" dirty="0"/>
              <a:t>Reduces oxidative processes and glucose consumption, both reduce mobility</a:t>
            </a:r>
          </a:p>
          <a:p>
            <a:r>
              <a:rPr lang="en-US" sz="2400" dirty="0"/>
              <a:t>Higher Copper ion concentration results in higher inhibition of sperm</a:t>
            </a:r>
          </a:p>
        </p:txBody>
      </p:sp>
      <p:sp>
        <p:nvSpPr>
          <p:cNvPr id="4" name="AutoShape 2" descr="https://ars-els-cdn-com.libproxy.unm.edu/content/image/1-s2.0-S0009898103001244-gr1.gif">
            <a:extLst>
              <a:ext uri="{FF2B5EF4-FFF2-40B4-BE49-F238E27FC236}">
                <a16:creationId xmlns:a16="http://schemas.microsoft.com/office/drawing/2014/main" id="{9A2F6DD2-34E1-4877-9E33-815F82F40171}"/>
              </a:ext>
            </a:extLst>
          </p:cNvPr>
          <p:cNvSpPr>
            <a:spLocks noChangeAspect="1" noChangeArrowheads="1"/>
          </p:cNvSpPr>
          <p:nvPr/>
        </p:nvSpPr>
        <p:spPr bwMode="auto">
          <a:xfrm>
            <a:off x="5943599" y="3276599"/>
            <a:ext cx="3948545" cy="3948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A4E87FA-FD17-4890-A45E-D9FF46CFD7FB}"/>
              </a:ext>
            </a:extLst>
          </p:cNvPr>
          <p:cNvPicPr>
            <a:picLocks noChangeAspect="1"/>
          </p:cNvPicPr>
          <p:nvPr/>
        </p:nvPicPr>
        <p:blipFill>
          <a:blip r:embed="rId2"/>
          <a:stretch>
            <a:fillRect/>
          </a:stretch>
        </p:blipFill>
        <p:spPr>
          <a:xfrm>
            <a:off x="6483929" y="1428750"/>
            <a:ext cx="5084308" cy="4317829"/>
          </a:xfrm>
          <a:prstGeom prst="rect">
            <a:avLst/>
          </a:prstGeom>
        </p:spPr>
      </p:pic>
      <p:sp>
        <p:nvSpPr>
          <p:cNvPr id="7" name="TextBox 6">
            <a:extLst>
              <a:ext uri="{FF2B5EF4-FFF2-40B4-BE49-F238E27FC236}">
                <a16:creationId xmlns:a16="http://schemas.microsoft.com/office/drawing/2014/main" id="{F3A07D32-9552-4EB7-887C-BE5032C0E996}"/>
              </a:ext>
            </a:extLst>
          </p:cNvPr>
          <p:cNvSpPr txBox="1"/>
          <p:nvPr/>
        </p:nvSpPr>
        <p:spPr>
          <a:xfrm>
            <a:off x="6723104" y="5879276"/>
            <a:ext cx="4845133" cy="769441"/>
          </a:xfrm>
          <a:prstGeom prst="rect">
            <a:avLst/>
          </a:prstGeom>
          <a:noFill/>
        </p:spPr>
        <p:txBody>
          <a:bodyPr wrap="square" rtlCol="0">
            <a:spAutoFit/>
          </a:bodyPr>
          <a:lstStyle/>
          <a:p>
            <a:r>
              <a:rPr lang="en-US" sz="1100" dirty="0" err="1"/>
              <a:t>Arancibia</a:t>
            </a:r>
            <a:r>
              <a:rPr lang="en-US" sz="1100" dirty="0"/>
              <a:t> V, Peña C, Allen HE, Lagos G. Characterization of copper in uterine fluids of patients who use the copper T-380A intrauterine device. Clin </a:t>
            </a:r>
            <a:r>
              <a:rPr lang="en-US" sz="1100" dirty="0" err="1"/>
              <a:t>Chim</a:t>
            </a:r>
            <a:r>
              <a:rPr lang="en-US" sz="1100" dirty="0"/>
              <a:t> Acta. 2003 Jun;332(1-2):69-78. </a:t>
            </a:r>
            <a:r>
              <a:rPr lang="en-US" sz="1100" dirty="0" err="1"/>
              <a:t>doi</a:t>
            </a:r>
            <a:r>
              <a:rPr lang="en-US" sz="1100" dirty="0"/>
              <a:t>: 10.1016/s0009-8981(03)00124-4. PMID: 12763282.</a:t>
            </a:r>
          </a:p>
        </p:txBody>
      </p:sp>
    </p:spTree>
    <p:extLst>
      <p:ext uri="{BB962C8B-B14F-4D97-AF65-F5344CB8AC3E}">
        <p14:creationId xmlns:p14="http://schemas.microsoft.com/office/powerpoint/2010/main" val="64422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3DD3-E7B2-46A8-BF68-568F12DBDE9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2118107-0DCE-4EB7-9959-60FF579EAF04}"/>
              </a:ext>
            </a:extLst>
          </p:cNvPr>
          <p:cNvSpPr>
            <a:spLocks noGrp="1"/>
          </p:cNvSpPr>
          <p:nvPr>
            <p:ph idx="1"/>
          </p:nvPr>
        </p:nvSpPr>
        <p:spPr/>
        <p:txBody>
          <a:bodyPr/>
          <a:lstStyle/>
          <a:p>
            <a:r>
              <a:rPr lang="en-US" sz="2400" dirty="0"/>
              <a:t>Discuss the ways the use of emergency contraception (EC) is affected by restrictions, myths, and under-use</a:t>
            </a:r>
          </a:p>
          <a:p>
            <a:r>
              <a:rPr lang="en-US" sz="2400" dirty="0"/>
              <a:t>Discuss indications and medical contraindications for EC</a:t>
            </a:r>
          </a:p>
          <a:p>
            <a:r>
              <a:rPr lang="en-US" sz="2400" dirty="0"/>
              <a:t>Understand the mechanism of action and effectiveness for available forms of EC</a:t>
            </a:r>
          </a:p>
          <a:p>
            <a:r>
              <a:rPr lang="en-US" sz="2400" dirty="0"/>
              <a:t>Discuss current data that support the use of hormonal intrauterine devices (IUDs) for EC</a:t>
            </a:r>
          </a:p>
          <a:p>
            <a:endParaRPr lang="en-US" dirty="0"/>
          </a:p>
          <a:p>
            <a:endParaRPr lang="en-US" dirty="0"/>
          </a:p>
        </p:txBody>
      </p:sp>
    </p:spTree>
    <p:extLst>
      <p:ext uri="{BB962C8B-B14F-4D97-AF65-F5344CB8AC3E}">
        <p14:creationId xmlns:p14="http://schemas.microsoft.com/office/powerpoint/2010/main" val="3599493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Ulipristal acetate (UPA)</a:t>
            </a:r>
          </a:p>
        </p:txBody>
      </p:sp>
      <p:sp>
        <p:nvSpPr>
          <p:cNvPr id="3" name="Content Placeholder 2"/>
          <p:cNvSpPr>
            <a:spLocks noGrp="1"/>
          </p:cNvSpPr>
          <p:nvPr>
            <p:ph idx="1"/>
          </p:nvPr>
        </p:nvSpPr>
        <p:spPr/>
        <p:txBody>
          <a:bodyPr>
            <a:normAutofit/>
          </a:bodyPr>
          <a:lstStyle/>
          <a:p>
            <a:r>
              <a:rPr lang="en-US" sz="2400" dirty="0"/>
              <a:t>Approved by FDA in 2010</a:t>
            </a:r>
          </a:p>
          <a:p>
            <a:r>
              <a:rPr lang="en-US" sz="2400" dirty="0"/>
              <a:t>Selective progesterone receptor modulator (SPRM)</a:t>
            </a:r>
          </a:p>
          <a:p>
            <a:r>
              <a:rPr lang="en-US" sz="2400" dirty="0"/>
              <a:t>Inhibits or delays ovulation even after LH has started to rise</a:t>
            </a:r>
          </a:p>
          <a:p>
            <a:pPr lvl="1"/>
            <a:r>
              <a:rPr lang="en-US" sz="2400" dirty="0"/>
              <a:t>Suppresses follicular growth</a:t>
            </a:r>
          </a:p>
          <a:p>
            <a:r>
              <a:rPr lang="en-US" sz="2400" dirty="0"/>
              <a:t>May alter endometrium</a:t>
            </a:r>
          </a:p>
          <a:p>
            <a:pPr marL="0" indent="0">
              <a:buNone/>
            </a:pPr>
            <a:endParaRPr lang="en-US" dirty="0"/>
          </a:p>
        </p:txBody>
      </p:sp>
      <p:pic>
        <p:nvPicPr>
          <p:cNvPr id="6" name="Picture 5">
            <a:extLst>
              <a:ext uri="{FF2B5EF4-FFF2-40B4-BE49-F238E27FC236}">
                <a16:creationId xmlns:a16="http://schemas.microsoft.com/office/drawing/2014/main" id="{8A0DC408-D98A-4386-A258-27A71FD73816}"/>
              </a:ext>
            </a:extLst>
          </p:cNvPr>
          <p:cNvPicPr>
            <a:picLocks noChangeAspect="1"/>
          </p:cNvPicPr>
          <p:nvPr/>
        </p:nvPicPr>
        <p:blipFill>
          <a:blip r:embed="rId2"/>
          <a:stretch>
            <a:fillRect/>
          </a:stretch>
        </p:blipFill>
        <p:spPr>
          <a:xfrm>
            <a:off x="8461436" y="114301"/>
            <a:ext cx="3285786" cy="2171699"/>
          </a:xfrm>
          <a:prstGeom prst="rect">
            <a:avLst/>
          </a:prstGeom>
        </p:spPr>
      </p:pic>
    </p:spTree>
    <p:extLst>
      <p:ext uri="{BB962C8B-B14F-4D97-AF65-F5344CB8AC3E}">
        <p14:creationId xmlns:p14="http://schemas.microsoft.com/office/powerpoint/2010/main" val="20367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UPA</a:t>
            </a:r>
          </a:p>
        </p:txBody>
      </p:sp>
      <p:sp>
        <p:nvSpPr>
          <p:cNvPr id="3" name="Content Placeholder 2"/>
          <p:cNvSpPr>
            <a:spLocks noGrp="1"/>
          </p:cNvSpPr>
          <p:nvPr>
            <p:ph idx="1"/>
          </p:nvPr>
        </p:nvSpPr>
        <p:spPr>
          <a:xfrm>
            <a:off x="1472540" y="2286000"/>
            <a:ext cx="9500260" cy="4328556"/>
          </a:xfrm>
        </p:spPr>
        <p:txBody>
          <a:bodyPr>
            <a:normAutofit/>
          </a:bodyPr>
          <a:lstStyle/>
          <a:p>
            <a:r>
              <a:rPr lang="en-US" sz="2400" dirty="0"/>
              <a:t>Single 30mg dose taken up to 120 hours following coitus</a:t>
            </a:r>
          </a:p>
          <a:p>
            <a:r>
              <a:rPr lang="en-US" sz="2400" dirty="0"/>
              <a:t>Rapidly absorbed; peak plasma concentration 0.5-3 hours after ingestion</a:t>
            </a:r>
          </a:p>
          <a:p>
            <a:r>
              <a:rPr lang="en-US" sz="2400" dirty="0"/>
              <a:t>Most effective oral EC</a:t>
            </a:r>
          </a:p>
          <a:p>
            <a:r>
              <a:rPr lang="en-US" sz="2400" dirty="0"/>
              <a:t>Higher efficacy than levonorgestrel (between 62-85% effective)</a:t>
            </a:r>
            <a:r>
              <a:rPr lang="en-US" sz="2400" baseline="30000" dirty="0"/>
              <a:t>6</a:t>
            </a:r>
            <a:endParaRPr lang="en-US" sz="2400" dirty="0"/>
          </a:p>
          <a:p>
            <a:r>
              <a:rPr lang="en-US" sz="2400" dirty="0"/>
              <a:t>Only available by Rx</a:t>
            </a:r>
          </a:p>
          <a:p>
            <a:r>
              <a:rPr lang="en-US" sz="2400" dirty="0"/>
              <a:t>Online prescription available (www.ella-kwikmed.com)</a:t>
            </a:r>
          </a:p>
          <a:p>
            <a:r>
              <a:rPr lang="en-US" sz="2400" dirty="0"/>
              <a:t>2016 US selected practice recommendations are to delay resumption of hormonal contraception for up to 5 days after the use of UPA</a:t>
            </a:r>
          </a:p>
          <a:p>
            <a:endParaRPr lang="en-US" sz="2400" dirty="0"/>
          </a:p>
          <a:p>
            <a:endParaRPr lang="en-US" dirty="0"/>
          </a:p>
          <a:p>
            <a:endParaRPr lang="en-US" dirty="0"/>
          </a:p>
        </p:txBody>
      </p:sp>
      <p:pic>
        <p:nvPicPr>
          <p:cNvPr id="5" name="Picture 4">
            <a:extLst>
              <a:ext uri="{FF2B5EF4-FFF2-40B4-BE49-F238E27FC236}">
                <a16:creationId xmlns:a16="http://schemas.microsoft.com/office/drawing/2014/main" id="{64905A1C-32E7-4DED-9F7A-CB2AD16CE5D5}"/>
              </a:ext>
            </a:extLst>
          </p:cNvPr>
          <p:cNvPicPr>
            <a:picLocks noChangeAspect="1"/>
          </p:cNvPicPr>
          <p:nvPr/>
        </p:nvPicPr>
        <p:blipFill>
          <a:blip r:embed="rId3"/>
          <a:stretch>
            <a:fillRect/>
          </a:stretch>
        </p:blipFill>
        <p:spPr>
          <a:xfrm>
            <a:off x="8603941" y="0"/>
            <a:ext cx="3285786" cy="2171699"/>
          </a:xfrm>
          <a:prstGeom prst="rect">
            <a:avLst/>
          </a:prstGeom>
        </p:spPr>
      </p:pic>
    </p:spTree>
    <p:extLst>
      <p:ext uri="{BB962C8B-B14F-4D97-AF65-F5344CB8AC3E}">
        <p14:creationId xmlns:p14="http://schemas.microsoft.com/office/powerpoint/2010/main" val="108100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F04B-CEF6-4F94-9351-F8C2CFA70C9E}"/>
              </a:ext>
            </a:extLst>
          </p:cNvPr>
          <p:cNvSpPr>
            <a:spLocks noGrp="1"/>
          </p:cNvSpPr>
          <p:nvPr>
            <p:ph type="title"/>
          </p:nvPr>
        </p:nvSpPr>
        <p:spPr/>
        <p:txBody>
          <a:bodyPr/>
          <a:lstStyle/>
          <a:p>
            <a:r>
              <a:rPr lang="en-US" dirty="0"/>
              <a:t>Efficacy of UPA</a:t>
            </a:r>
          </a:p>
        </p:txBody>
      </p:sp>
      <p:graphicFrame>
        <p:nvGraphicFramePr>
          <p:cNvPr id="4" name="Content Placeholder 3">
            <a:extLst>
              <a:ext uri="{FF2B5EF4-FFF2-40B4-BE49-F238E27FC236}">
                <a16:creationId xmlns:a16="http://schemas.microsoft.com/office/drawing/2014/main" id="{10CB0521-5607-46A6-8F3E-928D0D51460F}"/>
              </a:ext>
            </a:extLst>
          </p:cNvPr>
          <p:cNvGraphicFramePr>
            <a:graphicFrameLocks noGrp="1"/>
          </p:cNvGraphicFramePr>
          <p:nvPr>
            <p:ph idx="1"/>
            <p:extLst>
              <p:ext uri="{D42A27DB-BD31-4B8C-83A1-F6EECF244321}">
                <p14:modId xmlns:p14="http://schemas.microsoft.com/office/powerpoint/2010/main" val="1982104846"/>
              </p:ext>
            </p:extLst>
          </p:nvPr>
        </p:nvGraphicFramePr>
        <p:xfrm>
          <a:off x="1580147" y="1638300"/>
          <a:ext cx="9601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4C1A5CC-766D-43A9-BF53-27F9977C1407}"/>
              </a:ext>
            </a:extLst>
          </p:cNvPr>
          <p:cNvSpPr txBox="1"/>
          <p:nvPr/>
        </p:nvSpPr>
        <p:spPr>
          <a:xfrm>
            <a:off x="2983831" y="5946702"/>
            <a:ext cx="6978316" cy="923330"/>
          </a:xfrm>
          <a:prstGeom prst="rect">
            <a:avLst/>
          </a:prstGeom>
          <a:noFill/>
        </p:spPr>
        <p:txBody>
          <a:bodyPr wrap="square" rtlCol="0">
            <a:spAutoFit/>
          </a:bodyPr>
          <a:lstStyle/>
          <a:p>
            <a:r>
              <a:rPr lang="en-US" altLang="en-US" dirty="0"/>
              <a:t>Moreau C, Trussell J. Results from pooled phase III studies of ulipristal acetate for emergency contraception. </a:t>
            </a:r>
            <a:r>
              <a:rPr lang="en-US" altLang="en-US" i="1" dirty="0"/>
              <a:t>Contraception</a:t>
            </a:r>
            <a:r>
              <a:rPr lang="en-US" altLang="en-US" dirty="0"/>
              <a:t>. 2011;84(3):308.</a:t>
            </a:r>
          </a:p>
          <a:p>
            <a:endParaRPr lang="en-US" dirty="0"/>
          </a:p>
        </p:txBody>
      </p:sp>
      <p:sp>
        <p:nvSpPr>
          <p:cNvPr id="6" name="TextBox 5">
            <a:extLst>
              <a:ext uri="{FF2B5EF4-FFF2-40B4-BE49-F238E27FC236}">
                <a16:creationId xmlns:a16="http://schemas.microsoft.com/office/drawing/2014/main" id="{73E7B56D-1ADE-4ED5-A7FA-68AEC45EAB3D}"/>
              </a:ext>
            </a:extLst>
          </p:cNvPr>
          <p:cNvSpPr txBox="1"/>
          <p:nvPr/>
        </p:nvSpPr>
        <p:spPr>
          <a:xfrm>
            <a:off x="3745831" y="5219700"/>
            <a:ext cx="9809747" cy="584775"/>
          </a:xfrm>
          <a:prstGeom prst="rect">
            <a:avLst/>
          </a:prstGeom>
          <a:noFill/>
        </p:spPr>
        <p:txBody>
          <a:bodyPr wrap="square" rtlCol="0">
            <a:spAutoFit/>
          </a:bodyPr>
          <a:lstStyle/>
          <a:p>
            <a:r>
              <a:rPr lang="en-US" sz="3200" b="1" dirty="0">
                <a:solidFill>
                  <a:schemeClr val="accent2"/>
                </a:solidFill>
              </a:rPr>
              <a:t>Efficacy is sustained over time </a:t>
            </a:r>
          </a:p>
        </p:txBody>
      </p:sp>
    </p:spTree>
    <p:extLst>
      <p:ext uri="{BB962C8B-B14F-4D97-AF65-F5344CB8AC3E}">
        <p14:creationId xmlns:p14="http://schemas.microsoft.com/office/powerpoint/2010/main" val="109228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Levonorgestrel</a:t>
            </a:r>
          </a:p>
        </p:txBody>
      </p:sp>
      <p:sp>
        <p:nvSpPr>
          <p:cNvPr id="3" name="Content Placeholder 2"/>
          <p:cNvSpPr>
            <a:spLocks noGrp="1"/>
          </p:cNvSpPr>
          <p:nvPr>
            <p:ph idx="1"/>
          </p:nvPr>
        </p:nvSpPr>
        <p:spPr>
          <a:xfrm>
            <a:off x="1371600" y="2286000"/>
            <a:ext cx="9601200" cy="4572000"/>
          </a:xfrm>
        </p:spPr>
        <p:txBody>
          <a:bodyPr>
            <a:normAutofit/>
          </a:bodyPr>
          <a:lstStyle/>
          <a:p>
            <a:r>
              <a:rPr lang="en-US" sz="2400" dirty="0"/>
              <a:t>Single dose of 1.5mg dose approved in 2009</a:t>
            </a:r>
          </a:p>
          <a:p>
            <a:r>
              <a:rPr lang="en-US" sz="2400" dirty="0"/>
              <a:t>Inhibits ovulation but ineffective after LH surge</a:t>
            </a:r>
          </a:p>
          <a:p>
            <a:pPr lvl="1"/>
            <a:r>
              <a:rPr lang="en-US" sz="2400" dirty="0"/>
              <a:t>Not effective at preventing ovulation when follicle reaches 15-17mm</a:t>
            </a:r>
            <a:r>
              <a:rPr lang="en-US" sz="2400" baseline="30000" dirty="0"/>
              <a:t>7</a:t>
            </a:r>
          </a:p>
          <a:p>
            <a:r>
              <a:rPr lang="en-US" sz="2400" dirty="0"/>
              <a:t>Most effective if taken as soon as possible</a:t>
            </a:r>
          </a:p>
          <a:p>
            <a:r>
              <a:rPr lang="en-US" sz="2400" dirty="0"/>
              <a:t>Postponing by 12 hours increases pregnancy by 50%</a:t>
            </a:r>
          </a:p>
          <a:p>
            <a:r>
              <a:rPr lang="en-US" sz="2400" dirty="0"/>
              <a:t>No effect on implantation</a:t>
            </a:r>
          </a:p>
          <a:p>
            <a:r>
              <a:rPr lang="en-US" sz="2400" dirty="0"/>
              <a:t>OTC cost $40-60 (may be cheaper with Rx) </a:t>
            </a:r>
          </a:p>
          <a:p>
            <a:r>
              <a:rPr lang="en-US" sz="2400" dirty="0"/>
              <a:t>Many clinics, including Planned Parenthood, have LNG EC available at a sliding scale cost for those without insurance or low income</a:t>
            </a:r>
          </a:p>
          <a:p>
            <a:endParaRPr lang="en-US" dirty="0"/>
          </a:p>
        </p:txBody>
      </p:sp>
      <p:pic>
        <p:nvPicPr>
          <p:cNvPr id="5" name="Picture 4">
            <a:extLst>
              <a:ext uri="{FF2B5EF4-FFF2-40B4-BE49-F238E27FC236}">
                <a16:creationId xmlns:a16="http://schemas.microsoft.com/office/drawing/2014/main" id="{F7D33968-0A25-46FE-9EF5-BFCB41B16082}"/>
              </a:ext>
            </a:extLst>
          </p:cNvPr>
          <p:cNvPicPr>
            <a:picLocks noChangeAspect="1"/>
          </p:cNvPicPr>
          <p:nvPr/>
        </p:nvPicPr>
        <p:blipFill>
          <a:blip r:embed="rId3"/>
          <a:stretch>
            <a:fillRect/>
          </a:stretch>
        </p:blipFill>
        <p:spPr>
          <a:xfrm>
            <a:off x="8026025" y="-31915"/>
            <a:ext cx="3999254" cy="2921330"/>
          </a:xfrm>
          <a:prstGeom prst="rect">
            <a:avLst/>
          </a:prstGeom>
        </p:spPr>
      </p:pic>
    </p:spTree>
    <p:extLst>
      <p:ext uri="{BB962C8B-B14F-4D97-AF65-F5344CB8AC3E}">
        <p14:creationId xmlns:p14="http://schemas.microsoft.com/office/powerpoint/2010/main" val="42128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FD4D-321B-41AB-80E0-B0F12468AE19}"/>
              </a:ext>
            </a:extLst>
          </p:cNvPr>
          <p:cNvSpPr>
            <a:spLocks noGrp="1"/>
          </p:cNvSpPr>
          <p:nvPr>
            <p:ph type="title"/>
          </p:nvPr>
        </p:nvSpPr>
        <p:spPr/>
        <p:txBody>
          <a:bodyPr/>
          <a:lstStyle/>
          <a:p>
            <a:r>
              <a:rPr lang="en-US" dirty="0"/>
              <a:t>Efficacy of LNG</a:t>
            </a:r>
          </a:p>
        </p:txBody>
      </p:sp>
      <p:pic>
        <p:nvPicPr>
          <p:cNvPr id="4" name="Chart 6">
            <a:extLst>
              <a:ext uri="{FF2B5EF4-FFF2-40B4-BE49-F238E27FC236}">
                <a16:creationId xmlns:a16="http://schemas.microsoft.com/office/drawing/2014/main" id="{C84DF555-FCB5-4A3B-A6C9-A0246B3CFCC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580148"/>
            <a:ext cx="6626429"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00DA3FCF-DC54-4FA8-A7F3-F0C9CDC8C61F}"/>
              </a:ext>
            </a:extLst>
          </p:cNvPr>
          <p:cNvSpPr txBox="1">
            <a:spLocks noChangeArrowheads="1"/>
          </p:cNvSpPr>
          <p:nvPr/>
        </p:nvSpPr>
        <p:spPr bwMode="auto">
          <a:xfrm>
            <a:off x="2205720" y="5275848"/>
            <a:ext cx="8767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600"/>
              </a:spcBef>
              <a:buClr>
                <a:srgbClr val="5C5CAE"/>
              </a:buClr>
              <a:buFont typeface="Arial" panose="020B0604020202020204" pitchFamily="34" charset="0"/>
              <a:buChar char="•"/>
              <a:defRPr sz="3200">
                <a:solidFill>
                  <a:srgbClr val="4D4D4D"/>
                </a:solidFill>
                <a:latin typeface="Arial" panose="020B0604020202020204" pitchFamily="34" charset="0"/>
                <a:ea typeface="ＭＳ Ｐゴシック" panose="020B0600070205080204" pitchFamily="34" charset="-128"/>
              </a:defRPr>
            </a:lvl1pPr>
            <a:lvl2pPr marL="37931725" indent="-37474525">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2pPr>
            <a:lvl3pPr marL="455613" indent="-227013">
              <a:lnSpc>
                <a:spcPct val="90000"/>
              </a:lnSpc>
              <a:spcBef>
                <a:spcPts val="600"/>
              </a:spcBef>
              <a:buClr>
                <a:srgbClr val="5C5CAE"/>
              </a:buClr>
              <a:buSzPct val="75000"/>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3pPr>
            <a:lvl4pPr marL="6842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4pPr>
            <a:lvl5pPr marL="912813" indent="-227013">
              <a:lnSpc>
                <a:spcPct val="90000"/>
              </a:lnSpc>
              <a:spcBef>
                <a:spcPts val="600"/>
              </a:spcBef>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5pPr>
            <a:lvl6pPr marL="13700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6pPr>
            <a:lvl7pPr marL="18272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7pPr>
            <a:lvl8pPr marL="22844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8pPr>
            <a:lvl9pPr marL="2741613" indent="-227013" eaLnBrk="0" fontAlgn="base" hangingPunct="0">
              <a:lnSpc>
                <a:spcPct val="90000"/>
              </a:lnSpc>
              <a:spcBef>
                <a:spcPts val="600"/>
              </a:spcBef>
              <a:spcAft>
                <a:spcPct val="0"/>
              </a:spcAft>
              <a:buClr>
                <a:srgbClr val="5C5CAE"/>
              </a:buClr>
              <a:buFont typeface="Arial" panose="020B0604020202020204" pitchFamily="34" charset="0"/>
              <a:buChar char="▫"/>
              <a:defRPr sz="2800">
                <a:solidFill>
                  <a:srgbClr val="4D4D4D"/>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en-US" sz="2800" b="1" dirty="0">
                <a:solidFill>
                  <a:schemeClr val="accent2"/>
                </a:solidFill>
              </a:rPr>
              <a:t>Hours from unprotected intercourse to ECP intake</a:t>
            </a:r>
          </a:p>
        </p:txBody>
      </p:sp>
      <p:sp>
        <p:nvSpPr>
          <p:cNvPr id="6" name="TextBox 5">
            <a:extLst>
              <a:ext uri="{FF2B5EF4-FFF2-40B4-BE49-F238E27FC236}">
                <a16:creationId xmlns:a16="http://schemas.microsoft.com/office/drawing/2014/main" id="{15FE07F2-E3B9-40E9-A45A-09409FD45A58}"/>
              </a:ext>
            </a:extLst>
          </p:cNvPr>
          <p:cNvSpPr txBox="1"/>
          <p:nvPr/>
        </p:nvSpPr>
        <p:spPr>
          <a:xfrm>
            <a:off x="1765150" y="5927012"/>
            <a:ext cx="9192127" cy="1107996"/>
          </a:xfrm>
          <a:prstGeom prst="rect">
            <a:avLst/>
          </a:prstGeom>
          <a:noFill/>
        </p:spPr>
        <p:txBody>
          <a:bodyPr wrap="square" rtlCol="0">
            <a:spAutoFit/>
          </a:bodyPr>
          <a:lstStyle/>
          <a:p>
            <a:r>
              <a:rPr lang="en-US" altLang="en-US" sz="1600" dirty="0"/>
              <a:t>Piaggio G, Kapp N, von </a:t>
            </a:r>
            <a:r>
              <a:rPr lang="en-US" altLang="en-US" sz="1600" dirty="0" err="1"/>
              <a:t>Hertzen</a:t>
            </a:r>
            <a:r>
              <a:rPr lang="en-US" altLang="en-US" sz="1600" dirty="0"/>
              <a:t> H. Effect on pregnancy rates of the delay in the administration of levonorgestrel for emergency contraception: a combined analysis of four WHO trials. </a:t>
            </a:r>
            <a:r>
              <a:rPr lang="en-US" altLang="en-US" sz="1600" i="1" dirty="0"/>
              <a:t>Contraception</a:t>
            </a:r>
            <a:r>
              <a:rPr lang="en-US" altLang="en-US" sz="1600" dirty="0"/>
              <a:t>. 2011;84:35-9.</a:t>
            </a:r>
          </a:p>
          <a:p>
            <a:endParaRPr lang="en-US" dirty="0"/>
          </a:p>
        </p:txBody>
      </p:sp>
      <p:sp>
        <p:nvSpPr>
          <p:cNvPr id="8" name="TextBox 7">
            <a:extLst>
              <a:ext uri="{FF2B5EF4-FFF2-40B4-BE49-F238E27FC236}">
                <a16:creationId xmlns:a16="http://schemas.microsoft.com/office/drawing/2014/main" id="{121EE41B-28C0-465A-86D5-4B086D392409}"/>
              </a:ext>
            </a:extLst>
          </p:cNvPr>
          <p:cNvSpPr txBox="1"/>
          <p:nvPr/>
        </p:nvSpPr>
        <p:spPr>
          <a:xfrm rot="16200000">
            <a:off x="2134302" y="2881382"/>
            <a:ext cx="1588168" cy="369332"/>
          </a:xfrm>
          <a:prstGeom prst="rect">
            <a:avLst/>
          </a:prstGeom>
          <a:noFill/>
        </p:spPr>
        <p:txBody>
          <a:bodyPr wrap="square" rtlCol="0">
            <a:spAutoFit/>
          </a:bodyPr>
          <a:lstStyle/>
          <a:p>
            <a:r>
              <a:rPr lang="en-US" dirty="0"/>
              <a:t>Odds ratio</a:t>
            </a:r>
          </a:p>
        </p:txBody>
      </p:sp>
    </p:spTree>
    <p:extLst>
      <p:ext uri="{BB962C8B-B14F-4D97-AF65-F5344CB8AC3E}">
        <p14:creationId xmlns:p14="http://schemas.microsoft.com/office/powerpoint/2010/main" val="188045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7C72-BC79-4776-9A80-F01B5886AAAE}"/>
              </a:ext>
            </a:extLst>
          </p:cNvPr>
          <p:cNvSpPr>
            <a:spLocks noGrp="1"/>
          </p:cNvSpPr>
          <p:nvPr>
            <p:ph type="title"/>
          </p:nvPr>
        </p:nvSpPr>
        <p:spPr/>
        <p:txBody>
          <a:bodyPr/>
          <a:lstStyle/>
          <a:p>
            <a:r>
              <a:rPr lang="en-US" dirty="0"/>
              <a:t>LNG IUD as EC</a:t>
            </a:r>
          </a:p>
        </p:txBody>
      </p:sp>
      <p:sp>
        <p:nvSpPr>
          <p:cNvPr id="3" name="Content Placeholder 2">
            <a:extLst>
              <a:ext uri="{FF2B5EF4-FFF2-40B4-BE49-F238E27FC236}">
                <a16:creationId xmlns:a16="http://schemas.microsoft.com/office/drawing/2014/main" id="{1547E163-1034-49A2-B89B-0C643D72504F}"/>
              </a:ext>
            </a:extLst>
          </p:cNvPr>
          <p:cNvSpPr>
            <a:spLocks noGrp="1"/>
          </p:cNvSpPr>
          <p:nvPr>
            <p:ph idx="1"/>
          </p:nvPr>
        </p:nvSpPr>
        <p:spPr>
          <a:xfrm>
            <a:off x="1371600" y="2668485"/>
            <a:ext cx="9601200" cy="3581400"/>
          </a:xfrm>
        </p:spPr>
        <p:txBody>
          <a:bodyPr>
            <a:normAutofit lnSpcReduction="10000"/>
          </a:bodyPr>
          <a:lstStyle/>
          <a:p>
            <a:r>
              <a:rPr lang="en-US" sz="2400" dirty="0"/>
              <a:t>A randomized, noninferiority trial of 638 patients investigated the efficacy of LNG 52 mg compared to the copper IUD within 5 days of unprotected intercourse</a:t>
            </a:r>
            <a:r>
              <a:rPr lang="en-US" sz="2400" baseline="30000" dirty="0"/>
              <a:t>11</a:t>
            </a:r>
            <a:endParaRPr lang="en-US" sz="2400" dirty="0"/>
          </a:p>
          <a:p>
            <a:r>
              <a:rPr lang="en-US" sz="2400" dirty="0"/>
              <a:t>The trial demonstrated a 0.5% (95% CI 0.01% to 1.7%) failure rate for the LNG 52 mg IUD as compared to a 0% (95% CI 0%–1.1%) failure rate for the copper IUD. </a:t>
            </a:r>
          </a:p>
          <a:p>
            <a:r>
              <a:rPr lang="en-US" sz="2400" i="1" dirty="0"/>
              <a:t>The LNG 52 mg IUD was found to be noninferior to the cop- per IUD for EC </a:t>
            </a:r>
          </a:p>
          <a:p>
            <a:r>
              <a:rPr lang="en-US" sz="2400" dirty="0"/>
              <a:t>SFP recommends LNG 52mg IUD be used as first line method for EC</a:t>
            </a:r>
          </a:p>
          <a:p>
            <a:endParaRPr lang="en-US" dirty="0"/>
          </a:p>
        </p:txBody>
      </p:sp>
      <p:pic>
        <p:nvPicPr>
          <p:cNvPr id="3074" name="Picture 2" descr="Mirena® Lawsuit - Defective Birth Control Device - Impact Law">
            <a:extLst>
              <a:ext uri="{FF2B5EF4-FFF2-40B4-BE49-F238E27FC236}">
                <a16:creationId xmlns:a16="http://schemas.microsoft.com/office/drawing/2014/main" id="{040CC5B3-5226-4C41-8810-74A3AC2D3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896" y="0"/>
            <a:ext cx="3617104" cy="239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46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9C07-E0DB-4545-9A7A-C5BFEA64282B}"/>
              </a:ext>
            </a:extLst>
          </p:cNvPr>
          <p:cNvSpPr>
            <a:spLocks noGrp="1"/>
          </p:cNvSpPr>
          <p:nvPr>
            <p:ph type="title"/>
          </p:nvPr>
        </p:nvSpPr>
        <p:spPr/>
        <p:txBody>
          <a:bodyPr/>
          <a:lstStyle/>
          <a:p>
            <a:r>
              <a:rPr lang="en-US" dirty="0"/>
              <a:t>LNG IUD as EC	</a:t>
            </a:r>
          </a:p>
        </p:txBody>
      </p:sp>
      <p:sp>
        <p:nvSpPr>
          <p:cNvPr id="3" name="Content Placeholder 2">
            <a:extLst>
              <a:ext uri="{FF2B5EF4-FFF2-40B4-BE49-F238E27FC236}">
                <a16:creationId xmlns:a16="http://schemas.microsoft.com/office/drawing/2014/main" id="{EFBB0E3C-AED8-4267-A56B-72A278E633CB}"/>
              </a:ext>
            </a:extLst>
          </p:cNvPr>
          <p:cNvSpPr>
            <a:spLocks noGrp="1"/>
          </p:cNvSpPr>
          <p:nvPr>
            <p:ph idx="1"/>
          </p:nvPr>
        </p:nvSpPr>
        <p:spPr>
          <a:xfrm>
            <a:off x="1371600" y="2827812"/>
            <a:ext cx="9601200" cy="3581400"/>
          </a:xfrm>
        </p:spPr>
        <p:txBody>
          <a:bodyPr>
            <a:normAutofit/>
          </a:bodyPr>
          <a:lstStyle/>
          <a:p>
            <a:r>
              <a:rPr lang="en-US" sz="2400" dirty="0"/>
              <a:t>When given the choice, women prefer the LNG IUD to the copper IUD as EC</a:t>
            </a:r>
          </a:p>
          <a:p>
            <a:pPr lvl="1"/>
            <a:r>
              <a:rPr lang="en-US" sz="2400" dirty="0"/>
              <a:t>In a study by Sanders et al in 2017, of 188 women enrolled, 38% chose copper, 63% chose LNG</a:t>
            </a:r>
          </a:p>
          <a:p>
            <a:pPr lvl="1"/>
            <a:r>
              <a:rPr lang="en-US" sz="2400" dirty="0"/>
              <a:t>Higher satisfaction rates with LNG IUD at 12 months</a:t>
            </a:r>
          </a:p>
        </p:txBody>
      </p:sp>
      <p:pic>
        <p:nvPicPr>
          <p:cNvPr id="4098" name="Picture 2" descr="Mirena® Lawsuit - Defective Birth Control Device - Impact Law">
            <a:extLst>
              <a:ext uri="{FF2B5EF4-FFF2-40B4-BE49-F238E27FC236}">
                <a16:creationId xmlns:a16="http://schemas.microsoft.com/office/drawing/2014/main" id="{D2E7AD78-1B96-43D0-B94E-C8561748E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131" y="0"/>
            <a:ext cx="3661869" cy="242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9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3C9D-1F72-472D-AFF2-235A4BE3D5DC}"/>
              </a:ext>
            </a:extLst>
          </p:cNvPr>
          <p:cNvSpPr>
            <a:spLocks noGrp="1"/>
          </p:cNvSpPr>
          <p:nvPr>
            <p:ph type="title"/>
          </p:nvPr>
        </p:nvSpPr>
        <p:spPr/>
        <p:txBody>
          <a:bodyPr/>
          <a:lstStyle/>
          <a:p>
            <a:r>
              <a:rPr lang="en-US" dirty="0"/>
              <a:t>IUDs as EC</a:t>
            </a:r>
          </a:p>
        </p:txBody>
      </p:sp>
      <p:pic>
        <p:nvPicPr>
          <p:cNvPr id="4" name="Content Placeholder 3">
            <a:extLst>
              <a:ext uri="{FF2B5EF4-FFF2-40B4-BE49-F238E27FC236}">
                <a16:creationId xmlns:a16="http://schemas.microsoft.com/office/drawing/2014/main" id="{15031D9E-6B37-4C11-9A96-0C09C4D982BD}"/>
              </a:ext>
            </a:extLst>
          </p:cNvPr>
          <p:cNvPicPr>
            <a:picLocks noGrp="1" noChangeAspect="1"/>
          </p:cNvPicPr>
          <p:nvPr>
            <p:ph idx="1"/>
          </p:nvPr>
        </p:nvPicPr>
        <p:blipFill>
          <a:blip r:embed="rId2"/>
          <a:stretch>
            <a:fillRect/>
          </a:stretch>
        </p:blipFill>
        <p:spPr>
          <a:xfrm>
            <a:off x="1641243" y="1725636"/>
            <a:ext cx="9061914" cy="3949259"/>
          </a:xfrm>
          <a:prstGeom prst="rect">
            <a:avLst/>
          </a:prstGeom>
        </p:spPr>
      </p:pic>
      <p:sp>
        <p:nvSpPr>
          <p:cNvPr id="5" name="TextBox 4">
            <a:extLst>
              <a:ext uri="{FF2B5EF4-FFF2-40B4-BE49-F238E27FC236}">
                <a16:creationId xmlns:a16="http://schemas.microsoft.com/office/drawing/2014/main" id="{A92E88CD-D3F4-4AE3-AA3D-21CC047A6C57}"/>
              </a:ext>
            </a:extLst>
          </p:cNvPr>
          <p:cNvSpPr txBox="1"/>
          <p:nvPr/>
        </p:nvSpPr>
        <p:spPr>
          <a:xfrm>
            <a:off x="1641243" y="5802868"/>
            <a:ext cx="9331557" cy="738664"/>
          </a:xfrm>
          <a:prstGeom prst="rect">
            <a:avLst/>
          </a:prstGeom>
          <a:noFill/>
        </p:spPr>
        <p:txBody>
          <a:bodyPr wrap="square" rtlCol="0">
            <a:spAutoFit/>
          </a:bodyPr>
          <a:lstStyle/>
          <a:p>
            <a:r>
              <a:rPr lang="en-US" sz="1400" dirty="0"/>
              <a:t>Sanders JN, </a:t>
            </a:r>
            <a:r>
              <a:rPr lang="en-US" sz="1400" dirty="0" err="1"/>
              <a:t>Turok</a:t>
            </a:r>
            <a:r>
              <a:rPr lang="en-US" sz="1400" dirty="0"/>
              <a:t> DK, Royer PA, Thompson IS, </a:t>
            </a:r>
            <a:r>
              <a:rPr lang="en-US" sz="1400" dirty="0" err="1"/>
              <a:t>Gawron</a:t>
            </a:r>
            <a:r>
              <a:rPr lang="en-US" sz="1400" dirty="0"/>
              <a:t> LM, </a:t>
            </a:r>
            <a:r>
              <a:rPr lang="en-US" sz="1400" dirty="0" err="1"/>
              <a:t>Storck</a:t>
            </a:r>
            <a:r>
              <a:rPr lang="en-US" sz="1400" dirty="0"/>
              <a:t> KE. One-year continuation of copper or levonorgestrel intrauterine devices initiated at the time of emergency contraception. Contraception. 2017 Aug;96(2):99-105. </a:t>
            </a:r>
            <a:r>
              <a:rPr lang="en-US" sz="1400" dirty="0" err="1"/>
              <a:t>doi</a:t>
            </a:r>
            <a:r>
              <a:rPr lang="en-US" sz="1400" dirty="0"/>
              <a:t>: 10.1016/j.contraception.2017.05.012. </a:t>
            </a:r>
            <a:r>
              <a:rPr lang="en-US" sz="1400" dirty="0" err="1"/>
              <a:t>Epub</a:t>
            </a:r>
            <a:r>
              <a:rPr lang="en-US" sz="1400" dirty="0"/>
              <a:t> 2017 Jun 5. PMID: 28596121; PMCID: PMC6040824.</a:t>
            </a:r>
          </a:p>
        </p:txBody>
      </p:sp>
    </p:spTree>
    <p:extLst>
      <p:ext uri="{BB962C8B-B14F-4D97-AF65-F5344CB8AC3E}">
        <p14:creationId xmlns:p14="http://schemas.microsoft.com/office/powerpoint/2010/main" val="218464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7898-8353-47CA-8E75-8A977AEDA01A}"/>
              </a:ext>
            </a:extLst>
          </p:cNvPr>
          <p:cNvSpPr>
            <a:spLocks noGrp="1"/>
          </p:cNvSpPr>
          <p:nvPr>
            <p:ph type="title"/>
          </p:nvPr>
        </p:nvSpPr>
        <p:spPr/>
        <p:txBody>
          <a:bodyPr/>
          <a:lstStyle/>
          <a:p>
            <a:r>
              <a:rPr lang="en-US" dirty="0"/>
              <a:t>Combined oral contraceptives as EC</a:t>
            </a:r>
          </a:p>
        </p:txBody>
      </p:sp>
      <p:sp>
        <p:nvSpPr>
          <p:cNvPr id="3" name="Content Placeholder 2">
            <a:extLst>
              <a:ext uri="{FF2B5EF4-FFF2-40B4-BE49-F238E27FC236}">
                <a16:creationId xmlns:a16="http://schemas.microsoft.com/office/drawing/2014/main" id="{E93418F9-507D-4EE7-BFEB-AB5673E021B9}"/>
              </a:ext>
            </a:extLst>
          </p:cNvPr>
          <p:cNvSpPr>
            <a:spLocks noGrp="1"/>
          </p:cNvSpPr>
          <p:nvPr>
            <p:ph idx="1"/>
          </p:nvPr>
        </p:nvSpPr>
        <p:spPr/>
        <p:txBody>
          <a:bodyPr>
            <a:normAutofit/>
          </a:bodyPr>
          <a:lstStyle/>
          <a:p>
            <a:r>
              <a:rPr lang="en-US" sz="2400" dirty="0"/>
              <a:t>Referred to as the </a:t>
            </a:r>
            <a:r>
              <a:rPr lang="en-US" sz="2400" dirty="0" err="1"/>
              <a:t>Ypzpe</a:t>
            </a:r>
            <a:r>
              <a:rPr lang="en-US" sz="2400" dirty="0"/>
              <a:t> method</a:t>
            </a:r>
          </a:p>
          <a:p>
            <a:r>
              <a:rPr lang="en-US" sz="2400" dirty="0"/>
              <a:t>Less efficacy, more side effects</a:t>
            </a:r>
          </a:p>
          <a:p>
            <a:pPr lvl="1"/>
            <a:r>
              <a:rPr lang="en-US" sz="2400" dirty="0"/>
              <a:t>Up to 50% experience nausea, 20% experience vomiting</a:t>
            </a:r>
          </a:p>
          <a:p>
            <a:r>
              <a:rPr lang="en-US" sz="2400" b="1" dirty="0"/>
              <a:t>Not currently recommended given more effective options</a:t>
            </a:r>
          </a:p>
          <a:p>
            <a:r>
              <a:rPr lang="en-US" sz="2400" dirty="0"/>
              <a:t>Four case reports of stroke following </a:t>
            </a:r>
            <a:r>
              <a:rPr lang="en-US" sz="2400" dirty="0" err="1"/>
              <a:t>Yuzpe</a:t>
            </a:r>
            <a:r>
              <a:rPr lang="en-US" sz="2400" dirty="0"/>
              <a:t> method</a:t>
            </a:r>
          </a:p>
        </p:txBody>
      </p:sp>
    </p:spTree>
    <p:extLst>
      <p:ext uri="{BB962C8B-B14F-4D97-AF65-F5344CB8AC3E}">
        <p14:creationId xmlns:p14="http://schemas.microsoft.com/office/powerpoint/2010/main" val="9945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methods for EC</a:t>
            </a:r>
          </a:p>
        </p:txBody>
      </p:sp>
      <p:sp>
        <p:nvSpPr>
          <p:cNvPr id="3" name="Content Placeholder 2"/>
          <p:cNvSpPr>
            <a:spLocks noGrp="1"/>
          </p:cNvSpPr>
          <p:nvPr>
            <p:ph idx="1"/>
          </p:nvPr>
        </p:nvSpPr>
        <p:spPr>
          <a:xfrm>
            <a:off x="1371600" y="2286000"/>
            <a:ext cx="9601200" cy="4435434"/>
          </a:xfrm>
        </p:spPr>
        <p:txBody>
          <a:bodyPr>
            <a:normAutofit lnSpcReduction="10000"/>
          </a:bodyPr>
          <a:lstStyle/>
          <a:p>
            <a:r>
              <a:rPr lang="en-US" sz="2200" dirty="0" err="1"/>
              <a:t>Preven</a:t>
            </a:r>
            <a:endParaRPr lang="en-US" sz="2200" dirty="0"/>
          </a:p>
          <a:p>
            <a:pPr lvl="1"/>
            <a:r>
              <a:rPr lang="en-US" sz="2200" dirty="0"/>
              <a:t>Approved in 1998, discontinued 2004</a:t>
            </a:r>
          </a:p>
          <a:p>
            <a:pPr lvl="1"/>
            <a:r>
              <a:rPr lang="en-US" sz="2200" dirty="0"/>
              <a:t>Essentially a </a:t>
            </a:r>
            <a:r>
              <a:rPr lang="en-US" sz="2200" dirty="0" err="1"/>
              <a:t>Yuzpe</a:t>
            </a:r>
            <a:r>
              <a:rPr lang="en-US" sz="2200" dirty="0"/>
              <a:t> regimen available as prescription</a:t>
            </a:r>
          </a:p>
          <a:p>
            <a:pPr lvl="1"/>
            <a:r>
              <a:rPr lang="en-US" sz="2200" dirty="0"/>
              <a:t>4 pills containing 0.25mg </a:t>
            </a:r>
            <a:r>
              <a:rPr lang="en-US" sz="2200" dirty="0" err="1"/>
              <a:t>levonorgestrel</a:t>
            </a:r>
            <a:r>
              <a:rPr lang="en-US" sz="2200" dirty="0"/>
              <a:t> and 0.05mg EE </a:t>
            </a:r>
          </a:p>
          <a:p>
            <a:r>
              <a:rPr lang="en-US" sz="2200" dirty="0"/>
              <a:t>High dose </a:t>
            </a:r>
            <a:r>
              <a:rPr lang="en-US" sz="2200" dirty="0" err="1"/>
              <a:t>ethinyl</a:t>
            </a:r>
            <a:r>
              <a:rPr lang="en-US" sz="2200" dirty="0"/>
              <a:t> estradiol</a:t>
            </a:r>
          </a:p>
          <a:p>
            <a:pPr lvl="1"/>
            <a:r>
              <a:rPr lang="en-US" sz="2200" dirty="0"/>
              <a:t>5-10mg given daily x5 days</a:t>
            </a:r>
          </a:p>
          <a:p>
            <a:pPr lvl="1"/>
            <a:r>
              <a:rPr lang="en-US" sz="2200" dirty="0"/>
              <a:t>High incidence GI side effects</a:t>
            </a:r>
          </a:p>
          <a:p>
            <a:r>
              <a:rPr lang="en-US" sz="2200" dirty="0" err="1"/>
              <a:t>Danazol</a:t>
            </a:r>
            <a:endParaRPr lang="en-US" sz="2200" dirty="0"/>
          </a:p>
          <a:p>
            <a:pPr lvl="1"/>
            <a:r>
              <a:rPr lang="en-US" sz="2200" dirty="0"/>
              <a:t>Low efficacy</a:t>
            </a:r>
          </a:p>
          <a:p>
            <a:r>
              <a:rPr lang="en-US" sz="2200" dirty="0"/>
              <a:t>Diethylstilbestrol (DES)</a:t>
            </a:r>
          </a:p>
          <a:p>
            <a:pPr lvl="1"/>
            <a:r>
              <a:rPr lang="en-US" sz="2200" dirty="0"/>
              <a:t>25-50mg</a:t>
            </a:r>
            <a:endParaRPr lang="en-US" dirty="0"/>
          </a:p>
        </p:txBody>
      </p:sp>
      <p:pic>
        <p:nvPicPr>
          <p:cNvPr id="4" name="Picture 3"/>
          <p:cNvPicPr>
            <a:picLocks noChangeAspect="1"/>
          </p:cNvPicPr>
          <p:nvPr/>
        </p:nvPicPr>
        <p:blipFill>
          <a:blip r:embed="rId2"/>
          <a:stretch>
            <a:fillRect/>
          </a:stretch>
        </p:blipFill>
        <p:spPr>
          <a:xfrm>
            <a:off x="8853632" y="1620978"/>
            <a:ext cx="2908300" cy="1397000"/>
          </a:xfrm>
          <a:prstGeom prst="rect">
            <a:avLst/>
          </a:prstGeom>
        </p:spPr>
      </p:pic>
    </p:spTree>
    <p:extLst>
      <p:ext uri="{BB962C8B-B14F-4D97-AF65-F5344CB8AC3E}">
        <p14:creationId xmlns:p14="http://schemas.microsoft.com/office/powerpoint/2010/main" val="198087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C5B0-A4AC-4012-B6C6-A6EB5F9974E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4C447F3-2CB2-4B47-BFD4-BCC9CE2A204D}"/>
              </a:ext>
            </a:extLst>
          </p:cNvPr>
          <p:cNvSpPr>
            <a:spLocks noGrp="1"/>
          </p:cNvSpPr>
          <p:nvPr>
            <p:ph idx="1"/>
          </p:nvPr>
        </p:nvSpPr>
        <p:spPr>
          <a:xfrm>
            <a:off x="1136073" y="1837707"/>
            <a:ext cx="9601200" cy="4352306"/>
          </a:xfrm>
        </p:spPr>
        <p:txBody>
          <a:bodyPr>
            <a:normAutofit fontScale="92500" lnSpcReduction="10000"/>
          </a:bodyPr>
          <a:lstStyle/>
          <a:p>
            <a:r>
              <a:rPr lang="en-US" sz="2400" dirty="0"/>
              <a:t>What is EC? Why do we need it?</a:t>
            </a:r>
          </a:p>
          <a:p>
            <a:r>
              <a:rPr lang="en-US" sz="2400" dirty="0"/>
              <a:t>Legal history and barriers to access</a:t>
            </a:r>
          </a:p>
          <a:p>
            <a:r>
              <a:rPr lang="en-US" sz="2400" dirty="0"/>
              <a:t>Population impact</a:t>
            </a:r>
          </a:p>
          <a:p>
            <a:r>
              <a:rPr lang="en-US" sz="2400" dirty="0"/>
              <a:t>Types of EC used in the United States</a:t>
            </a:r>
          </a:p>
          <a:p>
            <a:r>
              <a:rPr lang="en-US" sz="2400" dirty="0"/>
              <a:t>Mechanism of action and effectiveness</a:t>
            </a:r>
          </a:p>
          <a:p>
            <a:r>
              <a:rPr lang="en-US" sz="2400" dirty="0"/>
              <a:t>Safety</a:t>
            </a:r>
          </a:p>
          <a:p>
            <a:r>
              <a:rPr lang="en-US" sz="2400" dirty="0"/>
              <a:t>Screening and provision</a:t>
            </a:r>
          </a:p>
          <a:p>
            <a:r>
              <a:rPr lang="en-US" sz="2400" dirty="0"/>
              <a:t>Side effects</a:t>
            </a:r>
          </a:p>
          <a:p>
            <a:r>
              <a:rPr lang="en-US" sz="2400" dirty="0"/>
              <a:t>Effects of obesity and medication interactions</a:t>
            </a:r>
          </a:p>
          <a:p>
            <a:r>
              <a:rPr lang="en-US" sz="2400" dirty="0"/>
              <a:t>Patient cases</a:t>
            </a:r>
          </a:p>
          <a:p>
            <a:endParaRPr lang="en-US" dirty="0"/>
          </a:p>
          <a:p>
            <a:endParaRPr lang="en-US" dirty="0"/>
          </a:p>
        </p:txBody>
      </p:sp>
    </p:spTree>
    <p:extLst>
      <p:ext uri="{BB962C8B-B14F-4D97-AF65-F5344CB8AC3E}">
        <p14:creationId xmlns:p14="http://schemas.microsoft.com/office/powerpoint/2010/main" val="143437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potential options for EC</a:t>
            </a:r>
          </a:p>
        </p:txBody>
      </p:sp>
      <p:sp>
        <p:nvSpPr>
          <p:cNvPr id="3" name="Content Placeholder 2"/>
          <p:cNvSpPr>
            <a:spLocks noGrp="1"/>
          </p:cNvSpPr>
          <p:nvPr>
            <p:ph idx="1"/>
          </p:nvPr>
        </p:nvSpPr>
        <p:spPr>
          <a:xfrm>
            <a:off x="1371600" y="2285999"/>
            <a:ext cx="9601200" cy="4340431"/>
          </a:xfrm>
        </p:spPr>
        <p:txBody>
          <a:bodyPr>
            <a:normAutofit lnSpcReduction="10000"/>
          </a:bodyPr>
          <a:lstStyle/>
          <a:p>
            <a:r>
              <a:rPr lang="en-US" sz="2400" dirty="0"/>
              <a:t>Mifepristone: </a:t>
            </a:r>
          </a:p>
          <a:p>
            <a:pPr lvl="1"/>
            <a:r>
              <a:rPr lang="en-US" sz="2400" dirty="0"/>
              <a:t>Available in China, Vietnam, &amp; Russia</a:t>
            </a:r>
          </a:p>
          <a:p>
            <a:pPr lvl="1"/>
            <a:r>
              <a:rPr lang="en-US" sz="2400" dirty="0"/>
              <a:t>Anti-progesterone effects prevent ovulation and disrupt luteal-phase events</a:t>
            </a:r>
          </a:p>
          <a:p>
            <a:pPr lvl="1"/>
            <a:r>
              <a:rPr lang="en-US" sz="2400" dirty="0"/>
              <a:t>Dose: 10mg within 120 hours of unprotected intercourse</a:t>
            </a:r>
          </a:p>
          <a:p>
            <a:pPr lvl="1"/>
            <a:r>
              <a:rPr lang="en-US" sz="2400" dirty="0"/>
              <a:t>Equal efficacy to 150mg Levonorgestrel ( meta-analysis in China showed lower failure rate for mifepristone)</a:t>
            </a:r>
          </a:p>
          <a:p>
            <a:r>
              <a:rPr lang="en-US" sz="2400" dirty="0"/>
              <a:t>Meloxicam</a:t>
            </a:r>
          </a:p>
          <a:p>
            <a:pPr lvl="1"/>
            <a:r>
              <a:rPr lang="en-US" sz="2400" dirty="0"/>
              <a:t>COX-2 Inhibitor</a:t>
            </a:r>
          </a:p>
          <a:p>
            <a:pPr lvl="1"/>
            <a:r>
              <a:rPr lang="en-US" sz="2400" dirty="0"/>
              <a:t>Dose: 30mg per day x5 days</a:t>
            </a:r>
          </a:p>
          <a:p>
            <a:pPr lvl="1"/>
            <a:r>
              <a:rPr lang="en-US" sz="2400" dirty="0"/>
              <a:t>Compared effectiveness not studied</a:t>
            </a:r>
            <a:endParaRPr lang="en-US" dirty="0"/>
          </a:p>
        </p:txBody>
      </p:sp>
    </p:spTree>
    <p:extLst>
      <p:ext uri="{BB962C8B-B14F-4D97-AF65-F5344CB8AC3E}">
        <p14:creationId xmlns:p14="http://schemas.microsoft.com/office/powerpoint/2010/main" val="1718343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41B8-D29B-4871-AAA6-50FBDF483690}"/>
              </a:ext>
            </a:extLst>
          </p:cNvPr>
          <p:cNvSpPr>
            <a:spLocks noGrp="1"/>
          </p:cNvSpPr>
          <p:nvPr>
            <p:ph type="title"/>
          </p:nvPr>
        </p:nvSpPr>
        <p:spPr/>
        <p:txBody>
          <a:bodyPr/>
          <a:lstStyle/>
          <a:p>
            <a:r>
              <a:rPr lang="en-US" dirty="0"/>
              <a:t>Mechanism of action of EC </a:t>
            </a:r>
          </a:p>
        </p:txBody>
      </p:sp>
      <p:graphicFrame>
        <p:nvGraphicFramePr>
          <p:cNvPr id="4" name="Content Placeholder 3">
            <a:extLst>
              <a:ext uri="{FF2B5EF4-FFF2-40B4-BE49-F238E27FC236}">
                <a16:creationId xmlns:a16="http://schemas.microsoft.com/office/drawing/2014/main" id="{62D4CE16-915B-48E4-B6FC-E01179D9C277}"/>
              </a:ext>
            </a:extLst>
          </p:cNvPr>
          <p:cNvGraphicFramePr>
            <a:graphicFrameLocks noGrp="1"/>
          </p:cNvGraphicFramePr>
          <p:nvPr>
            <p:ph idx="1"/>
            <p:extLst>
              <p:ext uri="{D42A27DB-BD31-4B8C-83A1-F6EECF244321}">
                <p14:modId xmlns:p14="http://schemas.microsoft.com/office/powerpoint/2010/main" val="1403279948"/>
              </p:ext>
            </p:extLst>
          </p:nvPr>
        </p:nvGraphicFramePr>
        <p:xfrm>
          <a:off x="1199408" y="1946634"/>
          <a:ext cx="9620992" cy="4270287"/>
        </p:xfrm>
        <a:graphic>
          <a:graphicData uri="http://schemas.openxmlformats.org/drawingml/2006/table">
            <a:tbl>
              <a:tblPr firstRow="1" bandRow="1">
                <a:tableStyleId>{5C22544A-7EE6-4342-B048-85BDC9FD1C3A}</a:tableStyleId>
              </a:tblPr>
              <a:tblGrid>
                <a:gridCol w="4820392">
                  <a:extLst>
                    <a:ext uri="{9D8B030D-6E8A-4147-A177-3AD203B41FA5}">
                      <a16:colId xmlns:a16="http://schemas.microsoft.com/office/drawing/2014/main" val="3203610857"/>
                    </a:ext>
                  </a:extLst>
                </a:gridCol>
                <a:gridCol w="4800600">
                  <a:extLst>
                    <a:ext uri="{9D8B030D-6E8A-4147-A177-3AD203B41FA5}">
                      <a16:colId xmlns:a16="http://schemas.microsoft.com/office/drawing/2014/main" val="700013741"/>
                    </a:ext>
                  </a:extLst>
                </a:gridCol>
              </a:tblGrid>
              <a:tr h="515950">
                <a:tc>
                  <a:txBody>
                    <a:bodyPr/>
                    <a:lstStyle/>
                    <a:p>
                      <a:r>
                        <a:rPr lang="en-US" sz="2000" dirty="0"/>
                        <a:t>Method</a:t>
                      </a:r>
                    </a:p>
                  </a:txBody>
                  <a:tcPr/>
                </a:tc>
                <a:tc>
                  <a:txBody>
                    <a:bodyPr/>
                    <a:lstStyle/>
                    <a:p>
                      <a:r>
                        <a:rPr lang="en-US" sz="2000" dirty="0" err="1"/>
                        <a:t>MoA</a:t>
                      </a:r>
                      <a:endParaRPr lang="en-US" sz="2000" dirty="0"/>
                    </a:p>
                  </a:txBody>
                  <a:tcPr/>
                </a:tc>
                <a:extLst>
                  <a:ext uri="{0D108BD9-81ED-4DB2-BD59-A6C34878D82A}">
                    <a16:rowId xmlns:a16="http://schemas.microsoft.com/office/drawing/2014/main" val="1247039951"/>
                  </a:ext>
                </a:extLst>
              </a:tr>
              <a:tr h="890545">
                <a:tc>
                  <a:txBody>
                    <a:bodyPr/>
                    <a:lstStyle/>
                    <a:p>
                      <a:r>
                        <a:rPr lang="en-US" sz="2000" dirty="0"/>
                        <a:t>Copper IUD</a:t>
                      </a:r>
                    </a:p>
                  </a:txBody>
                  <a:tcPr/>
                </a:tc>
                <a:tc>
                  <a:txBody>
                    <a:bodyPr/>
                    <a:lstStyle/>
                    <a:p>
                      <a:r>
                        <a:rPr lang="en-US" sz="2000" dirty="0"/>
                        <a:t>Prevention of fertilization, affects sperm viability and function</a:t>
                      </a:r>
                    </a:p>
                  </a:txBody>
                  <a:tcPr/>
                </a:tc>
                <a:extLst>
                  <a:ext uri="{0D108BD9-81ED-4DB2-BD59-A6C34878D82A}">
                    <a16:rowId xmlns:a16="http://schemas.microsoft.com/office/drawing/2014/main" val="257090085"/>
                  </a:ext>
                </a:extLst>
              </a:tr>
              <a:tr h="890545">
                <a:tc>
                  <a:txBody>
                    <a:bodyPr/>
                    <a:lstStyle/>
                    <a:p>
                      <a:r>
                        <a:rPr lang="en-US" sz="2000" dirty="0"/>
                        <a:t>Ulipristal acetate</a:t>
                      </a:r>
                    </a:p>
                  </a:txBody>
                  <a:tcPr/>
                </a:tc>
                <a:tc>
                  <a:txBody>
                    <a:bodyPr/>
                    <a:lstStyle/>
                    <a:p>
                      <a:r>
                        <a:rPr lang="en-US" sz="2000" dirty="0"/>
                        <a:t>Delayed ovulation, inhibits follicular rupture even after LH has started to rise</a:t>
                      </a:r>
                    </a:p>
                  </a:txBody>
                  <a:tcPr/>
                </a:tc>
                <a:extLst>
                  <a:ext uri="{0D108BD9-81ED-4DB2-BD59-A6C34878D82A}">
                    <a16:rowId xmlns:a16="http://schemas.microsoft.com/office/drawing/2014/main" val="4081364601"/>
                  </a:ext>
                </a:extLst>
              </a:tr>
              <a:tr h="1272207">
                <a:tc>
                  <a:txBody>
                    <a:bodyPr/>
                    <a:lstStyle/>
                    <a:p>
                      <a:r>
                        <a:rPr lang="en-US" sz="2000" dirty="0"/>
                        <a:t>LNG (oral)</a:t>
                      </a:r>
                    </a:p>
                  </a:txBody>
                  <a:tcPr/>
                </a:tc>
                <a:tc>
                  <a:txBody>
                    <a:bodyPr/>
                    <a:lstStyle/>
                    <a:p>
                      <a:r>
                        <a:rPr lang="en-US" sz="2000" dirty="0"/>
                        <a:t>Impair ovulation and luteal function, delays follicular development if administered before LH rise</a:t>
                      </a:r>
                    </a:p>
                  </a:txBody>
                  <a:tcPr/>
                </a:tc>
                <a:extLst>
                  <a:ext uri="{0D108BD9-81ED-4DB2-BD59-A6C34878D82A}">
                    <a16:rowId xmlns:a16="http://schemas.microsoft.com/office/drawing/2014/main" val="1967800396"/>
                  </a:ext>
                </a:extLst>
              </a:tr>
              <a:tr h="515950">
                <a:tc>
                  <a:txBody>
                    <a:bodyPr/>
                    <a:lstStyle/>
                    <a:p>
                      <a:r>
                        <a:rPr lang="en-US" sz="2000" dirty="0"/>
                        <a:t>LNG (IUD)</a:t>
                      </a:r>
                    </a:p>
                  </a:txBody>
                  <a:tcPr/>
                </a:tc>
                <a:tc>
                  <a:txBody>
                    <a:bodyPr/>
                    <a:lstStyle/>
                    <a:p>
                      <a:r>
                        <a:rPr lang="en-US" sz="2000" dirty="0"/>
                        <a:t>May interfere with sperm transport, sperm capacitation, and oviduct transport</a:t>
                      </a:r>
                    </a:p>
                  </a:txBody>
                  <a:tcPr/>
                </a:tc>
                <a:extLst>
                  <a:ext uri="{0D108BD9-81ED-4DB2-BD59-A6C34878D82A}">
                    <a16:rowId xmlns:a16="http://schemas.microsoft.com/office/drawing/2014/main" val="3896767083"/>
                  </a:ext>
                </a:extLst>
              </a:tr>
            </a:tbl>
          </a:graphicData>
        </a:graphic>
      </p:graphicFrame>
    </p:spTree>
    <p:extLst>
      <p:ext uri="{BB962C8B-B14F-4D97-AF65-F5344CB8AC3E}">
        <p14:creationId xmlns:p14="http://schemas.microsoft.com/office/powerpoint/2010/main" val="428379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93719A-972F-4818-B77F-9AE16C1981A5}"/>
              </a:ext>
            </a:extLst>
          </p:cNvPr>
          <p:cNvCxnSpPr/>
          <p:nvPr/>
        </p:nvCxnSpPr>
        <p:spPr>
          <a:xfrm>
            <a:off x="5450174" y="5257800"/>
            <a:ext cx="0" cy="1600200"/>
          </a:xfrm>
          <a:prstGeom prst="line">
            <a:avLst/>
          </a:prstGeom>
          <a:ln w="76200" cmpd="sng">
            <a:solidFill>
              <a:srgbClr val="AAD660"/>
            </a:solidFill>
          </a:ln>
          <a:effectLst/>
        </p:spPr>
        <p:style>
          <a:lnRef idx="2">
            <a:schemeClr val="accent1"/>
          </a:lnRef>
          <a:fillRef idx="0">
            <a:schemeClr val="accent1"/>
          </a:fillRef>
          <a:effectRef idx="1">
            <a:schemeClr val="accent1"/>
          </a:effectRef>
          <a:fontRef idx="minor">
            <a:schemeClr val="tx1"/>
          </a:fontRef>
        </p:style>
      </p:cxnSp>
      <p:sp>
        <p:nvSpPr>
          <p:cNvPr id="5" name="Right Arrow 8">
            <a:extLst>
              <a:ext uri="{FF2B5EF4-FFF2-40B4-BE49-F238E27FC236}">
                <a16:creationId xmlns:a16="http://schemas.microsoft.com/office/drawing/2014/main" id="{313B1EA6-9DA2-4CB6-BE98-448FF6F2ECEF}"/>
              </a:ext>
            </a:extLst>
          </p:cNvPr>
          <p:cNvSpPr/>
          <p:nvPr/>
        </p:nvSpPr>
        <p:spPr>
          <a:xfrm>
            <a:off x="3697574" y="5638800"/>
            <a:ext cx="1294837"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9">
            <a:extLst>
              <a:ext uri="{FF2B5EF4-FFF2-40B4-BE49-F238E27FC236}">
                <a16:creationId xmlns:a16="http://schemas.microsoft.com/office/drawing/2014/main" id="{C0C4697B-EEAE-4694-BA18-336259530FAD}"/>
              </a:ext>
            </a:extLst>
          </p:cNvPr>
          <p:cNvSpPr/>
          <p:nvPr/>
        </p:nvSpPr>
        <p:spPr>
          <a:xfrm>
            <a:off x="3697574" y="6553200"/>
            <a:ext cx="902208"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F4C38E-A197-4137-990B-5D9E17CC53FE}"/>
              </a:ext>
            </a:extLst>
          </p:cNvPr>
          <p:cNvSpPr txBox="1"/>
          <p:nvPr/>
        </p:nvSpPr>
        <p:spPr>
          <a:xfrm>
            <a:off x="3598532" y="5105400"/>
            <a:ext cx="830548" cy="584775"/>
          </a:xfrm>
          <a:prstGeom prst="rect">
            <a:avLst/>
          </a:prstGeom>
          <a:noFill/>
        </p:spPr>
        <p:txBody>
          <a:bodyPr wrap="none" rtlCol="0">
            <a:spAutoFit/>
          </a:bodyPr>
          <a:lstStyle/>
          <a:p>
            <a:r>
              <a:rPr lang="en-US" sz="3200" b="1" dirty="0">
                <a:solidFill>
                  <a:schemeClr val="accent2"/>
                </a:solidFill>
                <a:effectLst/>
                <a:latin typeface="Adobe Garamond Pro" panose="02020502060506020403" pitchFamily="18" charset="0"/>
              </a:rPr>
              <a:t>Ella</a:t>
            </a:r>
          </a:p>
        </p:txBody>
      </p:sp>
      <p:sp>
        <p:nvSpPr>
          <p:cNvPr id="8" name="TextBox 7">
            <a:extLst>
              <a:ext uri="{FF2B5EF4-FFF2-40B4-BE49-F238E27FC236}">
                <a16:creationId xmlns:a16="http://schemas.microsoft.com/office/drawing/2014/main" id="{181D5AE3-5137-43CB-9D5B-F32EDBA9ED8A}"/>
              </a:ext>
            </a:extLst>
          </p:cNvPr>
          <p:cNvSpPr txBox="1"/>
          <p:nvPr/>
        </p:nvSpPr>
        <p:spPr>
          <a:xfrm>
            <a:off x="3591656" y="6019800"/>
            <a:ext cx="1068947" cy="523220"/>
          </a:xfrm>
          <a:prstGeom prst="rect">
            <a:avLst/>
          </a:prstGeom>
          <a:noFill/>
        </p:spPr>
        <p:txBody>
          <a:bodyPr wrap="none" rtlCol="0">
            <a:spAutoFit/>
          </a:bodyPr>
          <a:lstStyle/>
          <a:p>
            <a:r>
              <a:rPr lang="en-US" sz="2800" b="1" dirty="0" err="1">
                <a:solidFill>
                  <a:srgbClr val="F79646"/>
                </a:solidFill>
                <a:effectLst/>
                <a:latin typeface="Adobe Garamond Pro" panose="02020502060506020403" pitchFamily="18" charset="0"/>
              </a:rPr>
              <a:t>PlanB</a:t>
            </a:r>
            <a:endParaRPr lang="en-US" sz="2800" b="1" dirty="0">
              <a:solidFill>
                <a:srgbClr val="F79646"/>
              </a:solidFill>
              <a:effectLst/>
              <a:latin typeface="Adobe Garamond Pro" panose="02020502060506020403" pitchFamily="18" charset="0"/>
            </a:endParaRPr>
          </a:p>
        </p:txBody>
      </p:sp>
      <p:grpSp>
        <p:nvGrpSpPr>
          <p:cNvPr id="9" name="Group 1">
            <a:extLst>
              <a:ext uri="{FF2B5EF4-FFF2-40B4-BE49-F238E27FC236}">
                <a16:creationId xmlns:a16="http://schemas.microsoft.com/office/drawing/2014/main" id="{78202AAA-D860-4B44-8C2D-07238953ACB0}"/>
              </a:ext>
            </a:extLst>
          </p:cNvPr>
          <p:cNvGrpSpPr>
            <a:grpSpLocks/>
          </p:cNvGrpSpPr>
          <p:nvPr/>
        </p:nvGrpSpPr>
        <p:grpSpPr bwMode="auto">
          <a:xfrm>
            <a:off x="1276637" y="685800"/>
            <a:ext cx="9126537" cy="4533900"/>
            <a:chOff x="1600200" y="1828800"/>
            <a:chExt cx="5832475" cy="2705100"/>
          </a:xfrm>
        </p:grpSpPr>
        <p:pic>
          <p:nvPicPr>
            <p:cNvPr id="10" name="Picture 3">
              <a:extLst>
                <a:ext uri="{FF2B5EF4-FFF2-40B4-BE49-F238E27FC236}">
                  <a16:creationId xmlns:a16="http://schemas.microsoft.com/office/drawing/2014/main" id="{6B042AC3-DAE6-4B52-8B96-2EB9BD3B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7665" r="2377" b="1787"/>
            <a:stretch>
              <a:fillRect/>
            </a:stretch>
          </p:blipFill>
          <p:spPr bwMode="auto">
            <a:xfrm>
              <a:off x="1600200" y="3810000"/>
              <a:ext cx="5832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9663FF2D-4043-4EA6-A424-30E89D91C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187" r="2507" b="55026"/>
            <a:stretch>
              <a:fillRect/>
            </a:stretch>
          </p:blipFill>
          <p:spPr bwMode="auto">
            <a:xfrm>
              <a:off x="1600200" y="2743200"/>
              <a:ext cx="58245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84BDEDAF-255E-493D-A0B6-F93E5641B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25" r="2698" b="82645"/>
            <a:stretch>
              <a:fillRect/>
            </a:stretch>
          </p:blipFill>
          <p:spPr bwMode="auto">
            <a:xfrm>
              <a:off x="1600200" y="1828800"/>
              <a:ext cx="5813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18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DD3F2DF4-CA82-46A6-9DC0-5DCAC90EBC88}"/>
              </a:ext>
            </a:extLst>
          </p:cNvPr>
          <p:cNvSpPr>
            <a:spLocks noChangeAspect="1" noChangeArrowheads="1" noTextEdit="1"/>
          </p:cNvSpPr>
          <p:nvPr/>
        </p:nvSpPr>
        <p:spPr bwMode="auto">
          <a:xfrm>
            <a:off x="2109681" y="1630363"/>
            <a:ext cx="7804150" cy="4473575"/>
          </a:xfrm>
          <a:prstGeom prst="rect">
            <a:avLst/>
          </a:prstGeom>
          <a:noFill/>
          <a:ln w="9525">
            <a:noFill/>
            <a:miter lim="800000"/>
            <a:headEnd/>
            <a:tailEnd/>
          </a:ln>
        </p:spPr>
        <p:txBody>
          <a:bodyPr/>
          <a:lstStyle/>
          <a:p>
            <a:endParaRPr lang="en-US" dirty="0">
              <a:latin typeface="Adobe Garamond Pro"/>
            </a:endParaRPr>
          </a:p>
        </p:txBody>
      </p:sp>
      <p:sp>
        <p:nvSpPr>
          <p:cNvPr id="5" name="Freeform 5">
            <a:extLst>
              <a:ext uri="{FF2B5EF4-FFF2-40B4-BE49-F238E27FC236}">
                <a16:creationId xmlns:a16="http://schemas.microsoft.com/office/drawing/2014/main" id="{603114FB-1592-4A94-8669-F9B1521A17CF}"/>
              </a:ext>
            </a:extLst>
          </p:cNvPr>
          <p:cNvSpPr>
            <a:spLocks noEditPoints="1"/>
          </p:cNvSpPr>
          <p:nvPr/>
        </p:nvSpPr>
        <p:spPr bwMode="auto">
          <a:xfrm>
            <a:off x="2714518" y="2060576"/>
            <a:ext cx="7034213" cy="2928937"/>
          </a:xfrm>
          <a:custGeom>
            <a:avLst/>
            <a:gdLst>
              <a:gd name="T0" fmla="*/ 0 w 4431"/>
              <a:gd name="T1" fmla="*/ 2147483647 h 1495"/>
              <a:gd name="T2" fmla="*/ 2147483647 w 4431"/>
              <a:gd name="T3" fmla="*/ 2147483647 h 1495"/>
              <a:gd name="T4" fmla="*/ 2147483647 w 4431"/>
              <a:gd name="T5" fmla="*/ 2147483647 h 1495"/>
              <a:gd name="T6" fmla="*/ 0 w 4431"/>
              <a:gd name="T7" fmla="*/ 2147483647 h 1495"/>
              <a:gd name="T8" fmla="*/ 0 w 4431"/>
              <a:gd name="T9" fmla="*/ 2147483647 h 1495"/>
              <a:gd name="T10" fmla="*/ 0 w 4431"/>
              <a:gd name="T11" fmla="*/ 2147483647 h 1495"/>
              <a:gd name="T12" fmla="*/ 2147483647 w 4431"/>
              <a:gd name="T13" fmla="*/ 2147483647 h 1495"/>
              <a:gd name="T14" fmla="*/ 2147483647 w 4431"/>
              <a:gd name="T15" fmla="*/ 2147483647 h 1495"/>
              <a:gd name="T16" fmla="*/ 0 w 4431"/>
              <a:gd name="T17" fmla="*/ 2147483647 h 1495"/>
              <a:gd name="T18" fmla="*/ 0 w 4431"/>
              <a:gd name="T19" fmla="*/ 2147483647 h 1495"/>
              <a:gd name="T20" fmla="*/ 0 w 4431"/>
              <a:gd name="T21" fmla="*/ 2147483647 h 1495"/>
              <a:gd name="T22" fmla="*/ 2147483647 w 4431"/>
              <a:gd name="T23" fmla="*/ 2147483647 h 1495"/>
              <a:gd name="T24" fmla="*/ 2147483647 w 4431"/>
              <a:gd name="T25" fmla="*/ 2147483647 h 1495"/>
              <a:gd name="T26" fmla="*/ 0 w 4431"/>
              <a:gd name="T27" fmla="*/ 2147483647 h 1495"/>
              <a:gd name="T28" fmla="*/ 0 w 4431"/>
              <a:gd name="T29" fmla="*/ 2147483647 h 1495"/>
              <a:gd name="T30" fmla="*/ 0 w 4431"/>
              <a:gd name="T31" fmla="*/ 2147483647 h 1495"/>
              <a:gd name="T32" fmla="*/ 2147483647 w 4431"/>
              <a:gd name="T33" fmla="*/ 2147483647 h 1495"/>
              <a:gd name="T34" fmla="*/ 2147483647 w 4431"/>
              <a:gd name="T35" fmla="*/ 2147483647 h 1495"/>
              <a:gd name="T36" fmla="*/ 0 w 4431"/>
              <a:gd name="T37" fmla="*/ 2147483647 h 1495"/>
              <a:gd name="T38" fmla="*/ 0 w 4431"/>
              <a:gd name="T39" fmla="*/ 2147483647 h 1495"/>
              <a:gd name="T40" fmla="*/ 0 w 4431"/>
              <a:gd name="T41" fmla="*/ 2147483647 h 1495"/>
              <a:gd name="T42" fmla="*/ 2147483647 w 4431"/>
              <a:gd name="T43" fmla="*/ 2147483647 h 1495"/>
              <a:gd name="T44" fmla="*/ 2147483647 w 4431"/>
              <a:gd name="T45" fmla="*/ 2147483647 h 1495"/>
              <a:gd name="T46" fmla="*/ 0 w 4431"/>
              <a:gd name="T47" fmla="*/ 2147483647 h 1495"/>
              <a:gd name="T48" fmla="*/ 0 w 4431"/>
              <a:gd name="T49" fmla="*/ 2147483647 h 1495"/>
              <a:gd name="T50" fmla="*/ 0 w 4431"/>
              <a:gd name="T51" fmla="*/ 0 h 1495"/>
              <a:gd name="T52" fmla="*/ 2147483647 w 4431"/>
              <a:gd name="T53" fmla="*/ 0 h 1495"/>
              <a:gd name="T54" fmla="*/ 2147483647 w 4431"/>
              <a:gd name="T55" fmla="*/ 2147483647 h 1495"/>
              <a:gd name="T56" fmla="*/ 0 w 4431"/>
              <a:gd name="T57" fmla="*/ 2147483647 h 1495"/>
              <a:gd name="T58" fmla="*/ 0 w 4431"/>
              <a:gd name="T59" fmla="*/ 0 h 14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31"/>
              <a:gd name="T91" fmla="*/ 0 h 1495"/>
              <a:gd name="T92" fmla="*/ 4431 w 4431"/>
              <a:gd name="T93" fmla="*/ 1495 h 14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31" h="1495">
                <a:moveTo>
                  <a:pt x="0" y="1490"/>
                </a:moveTo>
                <a:lnTo>
                  <a:pt x="4431" y="1490"/>
                </a:lnTo>
                <a:lnTo>
                  <a:pt x="4431" y="1495"/>
                </a:lnTo>
                <a:lnTo>
                  <a:pt x="0" y="1495"/>
                </a:lnTo>
                <a:lnTo>
                  <a:pt x="0" y="1490"/>
                </a:lnTo>
                <a:close/>
                <a:moveTo>
                  <a:pt x="0" y="1195"/>
                </a:moveTo>
                <a:lnTo>
                  <a:pt x="4431" y="1195"/>
                </a:lnTo>
                <a:lnTo>
                  <a:pt x="4431" y="1201"/>
                </a:lnTo>
                <a:lnTo>
                  <a:pt x="0" y="1201"/>
                </a:lnTo>
                <a:lnTo>
                  <a:pt x="0" y="1195"/>
                </a:lnTo>
                <a:close/>
                <a:moveTo>
                  <a:pt x="0" y="895"/>
                </a:moveTo>
                <a:lnTo>
                  <a:pt x="4431" y="895"/>
                </a:lnTo>
                <a:lnTo>
                  <a:pt x="4431" y="901"/>
                </a:lnTo>
                <a:lnTo>
                  <a:pt x="0" y="901"/>
                </a:lnTo>
                <a:lnTo>
                  <a:pt x="0" y="895"/>
                </a:lnTo>
                <a:close/>
                <a:moveTo>
                  <a:pt x="0" y="595"/>
                </a:moveTo>
                <a:lnTo>
                  <a:pt x="4431" y="595"/>
                </a:lnTo>
                <a:lnTo>
                  <a:pt x="4431" y="600"/>
                </a:lnTo>
                <a:lnTo>
                  <a:pt x="0" y="600"/>
                </a:lnTo>
                <a:lnTo>
                  <a:pt x="0" y="595"/>
                </a:lnTo>
                <a:close/>
                <a:moveTo>
                  <a:pt x="0" y="300"/>
                </a:moveTo>
                <a:lnTo>
                  <a:pt x="4431" y="300"/>
                </a:lnTo>
                <a:lnTo>
                  <a:pt x="4431" y="306"/>
                </a:lnTo>
                <a:lnTo>
                  <a:pt x="0" y="306"/>
                </a:lnTo>
                <a:lnTo>
                  <a:pt x="0" y="300"/>
                </a:lnTo>
                <a:close/>
                <a:moveTo>
                  <a:pt x="0" y="0"/>
                </a:moveTo>
                <a:lnTo>
                  <a:pt x="4431" y="0"/>
                </a:lnTo>
                <a:lnTo>
                  <a:pt x="4431"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6" name="Freeform 6">
            <a:extLst>
              <a:ext uri="{FF2B5EF4-FFF2-40B4-BE49-F238E27FC236}">
                <a16:creationId xmlns:a16="http://schemas.microsoft.com/office/drawing/2014/main" id="{D4D33224-6D5F-423B-8827-6CB020EFA218}"/>
              </a:ext>
            </a:extLst>
          </p:cNvPr>
          <p:cNvSpPr>
            <a:spLocks noEditPoints="1"/>
          </p:cNvSpPr>
          <p:nvPr/>
        </p:nvSpPr>
        <p:spPr bwMode="auto">
          <a:xfrm>
            <a:off x="3414606" y="3092450"/>
            <a:ext cx="5624512" cy="2365375"/>
          </a:xfrm>
          <a:custGeom>
            <a:avLst/>
            <a:gdLst>
              <a:gd name="T0" fmla="*/ 0 w 3543"/>
              <a:gd name="T1" fmla="*/ 0 h 1490"/>
              <a:gd name="T2" fmla="*/ 2147483647 w 3543"/>
              <a:gd name="T3" fmla="*/ 0 h 1490"/>
              <a:gd name="T4" fmla="*/ 2147483647 w 3543"/>
              <a:gd name="T5" fmla="*/ 2147483647 h 1490"/>
              <a:gd name="T6" fmla="*/ 0 w 3543"/>
              <a:gd name="T7" fmla="*/ 2147483647 h 1490"/>
              <a:gd name="T8" fmla="*/ 0 w 3543"/>
              <a:gd name="T9" fmla="*/ 0 h 1490"/>
              <a:gd name="T10" fmla="*/ 2147483647 w 3543"/>
              <a:gd name="T11" fmla="*/ 2147483647 h 1490"/>
              <a:gd name="T12" fmla="*/ 2147483647 w 3543"/>
              <a:gd name="T13" fmla="*/ 2147483647 h 1490"/>
              <a:gd name="T14" fmla="*/ 2147483647 w 3543"/>
              <a:gd name="T15" fmla="*/ 2147483647 h 1490"/>
              <a:gd name="T16" fmla="*/ 2147483647 w 3543"/>
              <a:gd name="T17" fmla="*/ 2147483647 h 1490"/>
              <a:gd name="T18" fmla="*/ 2147483647 w 3543"/>
              <a:gd name="T19" fmla="*/ 2147483647 h 1490"/>
              <a:gd name="T20" fmla="*/ 2147483647 w 3543"/>
              <a:gd name="T21" fmla="*/ 2147483647 h 1490"/>
              <a:gd name="T22" fmla="*/ 2147483647 w 3543"/>
              <a:gd name="T23" fmla="*/ 2147483647 h 1490"/>
              <a:gd name="T24" fmla="*/ 2147483647 w 3543"/>
              <a:gd name="T25" fmla="*/ 2147483647 h 1490"/>
              <a:gd name="T26" fmla="*/ 2147483647 w 3543"/>
              <a:gd name="T27" fmla="*/ 2147483647 h 1490"/>
              <a:gd name="T28" fmla="*/ 2147483647 w 3543"/>
              <a:gd name="T29" fmla="*/ 2147483647 h 14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3"/>
              <a:gd name="T46" fmla="*/ 0 h 1490"/>
              <a:gd name="T47" fmla="*/ 3543 w 3543"/>
              <a:gd name="T48" fmla="*/ 1490 h 14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3" h="1490">
                <a:moveTo>
                  <a:pt x="0" y="0"/>
                </a:moveTo>
                <a:lnTo>
                  <a:pt x="589" y="0"/>
                </a:lnTo>
                <a:lnTo>
                  <a:pt x="589" y="1490"/>
                </a:lnTo>
                <a:lnTo>
                  <a:pt x="0" y="1490"/>
                </a:lnTo>
                <a:lnTo>
                  <a:pt x="0" y="0"/>
                </a:lnTo>
                <a:close/>
                <a:moveTo>
                  <a:pt x="1477" y="745"/>
                </a:moveTo>
                <a:lnTo>
                  <a:pt x="2066" y="745"/>
                </a:lnTo>
                <a:lnTo>
                  <a:pt x="2066" y="1490"/>
                </a:lnTo>
                <a:lnTo>
                  <a:pt x="1477" y="1490"/>
                </a:lnTo>
                <a:lnTo>
                  <a:pt x="1477" y="745"/>
                </a:lnTo>
                <a:close/>
                <a:moveTo>
                  <a:pt x="2954" y="1421"/>
                </a:moveTo>
                <a:lnTo>
                  <a:pt x="3543" y="1421"/>
                </a:lnTo>
                <a:lnTo>
                  <a:pt x="3543" y="1490"/>
                </a:lnTo>
                <a:lnTo>
                  <a:pt x="2954" y="1490"/>
                </a:lnTo>
                <a:lnTo>
                  <a:pt x="2954" y="1421"/>
                </a:lnTo>
                <a:close/>
              </a:path>
            </a:pathLst>
          </a:custGeom>
          <a:solidFill>
            <a:schemeClr val="accent1"/>
          </a:solidFill>
          <a:ln w="9525">
            <a:noFill/>
            <a:round/>
            <a:headEnd/>
            <a:tailEnd/>
          </a:ln>
        </p:spPr>
        <p:txBody>
          <a:bodyPr/>
          <a:lstStyle/>
          <a:p>
            <a:endParaRPr lang="en-US" dirty="0">
              <a:latin typeface="Adobe Garamond Pro"/>
            </a:endParaRPr>
          </a:p>
        </p:txBody>
      </p:sp>
      <p:sp>
        <p:nvSpPr>
          <p:cNvPr id="7" name="Rectangle 7">
            <a:extLst>
              <a:ext uri="{FF2B5EF4-FFF2-40B4-BE49-F238E27FC236}">
                <a16:creationId xmlns:a16="http://schemas.microsoft.com/office/drawing/2014/main" id="{CCBF6A25-9A49-44FF-B630-C9787C06BC02}"/>
              </a:ext>
            </a:extLst>
          </p:cNvPr>
          <p:cNvSpPr>
            <a:spLocks noChangeArrowheads="1"/>
          </p:cNvSpPr>
          <p:nvPr/>
        </p:nvSpPr>
        <p:spPr bwMode="auto">
          <a:xfrm>
            <a:off x="2709756" y="2620963"/>
            <a:ext cx="9525" cy="2841625"/>
          </a:xfrm>
          <a:prstGeom prst="rect">
            <a:avLst/>
          </a:prstGeom>
          <a:solidFill>
            <a:srgbClr val="868686"/>
          </a:solidFill>
          <a:ln w="6">
            <a:solidFill>
              <a:srgbClr val="868686"/>
            </a:solidFill>
            <a:bevel/>
            <a:headEnd/>
            <a:tailEnd/>
          </a:ln>
        </p:spPr>
        <p:txBody>
          <a:bodyPr/>
          <a:lstStyle/>
          <a:p>
            <a:endParaRPr lang="en-US" dirty="0">
              <a:latin typeface="Adobe Garamond Pro"/>
            </a:endParaRPr>
          </a:p>
        </p:txBody>
      </p:sp>
      <p:sp>
        <p:nvSpPr>
          <p:cNvPr id="8" name="Freeform 8">
            <a:extLst>
              <a:ext uri="{FF2B5EF4-FFF2-40B4-BE49-F238E27FC236}">
                <a16:creationId xmlns:a16="http://schemas.microsoft.com/office/drawing/2014/main" id="{DBABABD1-2748-4FF7-A790-F04DAD280D5A}"/>
              </a:ext>
            </a:extLst>
          </p:cNvPr>
          <p:cNvSpPr>
            <a:spLocks noEditPoints="1"/>
          </p:cNvSpPr>
          <p:nvPr/>
        </p:nvSpPr>
        <p:spPr bwMode="auto">
          <a:xfrm>
            <a:off x="2641493" y="2616200"/>
            <a:ext cx="73025" cy="2851150"/>
          </a:xfrm>
          <a:custGeom>
            <a:avLst/>
            <a:gdLst>
              <a:gd name="T0" fmla="*/ 0 w 46"/>
              <a:gd name="T1" fmla="*/ 2147483647 h 1796"/>
              <a:gd name="T2" fmla="*/ 2147483647 w 46"/>
              <a:gd name="T3" fmla="*/ 2147483647 h 1796"/>
              <a:gd name="T4" fmla="*/ 2147483647 w 46"/>
              <a:gd name="T5" fmla="*/ 2147483647 h 1796"/>
              <a:gd name="T6" fmla="*/ 0 w 46"/>
              <a:gd name="T7" fmla="*/ 2147483647 h 1796"/>
              <a:gd name="T8" fmla="*/ 0 w 46"/>
              <a:gd name="T9" fmla="*/ 2147483647 h 1796"/>
              <a:gd name="T10" fmla="*/ 0 w 46"/>
              <a:gd name="T11" fmla="*/ 2147483647 h 1796"/>
              <a:gd name="T12" fmla="*/ 2147483647 w 46"/>
              <a:gd name="T13" fmla="*/ 2147483647 h 1796"/>
              <a:gd name="T14" fmla="*/ 2147483647 w 46"/>
              <a:gd name="T15" fmla="*/ 2147483647 h 1796"/>
              <a:gd name="T16" fmla="*/ 0 w 46"/>
              <a:gd name="T17" fmla="*/ 2147483647 h 1796"/>
              <a:gd name="T18" fmla="*/ 0 w 46"/>
              <a:gd name="T19" fmla="*/ 2147483647 h 1796"/>
              <a:gd name="T20" fmla="*/ 0 w 46"/>
              <a:gd name="T21" fmla="*/ 2147483647 h 1796"/>
              <a:gd name="T22" fmla="*/ 2147483647 w 46"/>
              <a:gd name="T23" fmla="*/ 2147483647 h 1796"/>
              <a:gd name="T24" fmla="*/ 2147483647 w 46"/>
              <a:gd name="T25" fmla="*/ 2147483647 h 1796"/>
              <a:gd name="T26" fmla="*/ 0 w 46"/>
              <a:gd name="T27" fmla="*/ 2147483647 h 1796"/>
              <a:gd name="T28" fmla="*/ 0 w 46"/>
              <a:gd name="T29" fmla="*/ 2147483647 h 1796"/>
              <a:gd name="T30" fmla="*/ 0 w 46"/>
              <a:gd name="T31" fmla="*/ 2147483647 h 1796"/>
              <a:gd name="T32" fmla="*/ 2147483647 w 46"/>
              <a:gd name="T33" fmla="*/ 2147483647 h 1796"/>
              <a:gd name="T34" fmla="*/ 2147483647 w 46"/>
              <a:gd name="T35" fmla="*/ 2147483647 h 1796"/>
              <a:gd name="T36" fmla="*/ 0 w 46"/>
              <a:gd name="T37" fmla="*/ 2147483647 h 1796"/>
              <a:gd name="T38" fmla="*/ 0 w 46"/>
              <a:gd name="T39" fmla="*/ 2147483647 h 1796"/>
              <a:gd name="T40" fmla="*/ 0 w 46"/>
              <a:gd name="T41" fmla="*/ 2147483647 h 1796"/>
              <a:gd name="T42" fmla="*/ 2147483647 w 46"/>
              <a:gd name="T43" fmla="*/ 2147483647 h 1796"/>
              <a:gd name="T44" fmla="*/ 2147483647 w 46"/>
              <a:gd name="T45" fmla="*/ 2147483647 h 1796"/>
              <a:gd name="T46" fmla="*/ 0 w 46"/>
              <a:gd name="T47" fmla="*/ 2147483647 h 1796"/>
              <a:gd name="T48" fmla="*/ 0 w 46"/>
              <a:gd name="T49" fmla="*/ 2147483647 h 1796"/>
              <a:gd name="T50" fmla="*/ 0 w 46"/>
              <a:gd name="T51" fmla="*/ 2147483647 h 1796"/>
              <a:gd name="T52" fmla="*/ 2147483647 w 46"/>
              <a:gd name="T53" fmla="*/ 2147483647 h 1796"/>
              <a:gd name="T54" fmla="*/ 2147483647 w 46"/>
              <a:gd name="T55" fmla="*/ 2147483647 h 1796"/>
              <a:gd name="T56" fmla="*/ 0 w 46"/>
              <a:gd name="T57" fmla="*/ 2147483647 h 1796"/>
              <a:gd name="T58" fmla="*/ 0 w 46"/>
              <a:gd name="T59" fmla="*/ 2147483647 h 1796"/>
              <a:gd name="T60" fmla="*/ 0 w 46"/>
              <a:gd name="T61" fmla="*/ 0 h 1796"/>
              <a:gd name="T62" fmla="*/ 2147483647 w 46"/>
              <a:gd name="T63" fmla="*/ 0 h 1796"/>
              <a:gd name="T64" fmla="*/ 2147483647 w 46"/>
              <a:gd name="T65" fmla="*/ 2147483647 h 1796"/>
              <a:gd name="T66" fmla="*/ 0 w 46"/>
              <a:gd name="T67" fmla="*/ 2147483647 h 1796"/>
              <a:gd name="T68" fmla="*/ 0 w 46"/>
              <a:gd name="T69" fmla="*/ 0 h 1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796"/>
              <a:gd name="T107" fmla="*/ 46 w 46"/>
              <a:gd name="T108" fmla="*/ 1796 h 1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796">
                <a:moveTo>
                  <a:pt x="0" y="1790"/>
                </a:moveTo>
                <a:lnTo>
                  <a:pt x="46" y="1790"/>
                </a:lnTo>
                <a:lnTo>
                  <a:pt x="46" y="1796"/>
                </a:lnTo>
                <a:lnTo>
                  <a:pt x="0" y="1796"/>
                </a:lnTo>
                <a:lnTo>
                  <a:pt x="0" y="1790"/>
                </a:lnTo>
                <a:close/>
                <a:moveTo>
                  <a:pt x="0" y="1490"/>
                </a:moveTo>
                <a:lnTo>
                  <a:pt x="46" y="1490"/>
                </a:lnTo>
                <a:lnTo>
                  <a:pt x="46" y="1495"/>
                </a:lnTo>
                <a:lnTo>
                  <a:pt x="0" y="1495"/>
                </a:lnTo>
                <a:lnTo>
                  <a:pt x="0" y="1490"/>
                </a:lnTo>
                <a:close/>
                <a:moveTo>
                  <a:pt x="0" y="1195"/>
                </a:moveTo>
                <a:lnTo>
                  <a:pt x="46" y="1195"/>
                </a:lnTo>
                <a:lnTo>
                  <a:pt x="46" y="1201"/>
                </a:lnTo>
                <a:lnTo>
                  <a:pt x="0" y="1201"/>
                </a:lnTo>
                <a:lnTo>
                  <a:pt x="0" y="1195"/>
                </a:lnTo>
                <a:close/>
                <a:moveTo>
                  <a:pt x="0" y="895"/>
                </a:moveTo>
                <a:lnTo>
                  <a:pt x="46" y="895"/>
                </a:lnTo>
                <a:lnTo>
                  <a:pt x="46" y="901"/>
                </a:lnTo>
                <a:lnTo>
                  <a:pt x="0" y="901"/>
                </a:lnTo>
                <a:lnTo>
                  <a:pt x="0" y="895"/>
                </a:lnTo>
                <a:close/>
                <a:moveTo>
                  <a:pt x="0" y="595"/>
                </a:moveTo>
                <a:lnTo>
                  <a:pt x="46" y="595"/>
                </a:lnTo>
                <a:lnTo>
                  <a:pt x="46" y="600"/>
                </a:lnTo>
                <a:lnTo>
                  <a:pt x="0" y="600"/>
                </a:lnTo>
                <a:lnTo>
                  <a:pt x="0" y="595"/>
                </a:lnTo>
                <a:close/>
                <a:moveTo>
                  <a:pt x="0" y="300"/>
                </a:moveTo>
                <a:lnTo>
                  <a:pt x="46" y="300"/>
                </a:lnTo>
                <a:lnTo>
                  <a:pt x="46" y="306"/>
                </a:lnTo>
                <a:lnTo>
                  <a:pt x="0" y="306"/>
                </a:lnTo>
                <a:lnTo>
                  <a:pt x="0" y="300"/>
                </a:lnTo>
                <a:close/>
                <a:moveTo>
                  <a:pt x="0" y="0"/>
                </a:moveTo>
                <a:lnTo>
                  <a:pt x="46" y="0"/>
                </a:lnTo>
                <a:lnTo>
                  <a:pt x="46" y="6"/>
                </a:lnTo>
                <a:lnTo>
                  <a:pt x="0" y="6"/>
                </a:lnTo>
                <a:lnTo>
                  <a:pt x="0"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9" name="Rectangle 9">
            <a:extLst>
              <a:ext uri="{FF2B5EF4-FFF2-40B4-BE49-F238E27FC236}">
                <a16:creationId xmlns:a16="http://schemas.microsoft.com/office/drawing/2014/main" id="{69B97812-44E8-48C9-9B50-999173DDE3E1}"/>
              </a:ext>
            </a:extLst>
          </p:cNvPr>
          <p:cNvSpPr>
            <a:spLocks noChangeArrowheads="1"/>
          </p:cNvSpPr>
          <p:nvPr/>
        </p:nvSpPr>
        <p:spPr bwMode="auto">
          <a:xfrm>
            <a:off x="2714518" y="5457825"/>
            <a:ext cx="7034213" cy="9525"/>
          </a:xfrm>
          <a:prstGeom prst="rect">
            <a:avLst/>
          </a:prstGeom>
          <a:solidFill>
            <a:srgbClr val="868686"/>
          </a:solidFill>
          <a:ln w="6">
            <a:solidFill>
              <a:srgbClr val="868686"/>
            </a:solidFill>
            <a:bevel/>
            <a:headEnd/>
            <a:tailEnd/>
          </a:ln>
        </p:spPr>
        <p:txBody>
          <a:bodyPr/>
          <a:lstStyle/>
          <a:p>
            <a:endParaRPr lang="en-US" dirty="0">
              <a:latin typeface="Adobe Garamond Pro"/>
            </a:endParaRPr>
          </a:p>
        </p:txBody>
      </p:sp>
      <p:sp>
        <p:nvSpPr>
          <p:cNvPr id="10" name="Freeform 10">
            <a:extLst>
              <a:ext uri="{FF2B5EF4-FFF2-40B4-BE49-F238E27FC236}">
                <a16:creationId xmlns:a16="http://schemas.microsoft.com/office/drawing/2014/main" id="{298DE4CB-C4E5-497D-98E2-1B37B23528E1}"/>
              </a:ext>
            </a:extLst>
          </p:cNvPr>
          <p:cNvSpPr>
            <a:spLocks noEditPoints="1"/>
          </p:cNvSpPr>
          <p:nvPr/>
        </p:nvSpPr>
        <p:spPr bwMode="auto">
          <a:xfrm>
            <a:off x="2709756" y="5462588"/>
            <a:ext cx="7043737" cy="73025"/>
          </a:xfrm>
          <a:custGeom>
            <a:avLst/>
            <a:gdLst>
              <a:gd name="T0" fmla="*/ 2147483647 w 4437"/>
              <a:gd name="T1" fmla="*/ 0 h 46"/>
              <a:gd name="T2" fmla="*/ 2147483647 w 4437"/>
              <a:gd name="T3" fmla="*/ 2147483647 h 46"/>
              <a:gd name="T4" fmla="*/ 0 w 4437"/>
              <a:gd name="T5" fmla="*/ 2147483647 h 46"/>
              <a:gd name="T6" fmla="*/ 0 w 4437"/>
              <a:gd name="T7" fmla="*/ 0 h 46"/>
              <a:gd name="T8" fmla="*/ 2147483647 w 4437"/>
              <a:gd name="T9" fmla="*/ 0 h 46"/>
              <a:gd name="T10" fmla="*/ 2147483647 w 4437"/>
              <a:gd name="T11" fmla="*/ 0 h 46"/>
              <a:gd name="T12" fmla="*/ 2147483647 w 4437"/>
              <a:gd name="T13" fmla="*/ 2147483647 h 46"/>
              <a:gd name="T14" fmla="*/ 2147483647 w 4437"/>
              <a:gd name="T15" fmla="*/ 2147483647 h 46"/>
              <a:gd name="T16" fmla="*/ 2147483647 w 4437"/>
              <a:gd name="T17" fmla="*/ 0 h 46"/>
              <a:gd name="T18" fmla="*/ 2147483647 w 4437"/>
              <a:gd name="T19" fmla="*/ 0 h 46"/>
              <a:gd name="T20" fmla="*/ 2147483647 w 4437"/>
              <a:gd name="T21" fmla="*/ 0 h 46"/>
              <a:gd name="T22" fmla="*/ 2147483647 w 4437"/>
              <a:gd name="T23" fmla="*/ 2147483647 h 46"/>
              <a:gd name="T24" fmla="*/ 2147483647 w 4437"/>
              <a:gd name="T25" fmla="*/ 2147483647 h 46"/>
              <a:gd name="T26" fmla="*/ 2147483647 w 4437"/>
              <a:gd name="T27" fmla="*/ 0 h 46"/>
              <a:gd name="T28" fmla="*/ 2147483647 w 4437"/>
              <a:gd name="T29" fmla="*/ 0 h 46"/>
              <a:gd name="T30" fmla="*/ 2147483647 w 4437"/>
              <a:gd name="T31" fmla="*/ 0 h 46"/>
              <a:gd name="T32" fmla="*/ 2147483647 w 4437"/>
              <a:gd name="T33" fmla="*/ 2147483647 h 46"/>
              <a:gd name="T34" fmla="*/ 2147483647 w 4437"/>
              <a:gd name="T35" fmla="*/ 2147483647 h 46"/>
              <a:gd name="T36" fmla="*/ 2147483647 w 4437"/>
              <a:gd name="T37" fmla="*/ 0 h 46"/>
              <a:gd name="T38" fmla="*/ 2147483647 w 4437"/>
              <a:gd name="T39" fmla="*/ 0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7"/>
              <a:gd name="T61" fmla="*/ 0 h 46"/>
              <a:gd name="T62" fmla="*/ 4437 w 443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7" h="46">
                <a:moveTo>
                  <a:pt x="6" y="0"/>
                </a:moveTo>
                <a:lnTo>
                  <a:pt x="6" y="46"/>
                </a:lnTo>
                <a:lnTo>
                  <a:pt x="0" y="46"/>
                </a:lnTo>
                <a:lnTo>
                  <a:pt x="0" y="0"/>
                </a:lnTo>
                <a:lnTo>
                  <a:pt x="6" y="0"/>
                </a:lnTo>
                <a:close/>
                <a:moveTo>
                  <a:pt x="1483" y="0"/>
                </a:moveTo>
                <a:lnTo>
                  <a:pt x="1483" y="46"/>
                </a:lnTo>
                <a:lnTo>
                  <a:pt x="1477" y="46"/>
                </a:lnTo>
                <a:lnTo>
                  <a:pt x="1477" y="0"/>
                </a:lnTo>
                <a:lnTo>
                  <a:pt x="1483" y="0"/>
                </a:lnTo>
                <a:close/>
                <a:moveTo>
                  <a:pt x="2960" y="0"/>
                </a:moveTo>
                <a:lnTo>
                  <a:pt x="2960" y="46"/>
                </a:lnTo>
                <a:lnTo>
                  <a:pt x="2954" y="46"/>
                </a:lnTo>
                <a:lnTo>
                  <a:pt x="2954" y="0"/>
                </a:lnTo>
                <a:lnTo>
                  <a:pt x="2960" y="0"/>
                </a:lnTo>
                <a:close/>
                <a:moveTo>
                  <a:pt x="4437" y="0"/>
                </a:moveTo>
                <a:lnTo>
                  <a:pt x="4437" y="46"/>
                </a:lnTo>
                <a:lnTo>
                  <a:pt x="4431" y="46"/>
                </a:lnTo>
                <a:lnTo>
                  <a:pt x="4431" y="0"/>
                </a:lnTo>
                <a:lnTo>
                  <a:pt x="4437" y="0"/>
                </a:lnTo>
                <a:close/>
              </a:path>
            </a:pathLst>
          </a:custGeom>
          <a:solidFill>
            <a:srgbClr val="868686"/>
          </a:solidFill>
          <a:ln w="6" cap="flat">
            <a:solidFill>
              <a:srgbClr val="868686"/>
            </a:solidFill>
            <a:prstDash val="solid"/>
            <a:bevel/>
            <a:headEnd/>
            <a:tailEnd/>
          </a:ln>
        </p:spPr>
        <p:txBody>
          <a:bodyPr/>
          <a:lstStyle/>
          <a:p>
            <a:endParaRPr lang="en-US" dirty="0">
              <a:latin typeface="Adobe Garamond Pro"/>
            </a:endParaRPr>
          </a:p>
        </p:txBody>
      </p:sp>
      <p:sp>
        <p:nvSpPr>
          <p:cNvPr id="11" name="TextBox 10">
            <a:extLst>
              <a:ext uri="{FF2B5EF4-FFF2-40B4-BE49-F238E27FC236}">
                <a16:creationId xmlns:a16="http://schemas.microsoft.com/office/drawing/2014/main" id="{7645B074-9D8A-42C2-BE92-736D5ACE3A93}"/>
              </a:ext>
            </a:extLst>
          </p:cNvPr>
          <p:cNvSpPr txBox="1"/>
          <p:nvPr/>
        </p:nvSpPr>
        <p:spPr>
          <a:xfrm>
            <a:off x="2601408" y="2113994"/>
            <a:ext cx="7357270" cy="369332"/>
          </a:xfrm>
          <a:prstGeom prst="rect">
            <a:avLst/>
          </a:prstGeom>
          <a:noFill/>
        </p:spPr>
        <p:txBody>
          <a:bodyPr wrap="none" rtlCol="0">
            <a:spAutoFit/>
          </a:bodyPr>
          <a:lstStyle/>
          <a:p>
            <a:pPr algn="ctr"/>
            <a:r>
              <a:rPr lang="en-US" dirty="0">
                <a:latin typeface="Adobe Garamond Pro"/>
              </a:rPr>
              <a:t>Pregnancies expected per 1000 women who had unprotected sex in the last week</a:t>
            </a:r>
          </a:p>
        </p:txBody>
      </p:sp>
      <p:sp>
        <p:nvSpPr>
          <p:cNvPr id="12" name="TextBox 11">
            <a:extLst>
              <a:ext uri="{FF2B5EF4-FFF2-40B4-BE49-F238E27FC236}">
                <a16:creationId xmlns:a16="http://schemas.microsoft.com/office/drawing/2014/main" id="{E9775E2F-D1A7-4EAB-9323-B8C005745516}"/>
              </a:ext>
            </a:extLst>
          </p:cNvPr>
          <p:cNvSpPr txBox="1"/>
          <p:nvPr/>
        </p:nvSpPr>
        <p:spPr>
          <a:xfrm>
            <a:off x="7765943" y="5562600"/>
            <a:ext cx="2310954" cy="646331"/>
          </a:xfrm>
          <a:prstGeom prst="rect">
            <a:avLst/>
          </a:prstGeom>
          <a:noFill/>
        </p:spPr>
        <p:txBody>
          <a:bodyPr wrap="none" rtlCol="0">
            <a:spAutoFit/>
          </a:bodyPr>
          <a:lstStyle/>
          <a:p>
            <a:r>
              <a:rPr lang="en-US" dirty="0">
                <a:latin typeface="Adobe Garamond Pro"/>
              </a:rPr>
              <a:t>Copper IUD (Paragard)</a:t>
            </a:r>
          </a:p>
          <a:p>
            <a:r>
              <a:rPr lang="en-US" dirty="0">
                <a:latin typeface="Adobe Garamond Pro"/>
              </a:rPr>
              <a:t>or LNG IUD (Mirena)</a:t>
            </a:r>
          </a:p>
        </p:txBody>
      </p:sp>
      <p:sp>
        <p:nvSpPr>
          <p:cNvPr id="13" name="TextBox 12">
            <a:extLst>
              <a:ext uri="{FF2B5EF4-FFF2-40B4-BE49-F238E27FC236}">
                <a16:creationId xmlns:a16="http://schemas.microsoft.com/office/drawing/2014/main" id="{0E3BE9CE-37C3-4358-8864-A42325998F0D}"/>
              </a:ext>
            </a:extLst>
          </p:cNvPr>
          <p:cNvSpPr txBox="1"/>
          <p:nvPr/>
        </p:nvSpPr>
        <p:spPr>
          <a:xfrm>
            <a:off x="5860943" y="5562600"/>
            <a:ext cx="675441" cy="369332"/>
          </a:xfrm>
          <a:prstGeom prst="rect">
            <a:avLst/>
          </a:prstGeom>
          <a:noFill/>
        </p:spPr>
        <p:txBody>
          <a:bodyPr wrap="none" rtlCol="0">
            <a:spAutoFit/>
          </a:bodyPr>
          <a:lstStyle/>
          <a:p>
            <a:r>
              <a:rPr lang="en-US" dirty="0">
                <a:latin typeface="Adobe Garamond Pro"/>
              </a:rPr>
              <a:t>UPA </a:t>
            </a:r>
          </a:p>
        </p:txBody>
      </p:sp>
      <p:sp>
        <p:nvSpPr>
          <p:cNvPr id="14" name="TextBox 13">
            <a:extLst>
              <a:ext uri="{FF2B5EF4-FFF2-40B4-BE49-F238E27FC236}">
                <a16:creationId xmlns:a16="http://schemas.microsoft.com/office/drawing/2014/main" id="{4232FBE6-8030-4CAC-A656-64440B0FE4EF}"/>
              </a:ext>
            </a:extLst>
          </p:cNvPr>
          <p:cNvSpPr txBox="1"/>
          <p:nvPr/>
        </p:nvSpPr>
        <p:spPr>
          <a:xfrm>
            <a:off x="2889143" y="5562600"/>
            <a:ext cx="2059218" cy="369332"/>
          </a:xfrm>
          <a:prstGeom prst="rect">
            <a:avLst/>
          </a:prstGeom>
          <a:noFill/>
        </p:spPr>
        <p:txBody>
          <a:bodyPr wrap="none" rtlCol="0">
            <a:spAutoFit/>
          </a:bodyPr>
          <a:lstStyle/>
          <a:p>
            <a:r>
              <a:rPr lang="en-US" dirty="0">
                <a:latin typeface="Adobe Garamond Pro"/>
              </a:rPr>
              <a:t>Levonorgestrel (oral)</a:t>
            </a:r>
          </a:p>
        </p:txBody>
      </p:sp>
      <p:sp>
        <p:nvSpPr>
          <p:cNvPr id="15" name="TextBox 14">
            <a:extLst>
              <a:ext uri="{FF2B5EF4-FFF2-40B4-BE49-F238E27FC236}">
                <a16:creationId xmlns:a16="http://schemas.microsoft.com/office/drawing/2014/main" id="{604041E7-BBCA-4481-97EA-F37E8312C5B3}"/>
              </a:ext>
            </a:extLst>
          </p:cNvPr>
          <p:cNvSpPr txBox="1"/>
          <p:nvPr/>
        </p:nvSpPr>
        <p:spPr>
          <a:xfrm>
            <a:off x="2279543" y="2514600"/>
            <a:ext cx="415498" cy="369332"/>
          </a:xfrm>
          <a:prstGeom prst="rect">
            <a:avLst/>
          </a:prstGeom>
          <a:noFill/>
        </p:spPr>
        <p:txBody>
          <a:bodyPr wrap="none" rtlCol="0">
            <a:spAutoFit/>
          </a:bodyPr>
          <a:lstStyle/>
          <a:p>
            <a:r>
              <a:rPr lang="en-US" dirty="0">
                <a:latin typeface="Adobe Garamond Pro"/>
              </a:rPr>
              <a:t>12</a:t>
            </a:r>
          </a:p>
        </p:txBody>
      </p:sp>
      <p:sp>
        <p:nvSpPr>
          <p:cNvPr id="16" name="TextBox 15">
            <a:extLst>
              <a:ext uri="{FF2B5EF4-FFF2-40B4-BE49-F238E27FC236}">
                <a16:creationId xmlns:a16="http://schemas.microsoft.com/office/drawing/2014/main" id="{D2F5906B-287E-4747-894B-6353132ED49F}"/>
              </a:ext>
            </a:extLst>
          </p:cNvPr>
          <p:cNvSpPr txBox="1"/>
          <p:nvPr/>
        </p:nvSpPr>
        <p:spPr>
          <a:xfrm>
            <a:off x="2279543" y="2971800"/>
            <a:ext cx="517346" cy="369332"/>
          </a:xfrm>
          <a:prstGeom prst="rect">
            <a:avLst/>
          </a:prstGeom>
          <a:noFill/>
        </p:spPr>
        <p:txBody>
          <a:bodyPr wrap="square" rtlCol="0">
            <a:spAutoFit/>
          </a:bodyPr>
          <a:lstStyle/>
          <a:p>
            <a:r>
              <a:rPr lang="en-US" dirty="0">
                <a:latin typeface="Adobe Garamond Pro"/>
              </a:rPr>
              <a:t>10</a:t>
            </a:r>
          </a:p>
        </p:txBody>
      </p:sp>
      <p:sp>
        <p:nvSpPr>
          <p:cNvPr id="17" name="TextBox 16">
            <a:extLst>
              <a:ext uri="{FF2B5EF4-FFF2-40B4-BE49-F238E27FC236}">
                <a16:creationId xmlns:a16="http://schemas.microsoft.com/office/drawing/2014/main" id="{4B9AB750-9B74-4D03-BC47-B5FB00697054}"/>
              </a:ext>
            </a:extLst>
          </p:cNvPr>
          <p:cNvSpPr txBox="1"/>
          <p:nvPr/>
        </p:nvSpPr>
        <p:spPr>
          <a:xfrm>
            <a:off x="2355743" y="3505200"/>
            <a:ext cx="300082" cy="369332"/>
          </a:xfrm>
          <a:prstGeom prst="rect">
            <a:avLst/>
          </a:prstGeom>
          <a:noFill/>
        </p:spPr>
        <p:txBody>
          <a:bodyPr wrap="none" rtlCol="0">
            <a:spAutoFit/>
          </a:bodyPr>
          <a:lstStyle/>
          <a:p>
            <a:r>
              <a:rPr lang="en-US" dirty="0">
                <a:latin typeface="Adobe Garamond Pro"/>
              </a:rPr>
              <a:t>8</a:t>
            </a:r>
          </a:p>
        </p:txBody>
      </p:sp>
      <p:sp>
        <p:nvSpPr>
          <p:cNvPr id="18" name="TextBox 17">
            <a:extLst>
              <a:ext uri="{FF2B5EF4-FFF2-40B4-BE49-F238E27FC236}">
                <a16:creationId xmlns:a16="http://schemas.microsoft.com/office/drawing/2014/main" id="{44723728-BC75-4429-84D9-2980709089EA}"/>
              </a:ext>
            </a:extLst>
          </p:cNvPr>
          <p:cNvSpPr txBox="1"/>
          <p:nvPr/>
        </p:nvSpPr>
        <p:spPr>
          <a:xfrm>
            <a:off x="2355743" y="3962400"/>
            <a:ext cx="236706" cy="369332"/>
          </a:xfrm>
          <a:prstGeom prst="rect">
            <a:avLst/>
          </a:prstGeom>
          <a:noFill/>
        </p:spPr>
        <p:txBody>
          <a:bodyPr wrap="square" rtlCol="0">
            <a:spAutoFit/>
          </a:bodyPr>
          <a:lstStyle/>
          <a:p>
            <a:r>
              <a:rPr lang="en-US" dirty="0">
                <a:latin typeface="Adobe Garamond Pro"/>
              </a:rPr>
              <a:t>6</a:t>
            </a:r>
          </a:p>
        </p:txBody>
      </p:sp>
      <p:sp>
        <p:nvSpPr>
          <p:cNvPr id="19" name="TextBox 18">
            <a:extLst>
              <a:ext uri="{FF2B5EF4-FFF2-40B4-BE49-F238E27FC236}">
                <a16:creationId xmlns:a16="http://schemas.microsoft.com/office/drawing/2014/main" id="{F7C75ADA-4709-4CBF-BFD5-14B1DC1CD5E3}"/>
              </a:ext>
            </a:extLst>
          </p:cNvPr>
          <p:cNvSpPr txBox="1"/>
          <p:nvPr/>
        </p:nvSpPr>
        <p:spPr>
          <a:xfrm>
            <a:off x="2355743" y="4419600"/>
            <a:ext cx="300082" cy="369332"/>
          </a:xfrm>
          <a:prstGeom prst="rect">
            <a:avLst/>
          </a:prstGeom>
          <a:noFill/>
        </p:spPr>
        <p:txBody>
          <a:bodyPr wrap="none" rtlCol="0">
            <a:spAutoFit/>
          </a:bodyPr>
          <a:lstStyle/>
          <a:p>
            <a:r>
              <a:rPr lang="en-US" dirty="0">
                <a:latin typeface="Adobe Garamond Pro"/>
              </a:rPr>
              <a:t>4</a:t>
            </a:r>
          </a:p>
        </p:txBody>
      </p:sp>
      <p:sp>
        <p:nvSpPr>
          <p:cNvPr id="20" name="TextBox 19">
            <a:extLst>
              <a:ext uri="{FF2B5EF4-FFF2-40B4-BE49-F238E27FC236}">
                <a16:creationId xmlns:a16="http://schemas.microsoft.com/office/drawing/2014/main" id="{1AF57D33-62B3-4ADF-A528-F367E8582F4E}"/>
              </a:ext>
            </a:extLst>
          </p:cNvPr>
          <p:cNvSpPr txBox="1"/>
          <p:nvPr/>
        </p:nvSpPr>
        <p:spPr>
          <a:xfrm>
            <a:off x="2355743" y="4876800"/>
            <a:ext cx="300082" cy="369332"/>
          </a:xfrm>
          <a:prstGeom prst="rect">
            <a:avLst/>
          </a:prstGeom>
          <a:noFill/>
        </p:spPr>
        <p:txBody>
          <a:bodyPr wrap="none" rtlCol="0">
            <a:spAutoFit/>
          </a:bodyPr>
          <a:lstStyle/>
          <a:p>
            <a:r>
              <a:rPr lang="en-US" dirty="0">
                <a:latin typeface="Adobe Garamond Pro"/>
              </a:rPr>
              <a:t>2</a:t>
            </a:r>
          </a:p>
        </p:txBody>
      </p:sp>
      <p:sp>
        <p:nvSpPr>
          <p:cNvPr id="21" name="TextBox 20">
            <a:extLst>
              <a:ext uri="{FF2B5EF4-FFF2-40B4-BE49-F238E27FC236}">
                <a16:creationId xmlns:a16="http://schemas.microsoft.com/office/drawing/2014/main" id="{1727431A-FD62-401F-82D2-2A9D293D7286}"/>
              </a:ext>
            </a:extLst>
          </p:cNvPr>
          <p:cNvSpPr txBox="1"/>
          <p:nvPr/>
        </p:nvSpPr>
        <p:spPr>
          <a:xfrm>
            <a:off x="2355743" y="5334000"/>
            <a:ext cx="300082" cy="369332"/>
          </a:xfrm>
          <a:prstGeom prst="rect">
            <a:avLst/>
          </a:prstGeom>
          <a:noFill/>
        </p:spPr>
        <p:txBody>
          <a:bodyPr wrap="none" rtlCol="0">
            <a:spAutoFit/>
          </a:bodyPr>
          <a:lstStyle/>
          <a:p>
            <a:r>
              <a:rPr lang="en-US" dirty="0">
                <a:latin typeface="Adobe Garamond Pro"/>
              </a:rPr>
              <a:t>0</a:t>
            </a:r>
          </a:p>
        </p:txBody>
      </p:sp>
      <p:sp>
        <p:nvSpPr>
          <p:cNvPr id="22" name="Title 1">
            <a:extLst>
              <a:ext uri="{FF2B5EF4-FFF2-40B4-BE49-F238E27FC236}">
                <a16:creationId xmlns:a16="http://schemas.microsoft.com/office/drawing/2014/main" id="{B580C8C2-79D8-4925-8804-E0637A20D217}"/>
              </a:ext>
            </a:extLst>
          </p:cNvPr>
          <p:cNvSpPr txBox="1">
            <a:spLocks/>
          </p:cNvSpPr>
          <p:nvPr/>
        </p:nvSpPr>
        <p:spPr>
          <a:xfrm>
            <a:off x="907288" y="533321"/>
            <a:ext cx="11029616"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all" spc="0" normalizeH="0" baseline="0" noProof="0">
                <a:ln>
                  <a:noFill/>
                </a:ln>
                <a:solidFill>
                  <a:srgbClr val="000000">
                    <a:lumMod val="75000"/>
                    <a:lumOff val="25000"/>
                  </a:srgbClr>
                </a:solidFill>
                <a:effectLst/>
                <a:uLnTx/>
                <a:uFillTx/>
                <a:latin typeface="Century Schoolbook" panose="020B0502020104020203"/>
                <a:ea typeface="+mj-ea"/>
                <a:cs typeface="+mj-cs"/>
              </a:rPr>
              <a:t>Effectiveness by method</a:t>
            </a:r>
            <a:endParaRPr kumimoji="0" lang="en-US" sz="2600" b="0" i="0" u="none" strike="noStrike" kern="1200" cap="all" spc="0" normalizeH="0" baseline="0" noProof="0" dirty="0">
              <a:ln>
                <a:noFill/>
              </a:ln>
              <a:solidFill>
                <a:srgbClr val="000000">
                  <a:lumMod val="75000"/>
                  <a:lumOff val="25000"/>
                </a:srgbClr>
              </a:solidFill>
              <a:effectLst/>
              <a:uLnTx/>
              <a:uFillTx/>
              <a:latin typeface="Century Schoolbook" panose="020B0502020104020203"/>
              <a:ea typeface="+mj-ea"/>
              <a:cs typeface="+mj-cs"/>
            </a:endParaRPr>
          </a:p>
        </p:txBody>
      </p:sp>
      <p:sp>
        <p:nvSpPr>
          <p:cNvPr id="23" name="Text Box 53">
            <a:extLst>
              <a:ext uri="{FF2B5EF4-FFF2-40B4-BE49-F238E27FC236}">
                <a16:creationId xmlns:a16="http://schemas.microsoft.com/office/drawing/2014/main" id="{F8DF6F60-28D4-47FB-AF1F-45BDA3DCD8B9}"/>
              </a:ext>
            </a:extLst>
          </p:cNvPr>
          <p:cNvSpPr txBox="1">
            <a:spLocks noChangeArrowheads="1"/>
          </p:cNvSpPr>
          <p:nvPr/>
        </p:nvSpPr>
        <p:spPr bwMode="auto">
          <a:xfrm>
            <a:off x="3193943" y="6204486"/>
            <a:ext cx="6172200" cy="523220"/>
          </a:xfrm>
          <a:prstGeom prst="rect">
            <a:avLst/>
          </a:prstGeom>
          <a:noFill/>
          <a:ln w="9525">
            <a:noFill/>
            <a:miter lim="800000"/>
            <a:headEnd/>
            <a:tailEnd/>
          </a:ln>
        </p:spPr>
        <p:txBody>
          <a:bodyPr wrap="square">
            <a:spAutoFit/>
          </a:bodyPr>
          <a:lstStyle/>
          <a:p>
            <a:pPr algn="ctr" eaLnBrk="0" hangingPunct="0"/>
            <a:r>
              <a:rPr lang="en-US" sz="1400" dirty="0">
                <a:latin typeface="Adobe Garamond Pro" panose="02020502060506020403" pitchFamily="18" charset="0"/>
                <a:cs typeface="Arial"/>
              </a:rPr>
              <a:t>Raymond E, et al. 2004; Task Force on Postovulatory Methods of Fertility Regulation. 1998; </a:t>
            </a:r>
            <a:r>
              <a:rPr lang="en-US" sz="1400" dirty="0" err="1">
                <a:latin typeface="Adobe Garamond Pro" panose="02020502060506020403" pitchFamily="18" charset="0"/>
                <a:cs typeface="Arial"/>
              </a:rPr>
              <a:t>Trussell</a:t>
            </a:r>
            <a:r>
              <a:rPr lang="en-US" sz="1400" dirty="0">
                <a:latin typeface="Adobe Garamond Pro" panose="02020502060506020403" pitchFamily="18" charset="0"/>
                <a:cs typeface="Arial"/>
              </a:rPr>
              <a:t> J, Raymond EG 2011; Fine P, et al. 2010; </a:t>
            </a:r>
            <a:r>
              <a:rPr lang="en-US" sz="1400" dirty="0" err="1">
                <a:latin typeface="Adobe Garamond Pro" panose="02020502060506020403" pitchFamily="18" charset="0"/>
                <a:cs typeface="Arial"/>
              </a:rPr>
              <a:t>Glasier</a:t>
            </a:r>
            <a:r>
              <a:rPr lang="en-US" sz="1400" dirty="0">
                <a:latin typeface="Adobe Garamond Pro" panose="02020502060506020403" pitchFamily="18" charset="0"/>
                <a:cs typeface="Arial"/>
              </a:rPr>
              <a:t> AF, et al. 2010.</a:t>
            </a:r>
          </a:p>
        </p:txBody>
      </p:sp>
    </p:spTree>
    <p:extLst>
      <p:ext uri="{BB962C8B-B14F-4D97-AF65-F5344CB8AC3E}">
        <p14:creationId xmlns:p14="http://schemas.microsoft.com/office/powerpoint/2010/main" val="426560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E6A5-CBE8-4C0C-9E70-FCE91BAE46C8}"/>
              </a:ext>
            </a:extLst>
          </p:cNvPr>
          <p:cNvSpPr>
            <a:spLocks noGrp="1"/>
          </p:cNvSpPr>
          <p:nvPr>
            <p:ph type="title"/>
          </p:nvPr>
        </p:nvSpPr>
        <p:spPr/>
        <p:txBody>
          <a:bodyPr/>
          <a:lstStyle/>
          <a:p>
            <a:r>
              <a:rPr lang="en-US" dirty="0"/>
              <a:t>UPA vs. LNG effectiveness</a:t>
            </a:r>
          </a:p>
        </p:txBody>
      </p:sp>
      <p:sp>
        <p:nvSpPr>
          <p:cNvPr id="3" name="Content Placeholder 2">
            <a:extLst>
              <a:ext uri="{FF2B5EF4-FFF2-40B4-BE49-F238E27FC236}">
                <a16:creationId xmlns:a16="http://schemas.microsoft.com/office/drawing/2014/main" id="{3D3DA025-F00F-4A93-A3B5-4513F3962BD7}"/>
              </a:ext>
            </a:extLst>
          </p:cNvPr>
          <p:cNvSpPr>
            <a:spLocks noGrp="1"/>
          </p:cNvSpPr>
          <p:nvPr>
            <p:ph idx="1"/>
          </p:nvPr>
        </p:nvSpPr>
        <p:spPr>
          <a:xfrm>
            <a:off x="1371600" y="2286000"/>
            <a:ext cx="4514850" cy="3581400"/>
          </a:xfrm>
        </p:spPr>
        <p:txBody>
          <a:bodyPr>
            <a:normAutofit lnSpcReduction="10000"/>
          </a:bodyPr>
          <a:lstStyle/>
          <a:p>
            <a:r>
              <a:rPr lang="en-US" sz="2400" dirty="0"/>
              <a:t>In comparative trials, UPA is more effective than LNG</a:t>
            </a:r>
          </a:p>
          <a:p>
            <a:pPr lvl="1"/>
            <a:r>
              <a:rPr lang="en-US" sz="2400" dirty="0"/>
              <a:t>Odds of pregnancy were 64% lower in UPA users when taken during first 24 hours</a:t>
            </a:r>
          </a:p>
          <a:p>
            <a:pPr lvl="1"/>
            <a:r>
              <a:rPr lang="en-US" sz="2400" dirty="0"/>
              <a:t>Odds of pregnancy were 42% lower in UPA users when taken up to 72 hours</a:t>
            </a:r>
            <a:r>
              <a:rPr lang="en-US" sz="2400" baseline="30000" dirty="0"/>
              <a:t>6</a:t>
            </a:r>
          </a:p>
          <a:p>
            <a:pPr lvl="1"/>
            <a:endParaRPr lang="en-US" dirty="0"/>
          </a:p>
        </p:txBody>
      </p:sp>
      <p:pic>
        <p:nvPicPr>
          <p:cNvPr id="4" name="Picture 6">
            <a:extLst>
              <a:ext uri="{FF2B5EF4-FFF2-40B4-BE49-F238E27FC236}">
                <a16:creationId xmlns:a16="http://schemas.microsoft.com/office/drawing/2014/main" id="{4405D90E-F91C-4420-9B8D-ADD59AF73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423" y="2171700"/>
            <a:ext cx="45148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eligibility criteria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1463724"/>
              </p:ext>
            </p:extLst>
          </p:nvPr>
        </p:nvGraphicFramePr>
        <p:xfrm>
          <a:off x="781235" y="1371603"/>
          <a:ext cx="11256885" cy="5295527"/>
        </p:xfrm>
        <a:graphic>
          <a:graphicData uri="http://schemas.openxmlformats.org/drawingml/2006/table">
            <a:tbl>
              <a:tblPr firstRow="1" bandRow="1">
                <a:tableStyleId>{5C22544A-7EE6-4342-B048-85BDC9FD1C3A}</a:tableStyleId>
              </a:tblPr>
              <a:tblGrid>
                <a:gridCol w="2304381">
                  <a:extLst>
                    <a:ext uri="{9D8B030D-6E8A-4147-A177-3AD203B41FA5}">
                      <a16:colId xmlns:a16="http://schemas.microsoft.com/office/drawing/2014/main" val="20000"/>
                    </a:ext>
                  </a:extLst>
                </a:gridCol>
                <a:gridCol w="2238126">
                  <a:extLst>
                    <a:ext uri="{9D8B030D-6E8A-4147-A177-3AD203B41FA5}">
                      <a16:colId xmlns:a16="http://schemas.microsoft.com/office/drawing/2014/main" val="20001"/>
                    </a:ext>
                  </a:extLst>
                </a:gridCol>
                <a:gridCol w="2238126">
                  <a:extLst>
                    <a:ext uri="{9D8B030D-6E8A-4147-A177-3AD203B41FA5}">
                      <a16:colId xmlns:a16="http://schemas.microsoft.com/office/drawing/2014/main" val="20002"/>
                    </a:ext>
                  </a:extLst>
                </a:gridCol>
                <a:gridCol w="2238126">
                  <a:extLst>
                    <a:ext uri="{9D8B030D-6E8A-4147-A177-3AD203B41FA5}">
                      <a16:colId xmlns:a16="http://schemas.microsoft.com/office/drawing/2014/main" val="20003"/>
                    </a:ext>
                  </a:extLst>
                </a:gridCol>
                <a:gridCol w="2238126">
                  <a:extLst>
                    <a:ext uri="{9D8B030D-6E8A-4147-A177-3AD203B41FA5}">
                      <a16:colId xmlns:a16="http://schemas.microsoft.com/office/drawing/2014/main" val="20004"/>
                    </a:ext>
                  </a:extLst>
                </a:gridCol>
              </a:tblGrid>
              <a:tr h="321065">
                <a:tc>
                  <a:txBody>
                    <a:bodyPr/>
                    <a:lstStyle/>
                    <a:p>
                      <a:r>
                        <a:rPr lang="en-US" sz="1400" dirty="0"/>
                        <a:t>Condition</a:t>
                      </a:r>
                    </a:p>
                  </a:txBody>
                  <a:tcPr/>
                </a:tc>
                <a:tc>
                  <a:txBody>
                    <a:bodyPr/>
                    <a:lstStyle/>
                    <a:p>
                      <a:r>
                        <a:rPr lang="en-US" sz="1400" dirty="0"/>
                        <a:t>Copper IUD</a:t>
                      </a:r>
                    </a:p>
                  </a:txBody>
                  <a:tcPr/>
                </a:tc>
                <a:tc>
                  <a:txBody>
                    <a:bodyPr/>
                    <a:lstStyle/>
                    <a:p>
                      <a:r>
                        <a:rPr lang="en-US" sz="1400" dirty="0"/>
                        <a:t>UPA</a:t>
                      </a:r>
                    </a:p>
                  </a:txBody>
                  <a:tcPr/>
                </a:tc>
                <a:tc>
                  <a:txBody>
                    <a:bodyPr/>
                    <a:lstStyle/>
                    <a:p>
                      <a:r>
                        <a:rPr lang="en-US" sz="1400" dirty="0"/>
                        <a:t>LNG</a:t>
                      </a:r>
                    </a:p>
                  </a:txBody>
                  <a:tcPr/>
                </a:tc>
                <a:tc>
                  <a:txBody>
                    <a:bodyPr/>
                    <a:lstStyle/>
                    <a:p>
                      <a:r>
                        <a:rPr lang="en-US" sz="1400" dirty="0"/>
                        <a:t>COC</a:t>
                      </a:r>
                    </a:p>
                  </a:txBody>
                  <a:tcPr/>
                </a:tc>
                <a:extLst>
                  <a:ext uri="{0D108BD9-81ED-4DB2-BD59-A6C34878D82A}">
                    <a16:rowId xmlns:a16="http://schemas.microsoft.com/office/drawing/2014/main" val="10000"/>
                  </a:ext>
                </a:extLst>
              </a:tr>
              <a:tr h="321065">
                <a:tc>
                  <a:txBody>
                    <a:bodyPr/>
                    <a:lstStyle/>
                    <a:p>
                      <a:r>
                        <a:rPr lang="en-US" sz="1400" dirty="0"/>
                        <a:t>Pregnancy</a:t>
                      </a:r>
                    </a:p>
                  </a:txBody>
                  <a:tcPr/>
                </a:tc>
                <a:tc>
                  <a:txBody>
                    <a:bodyPr/>
                    <a:lstStyle/>
                    <a:p>
                      <a:r>
                        <a:rPr lang="en-US" sz="1400" dirty="0"/>
                        <a:t>4</a:t>
                      </a:r>
                    </a:p>
                  </a:txBody>
                  <a:tcPr/>
                </a:tc>
                <a:tc>
                  <a:txBody>
                    <a:bodyPr/>
                    <a:lstStyle/>
                    <a:p>
                      <a:r>
                        <a:rPr lang="en-US" sz="1400" dirty="0"/>
                        <a:t>N/A</a:t>
                      </a:r>
                    </a:p>
                  </a:txBody>
                  <a:tcPr/>
                </a:tc>
                <a:tc>
                  <a:txBody>
                    <a:bodyPr/>
                    <a:lstStyle/>
                    <a:p>
                      <a:r>
                        <a:rPr lang="en-US" sz="1400" dirty="0"/>
                        <a:t>N/A</a:t>
                      </a:r>
                    </a:p>
                  </a:txBody>
                  <a:tcPr/>
                </a:tc>
                <a:tc>
                  <a:txBody>
                    <a:bodyPr/>
                    <a:lstStyle/>
                    <a:p>
                      <a:r>
                        <a:rPr lang="en-US" sz="1400" dirty="0"/>
                        <a:t>N/A</a:t>
                      </a:r>
                    </a:p>
                  </a:txBody>
                  <a:tcPr/>
                </a:tc>
                <a:extLst>
                  <a:ext uri="{0D108BD9-81ED-4DB2-BD59-A6C34878D82A}">
                    <a16:rowId xmlns:a16="http://schemas.microsoft.com/office/drawing/2014/main" val="10001"/>
                  </a:ext>
                </a:extLst>
              </a:tr>
              <a:tr h="321065">
                <a:tc>
                  <a:txBody>
                    <a:bodyPr/>
                    <a:lstStyle/>
                    <a:p>
                      <a:r>
                        <a:rPr lang="en-US" sz="1400" dirty="0"/>
                        <a:t>Breastfeeding</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2"/>
                  </a:ext>
                </a:extLst>
              </a:tr>
              <a:tr h="321065">
                <a:tc>
                  <a:txBody>
                    <a:bodyPr/>
                    <a:lstStyle/>
                    <a:p>
                      <a:r>
                        <a:rPr lang="en-US" sz="1400" dirty="0"/>
                        <a:t>H/O</a:t>
                      </a:r>
                      <a:r>
                        <a:rPr lang="en-US" sz="1400" baseline="0" dirty="0"/>
                        <a:t> ectopic</a:t>
                      </a:r>
                      <a:endParaRPr lang="en-US" sz="1400" dirty="0"/>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3"/>
                  </a:ext>
                </a:extLst>
              </a:tr>
              <a:tr h="321065">
                <a:tc>
                  <a:txBody>
                    <a:bodyPr/>
                    <a:lstStyle/>
                    <a:p>
                      <a:r>
                        <a:rPr lang="en-US" sz="1400" dirty="0"/>
                        <a:t>H/O bariatric</a:t>
                      </a:r>
                      <a:r>
                        <a:rPr lang="en-US" sz="1400" baseline="0" dirty="0"/>
                        <a:t> </a:t>
                      </a:r>
                      <a:r>
                        <a:rPr lang="en-US" sz="1400" baseline="0" dirty="0" err="1"/>
                        <a:t>sx</a:t>
                      </a:r>
                      <a:endParaRPr lang="en-US" sz="1400" dirty="0"/>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4"/>
                  </a:ext>
                </a:extLst>
              </a:tr>
              <a:tr h="321065">
                <a:tc>
                  <a:txBody>
                    <a:bodyPr/>
                    <a:lstStyle/>
                    <a:p>
                      <a:r>
                        <a:rPr lang="en-US" sz="1400" dirty="0"/>
                        <a:t>CV disease</a:t>
                      </a:r>
                    </a:p>
                  </a:txBody>
                  <a:tcPr/>
                </a:tc>
                <a:tc>
                  <a:txBody>
                    <a:bodyPr/>
                    <a:lstStyle/>
                    <a:p>
                      <a:r>
                        <a:rPr lang="en-US" sz="1400" dirty="0"/>
                        <a:t>1</a:t>
                      </a:r>
                    </a:p>
                  </a:txBody>
                  <a:tcPr/>
                </a:tc>
                <a:tc>
                  <a:txBody>
                    <a:bodyPr/>
                    <a:lstStyle/>
                    <a:p>
                      <a:r>
                        <a:rPr lang="en-US" sz="1400" dirty="0"/>
                        <a:t>2</a:t>
                      </a:r>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10005"/>
                  </a:ext>
                </a:extLst>
              </a:tr>
              <a:tr h="559819">
                <a:tc>
                  <a:txBody>
                    <a:bodyPr/>
                    <a:lstStyle/>
                    <a:p>
                      <a:r>
                        <a:rPr lang="en-US" sz="1400" dirty="0"/>
                        <a:t>Rheumatoid arthritis </a:t>
                      </a:r>
                    </a:p>
                  </a:txBody>
                  <a:tcPr/>
                </a:tc>
                <a:tc>
                  <a:txBody>
                    <a:bodyPr/>
                    <a:lstStyle/>
                    <a:p>
                      <a:r>
                        <a:rPr lang="en-US" sz="1400" dirty="0"/>
                        <a:t>1 (2 if on</a:t>
                      </a:r>
                      <a:r>
                        <a:rPr lang="en-US" sz="1400" baseline="0" dirty="0"/>
                        <a:t> immuno-suppression)</a:t>
                      </a:r>
                      <a:endParaRPr lang="en-US" sz="1400" dirty="0"/>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6"/>
                  </a:ext>
                </a:extLst>
              </a:tr>
              <a:tr h="321065">
                <a:tc>
                  <a:txBody>
                    <a:bodyPr/>
                    <a:lstStyle/>
                    <a:p>
                      <a:r>
                        <a:rPr lang="en-US" sz="1400" dirty="0"/>
                        <a:t>Migraine</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2</a:t>
                      </a:r>
                    </a:p>
                  </a:txBody>
                  <a:tcPr/>
                </a:tc>
                <a:extLst>
                  <a:ext uri="{0D108BD9-81ED-4DB2-BD59-A6C34878D82A}">
                    <a16:rowId xmlns:a16="http://schemas.microsoft.com/office/drawing/2014/main" val="10007"/>
                  </a:ext>
                </a:extLst>
              </a:tr>
              <a:tr h="321065">
                <a:tc>
                  <a:txBody>
                    <a:bodyPr/>
                    <a:lstStyle/>
                    <a:p>
                      <a:r>
                        <a:rPr lang="en-US" sz="1400" dirty="0"/>
                        <a:t>IBD</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08"/>
                  </a:ext>
                </a:extLst>
              </a:tr>
              <a:tr h="321065">
                <a:tc>
                  <a:txBody>
                    <a:bodyPr/>
                    <a:lstStyle/>
                    <a:p>
                      <a:r>
                        <a:rPr lang="en-US" sz="1400" dirty="0"/>
                        <a:t>Liver dx</a:t>
                      </a:r>
                    </a:p>
                  </a:txBody>
                  <a:tcPr/>
                </a:tc>
                <a:tc>
                  <a:txBody>
                    <a:bodyPr/>
                    <a:lstStyle/>
                    <a:p>
                      <a:r>
                        <a:rPr lang="en-US" sz="1400" dirty="0"/>
                        <a:t>1</a:t>
                      </a:r>
                    </a:p>
                  </a:txBody>
                  <a:tcPr/>
                </a:tc>
                <a:tc>
                  <a:txBody>
                    <a:bodyPr/>
                    <a:lstStyle/>
                    <a:p>
                      <a:r>
                        <a:rPr lang="en-US" sz="1400" dirty="0"/>
                        <a:t>2</a:t>
                      </a:r>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10009"/>
                  </a:ext>
                </a:extLst>
              </a:tr>
              <a:tr h="561863">
                <a:tc>
                  <a:txBody>
                    <a:bodyPr/>
                    <a:lstStyle/>
                    <a:p>
                      <a:r>
                        <a:rPr lang="en-US" sz="1400" dirty="0"/>
                        <a:t>Solid organ transplant</a:t>
                      </a:r>
                    </a:p>
                  </a:txBody>
                  <a:tcPr/>
                </a:tc>
                <a:tc>
                  <a:txBody>
                    <a:bodyPr/>
                    <a:lstStyle/>
                    <a:p>
                      <a:r>
                        <a:rPr lang="en-US" sz="1400" dirty="0"/>
                        <a:t>3 if complicated, 2 if uncomplicated</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3355365363"/>
                  </a:ext>
                </a:extLst>
              </a:tr>
              <a:tr h="321065">
                <a:tc>
                  <a:txBody>
                    <a:bodyPr/>
                    <a:lstStyle/>
                    <a:p>
                      <a:r>
                        <a:rPr lang="en-US" sz="1400" dirty="0"/>
                        <a:t>Repeated EC use</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10"/>
                  </a:ext>
                </a:extLst>
              </a:tr>
              <a:tr h="321065">
                <a:tc>
                  <a:txBody>
                    <a:bodyPr/>
                    <a:lstStyle/>
                    <a:p>
                      <a:r>
                        <a:rPr lang="en-US" sz="1400" dirty="0"/>
                        <a:t>Sexual assault</a:t>
                      </a:r>
                    </a:p>
                  </a:txBody>
                  <a:tcPr/>
                </a:tc>
                <a:tc>
                  <a:txBody>
                    <a:bodyPr/>
                    <a:lstStyle/>
                    <a:p>
                      <a:r>
                        <a:rPr lang="en-US" sz="1400" dirty="0"/>
                        <a:t>2</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extLst>
                  <a:ext uri="{0D108BD9-81ED-4DB2-BD59-A6C34878D82A}">
                    <a16:rowId xmlns:a16="http://schemas.microsoft.com/office/drawing/2014/main" val="10011"/>
                  </a:ext>
                </a:extLst>
              </a:tr>
              <a:tr h="321065">
                <a:tc>
                  <a:txBody>
                    <a:bodyPr/>
                    <a:lstStyle/>
                    <a:p>
                      <a:r>
                        <a:rPr lang="en-US" sz="1400" dirty="0"/>
                        <a:t>Obesity</a:t>
                      </a:r>
                      <a:r>
                        <a:rPr lang="en-US" sz="1400" baseline="0" dirty="0"/>
                        <a:t> (BMI&gt;30)</a:t>
                      </a:r>
                      <a:endParaRPr lang="en-US" sz="1400" dirty="0"/>
                    </a:p>
                  </a:txBody>
                  <a:tcPr/>
                </a:tc>
                <a:tc>
                  <a:txBody>
                    <a:bodyPr/>
                    <a:lstStyle/>
                    <a:p>
                      <a:r>
                        <a:rPr lang="en-US" sz="1400" dirty="0"/>
                        <a:t>1</a:t>
                      </a:r>
                    </a:p>
                  </a:txBody>
                  <a:tcPr/>
                </a:tc>
                <a:tc>
                  <a:txBody>
                    <a:bodyPr/>
                    <a:lstStyle/>
                    <a:p>
                      <a:r>
                        <a:rPr lang="en-US" sz="1400" dirty="0"/>
                        <a:t>2</a:t>
                      </a:r>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10012"/>
                  </a:ext>
                </a:extLst>
              </a:tr>
              <a:tr h="321065">
                <a:tc>
                  <a:txBody>
                    <a:bodyPr/>
                    <a:lstStyle/>
                    <a:p>
                      <a:r>
                        <a:rPr lang="en-US" sz="1400" dirty="0"/>
                        <a:t>CYP3A4 inducers</a:t>
                      </a:r>
                    </a:p>
                  </a:txBody>
                  <a:tcPr/>
                </a:tc>
                <a:tc>
                  <a:txBody>
                    <a:bodyPr/>
                    <a:lstStyle/>
                    <a:p>
                      <a:r>
                        <a:rPr lang="en-US" sz="1400" dirty="0"/>
                        <a:t>1</a:t>
                      </a:r>
                    </a:p>
                  </a:txBody>
                  <a:tcPr/>
                </a:tc>
                <a:tc>
                  <a:txBody>
                    <a:bodyPr/>
                    <a:lstStyle/>
                    <a:p>
                      <a:r>
                        <a:rPr lang="en-US" sz="1400" dirty="0"/>
                        <a:t>2</a:t>
                      </a:r>
                    </a:p>
                  </a:txBody>
                  <a:tcPr/>
                </a:tc>
                <a:tc>
                  <a:txBody>
                    <a:bodyPr/>
                    <a:lstStyle/>
                    <a:p>
                      <a:r>
                        <a:rPr lang="en-US" sz="1400" dirty="0"/>
                        <a:t>2</a:t>
                      </a:r>
                    </a:p>
                  </a:txBody>
                  <a:tcPr/>
                </a:tc>
                <a:tc>
                  <a:txBody>
                    <a:bodyPr/>
                    <a:lstStyle/>
                    <a:p>
                      <a:r>
                        <a:rPr lang="en-US" sz="1400" dirty="0"/>
                        <a:t>2</a:t>
                      </a:r>
                    </a:p>
                  </a:txBody>
                  <a:tcPr/>
                </a:tc>
                <a:extLst>
                  <a:ext uri="{0D108BD9-81ED-4DB2-BD59-A6C34878D82A}">
                    <a16:rowId xmlns:a16="http://schemas.microsoft.com/office/drawing/2014/main" val="1639523216"/>
                  </a:ext>
                </a:extLst>
              </a:tr>
            </a:tbl>
          </a:graphicData>
        </a:graphic>
      </p:graphicFrame>
    </p:spTree>
    <p:extLst>
      <p:ext uri="{BB962C8B-B14F-4D97-AF65-F5344CB8AC3E}">
        <p14:creationId xmlns:p14="http://schemas.microsoft.com/office/powerpoint/2010/main" val="861111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DA7C-4770-4749-96DB-646F33055DEB}"/>
              </a:ext>
            </a:extLst>
          </p:cNvPr>
          <p:cNvSpPr>
            <a:spLocks noGrp="1"/>
          </p:cNvSpPr>
          <p:nvPr>
            <p:ph type="title"/>
          </p:nvPr>
        </p:nvSpPr>
        <p:spPr/>
        <p:txBody>
          <a:bodyPr/>
          <a:lstStyle/>
          <a:p>
            <a:r>
              <a:rPr lang="en-US" dirty="0"/>
              <a:t>Safety of EC</a:t>
            </a:r>
          </a:p>
        </p:txBody>
      </p:sp>
      <p:sp>
        <p:nvSpPr>
          <p:cNvPr id="3" name="Content Placeholder 2">
            <a:extLst>
              <a:ext uri="{FF2B5EF4-FFF2-40B4-BE49-F238E27FC236}">
                <a16:creationId xmlns:a16="http://schemas.microsoft.com/office/drawing/2014/main" id="{931FAF18-4435-4A4F-B64D-634B82845319}"/>
              </a:ext>
            </a:extLst>
          </p:cNvPr>
          <p:cNvSpPr>
            <a:spLocks noGrp="1"/>
          </p:cNvSpPr>
          <p:nvPr>
            <p:ph idx="1"/>
          </p:nvPr>
        </p:nvSpPr>
        <p:spPr/>
        <p:txBody>
          <a:bodyPr/>
          <a:lstStyle/>
          <a:p>
            <a:r>
              <a:rPr lang="en-US" sz="2400" dirty="0"/>
              <a:t>There are no contraindications to EC except known pregnancy</a:t>
            </a:r>
          </a:p>
          <a:p>
            <a:pPr lvl="1"/>
            <a:r>
              <a:rPr lang="en-US" sz="2400" dirty="0"/>
              <a:t>No known risk of birth defects if given and pregnancy is undetected</a:t>
            </a:r>
          </a:p>
          <a:p>
            <a:r>
              <a:rPr lang="en-US" sz="2400" dirty="0"/>
              <a:t>No increased risk of ectopic pregnancy</a:t>
            </a:r>
          </a:p>
          <a:p>
            <a:endParaRPr lang="en-US" dirty="0"/>
          </a:p>
        </p:txBody>
      </p:sp>
      <p:pic>
        <p:nvPicPr>
          <p:cNvPr id="5122" name="Picture 2" descr="Slice Blog">
            <a:extLst>
              <a:ext uri="{FF2B5EF4-FFF2-40B4-BE49-F238E27FC236}">
                <a16:creationId xmlns:a16="http://schemas.microsoft.com/office/drawing/2014/main" id="{A65A1F28-1E86-4E36-9E94-552111BB2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194" y="4502232"/>
            <a:ext cx="4004806" cy="23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24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use</a:t>
            </a:r>
          </a:p>
        </p:txBody>
      </p:sp>
      <p:sp>
        <p:nvSpPr>
          <p:cNvPr id="3" name="Content Placeholder 2"/>
          <p:cNvSpPr>
            <a:spLocks noGrp="1"/>
          </p:cNvSpPr>
          <p:nvPr>
            <p:ph idx="1"/>
          </p:nvPr>
        </p:nvSpPr>
        <p:spPr/>
        <p:txBody>
          <a:bodyPr>
            <a:normAutofit/>
          </a:bodyPr>
          <a:lstStyle/>
          <a:p>
            <a:r>
              <a:rPr lang="en-US" sz="2400" dirty="0"/>
              <a:t>Repeated use likely safe</a:t>
            </a:r>
          </a:p>
          <a:p>
            <a:r>
              <a:rPr lang="en-US" sz="2400" dirty="0"/>
              <a:t>Multiple studies have showed that LNG administered multiple times per cycle causes no serious adverse events</a:t>
            </a:r>
          </a:p>
          <a:p>
            <a:r>
              <a:rPr lang="en-US" sz="2400" dirty="0"/>
              <a:t>Repeated use of UPA at 30mg dose not specifically studied, but studies have shown safety at 5mg and 10mg dose for treatment of fibroids</a:t>
            </a:r>
          </a:p>
          <a:p>
            <a:r>
              <a:rPr lang="en-US" sz="2400" dirty="0"/>
              <a:t>Chance of pregnancy following repeated use of progestin-only EC is 20%</a:t>
            </a:r>
            <a:r>
              <a:rPr lang="en-US" sz="2400" baseline="30000" dirty="0"/>
              <a:t>4</a:t>
            </a:r>
            <a:endParaRPr lang="en-US" sz="2400" dirty="0"/>
          </a:p>
        </p:txBody>
      </p:sp>
    </p:spTree>
    <p:extLst>
      <p:ext uri="{BB962C8B-B14F-4D97-AF65-F5344CB8AC3E}">
        <p14:creationId xmlns:p14="http://schemas.microsoft.com/office/powerpoint/2010/main" val="738342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B774-7EE6-40BC-B116-2728E8C4F37E}"/>
              </a:ext>
            </a:extLst>
          </p:cNvPr>
          <p:cNvSpPr>
            <a:spLocks noGrp="1"/>
          </p:cNvSpPr>
          <p:nvPr>
            <p:ph type="title"/>
          </p:nvPr>
        </p:nvSpPr>
        <p:spPr/>
        <p:txBody>
          <a:bodyPr/>
          <a:lstStyle/>
          <a:p>
            <a:r>
              <a:rPr lang="en-US" dirty="0"/>
              <a:t>Pregnancy rates with repeated unprotected intercourse</a:t>
            </a:r>
          </a:p>
        </p:txBody>
      </p:sp>
      <p:pic>
        <p:nvPicPr>
          <p:cNvPr id="4" name="Content Placeholder 3">
            <a:extLst>
              <a:ext uri="{FF2B5EF4-FFF2-40B4-BE49-F238E27FC236}">
                <a16:creationId xmlns:a16="http://schemas.microsoft.com/office/drawing/2014/main" id="{40541638-8FBA-403A-891F-ED1161A06275}"/>
              </a:ext>
            </a:extLst>
          </p:cNvPr>
          <p:cNvPicPr>
            <a:picLocks noGrp="1" noChangeAspect="1"/>
          </p:cNvPicPr>
          <p:nvPr>
            <p:ph idx="1"/>
          </p:nvPr>
        </p:nvPicPr>
        <p:blipFill>
          <a:blip r:embed="rId2"/>
          <a:stretch>
            <a:fillRect/>
          </a:stretch>
        </p:blipFill>
        <p:spPr>
          <a:xfrm>
            <a:off x="1810134" y="3067724"/>
            <a:ext cx="8724132" cy="2017951"/>
          </a:xfrm>
          <a:prstGeom prst="rect">
            <a:avLst/>
          </a:prstGeom>
        </p:spPr>
      </p:pic>
      <p:sp>
        <p:nvSpPr>
          <p:cNvPr id="5" name="TextBox 4">
            <a:extLst>
              <a:ext uri="{FF2B5EF4-FFF2-40B4-BE49-F238E27FC236}">
                <a16:creationId xmlns:a16="http://schemas.microsoft.com/office/drawing/2014/main" id="{0A70FAD1-6F35-438D-B1C3-0AB8A69CA0AA}"/>
              </a:ext>
            </a:extLst>
          </p:cNvPr>
          <p:cNvSpPr txBox="1"/>
          <p:nvPr/>
        </p:nvSpPr>
        <p:spPr>
          <a:xfrm>
            <a:off x="2248668" y="5689755"/>
            <a:ext cx="8724132" cy="1200329"/>
          </a:xfrm>
          <a:prstGeom prst="rect">
            <a:avLst/>
          </a:prstGeom>
          <a:noFill/>
        </p:spPr>
        <p:txBody>
          <a:bodyPr wrap="square" rtlCol="0">
            <a:spAutoFit/>
          </a:bodyPr>
          <a:lstStyle/>
          <a:p>
            <a:r>
              <a:rPr lang="en-US" altLang="en-US" dirty="0" err="1"/>
              <a:t>Glasier</a:t>
            </a:r>
            <a:r>
              <a:rPr lang="en-US" altLang="en-US" dirty="0"/>
              <a:t> A, Cameron ST, Blithe D, et al. Can we identify women at risk of pregnancy despite using emergency contraception? Data from randomized trials of ulipristal acetate and levonorgestrel. </a:t>
            </a:r>
            <a:r>
              <a:rPr lang="en-US" altLang="en-US" i="1" dirty="0"/>
              <a:t>Contraception</a:t>
            </a:r>
            <a:r>
              <a:rPr lang="en-US" altLang="en-US" dirty="0"/>
              <a:t>. 2011;84:363-7.</a:t>
            </a:r>
          </a:p>
          <a:p>
            <a:endParaRPr lang="en-US" dirty="0"/>
          </a:p>
        </p:txBody>
      </p:sp>
    </p:spTree>
    <p:extLst>
      <p:ext uri="{BB962C8B-B14F-4D97-AF65-F5344CB8AC3E}">
        <p14:creationId xmlns:p14="http://schemas.microsoft.com/office/powerpoint/2010/main" val="2744490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Breastfeeding</a:t>
            </a:r>
          </a:p>
        </p:txBody>
      </p:sp>
      <p:sp>
        <p:nvSpPr>
          <p:cNvPr id="3" name="Content Placeholder 2"/>
          <p:cNvSpPr>
            <a:spLocks noGrp="1"/>
          </p:cNvSpPr>
          <p:nvPr>
            <p:ph idx="1"/>
          </p:nvPr>
        </p:nvSpPr>
        <p:spPr>
          <a:xfrm>
            <a:off x="1371600" y="2286000"/>
            <a:ext cx="5634842" cy="3581400"/>
          </a:xfrm>
        </p:spPr>
        <p:txBody>
          <a:bodyPr>
            <a:normAutofit lnSpcReduction="10000"/>
          </a:bodyPr>
          <a:lstStyle/>
          <a:p>
            <a:r>
              <a:rPr lang="en-US" sz="2400" dirty="0"/>
              <a:t>Not considered a contraindication to oral EC use</a:t>
            </a:r>
          </a:p>
          <a:p>
            <a:r>
              <a:rPr lang="en-US" sz="2400" dirty="0"/>
              <a:t>Breastfeeding should not be interrupted following LNG EC use</a:t>
            </a:r>
          </a:p>
          <a:p>
            <a:r>
              <a:rPr lang="en-US" sz="2400" dirty="0"/>
              <a:t>Little information is available for effects of UPA on breast feeding</a:t>
            </a:r>
          </a:p>
          <a:p>
            <a:pPr lvl="1"/>
            <a:r>
              <a:rPr lang="en-US" sz="2400" dirty="0"/>
              <a:t>CDC recommends discarding breast milk for 24 hours after dosing</a:t>
            </a:r>
          </a:p>
          <a:p>
            <a:pPr lvl="1"/>
            <a:endParaRPr lang="en-US" dirty="0"/>
          </a:p>
        </p:txBody>
      </p:sp>
      <p:pic>
        <p:nvPicPr>
          <p:cNvPr id="6146" name="Picture 2" descr="Healthy Breastfeeding Diet: What to Eat, Foods to Avoid and More">
            <a:extLst>
              <a:ext uri="{FF2B5EF4-FFF2-40B4-BE49-F238E27FC236}">
                <a16:creationId xmlns:a16="http://schemas.microsoft.com/office/drawing/2014/main" id="{2CAE9137-721C-44D3-B299-7C4AFD450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582" y="2286000"/>
            <a:ext cx="4140983" cy="281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2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B41C-5739-49D4-A4D8-3D9A7D7C00EB}"/>
              </a:ext>
            </a:extLst>
          </p:cNvPr>
          <p:cNvSpPr>
            <a:spLocks noGrp="1"/>
          </p:cNvSpPr>
          <p:nvPr>
            <p:ph type="title"/>
          </p:nvPr>
        </p:nvSpPr>
        <p:spPr/>
        <p:txBody>
          <a:bodyPr/>
          <a:lstStyle/>
          <a:p>
            <a:r>
              <a:rPr lang="en-US" dirty="0"/>
              <a:t>What is emergency contraception? </a:t>
            </a:r>
          </a:p>
        </p:txBody>
      </p:sp>
      <p:sp>
        <p:nvSpPr>
          <p:cNvPr id="3" name="Content Placeholder 2">
            <a:extLst>
              <a:ext uri="{FF2B5EF4-FFF2-40B4-BE49-F238E27FC236}">
                <a16:creationId xmlns:a16="http://schemas.microsoft.com/office/drawing/2014/main" id="{3D4657D3-02D0-4D1F-BA61-32CEB77505B8}"/>
              </a:ext>
            </a:extLst>
          </p:cNvPr>
          <p:cNvSpPr>
            <a:spLocks noGrp="1"/>
          </p:cNvSpPr>
          <p:nvPr>
            <p:ph idx="1"/>
          </p:nvPr>
        </p:nvSpPr>
        <p:spPr>
          <a:xfrm>
            <a:off x="1371600" y="1823853"/>
            <a:ext cx="9601200" cy="3581400"/>
          </a:xfrm>
        </p:spPr>
        <p:txBody>
          <a:bodyPr>
            <a:normAutofit fontScale="92500" lnSpcReduction="10000"/>
          </a:bodyPr>
          <a:lstStyle/>
          <a:p>
            <a:r>
              <a:rPr lang="en-US" sz="2400" dirty="0"/>
              <a:t>WHO definition</a:t>
            </a:r>
          </a:p>
          <a:p>
            <a:pPr lvl="1"/>
            <a:r>
              <a:rPr lang="en-US" sz="2400" i="0" dirty="0"/>
              <a:t>“</a:t>
            </a:r>
            <a:r>
              <a:rPr lang="en-US" sz="2400" dirty="0"/>
              <a:t>Emergency contraception refers to methods of contraception that can be used to prevent pregnancy after sexual intercourse. These are recommended for use within 5 days but are more effective the sooner they are used after the act of intercourse.”</a:t>
            </a:r>
          </a:p>
          <a:p>
            <a:r>
              <a:rPr lang="en-US" sz="2400" dirty="0"/>
              <a:t>Methods available</a:t>
            </a:r>
          </a:p>
          <a:p>
            <a:pPr lvl="1"/>
            <a:r>
              <a:rPr lang="en-US" sz="2400" dirty="0"/>
              <a:t>Ulipristal acetate (UPA) </a:t>
            </a:r>
          </a:p>
          <a:p>
            <a:pPr lvl="1"/>
            <a:r>
              <a:rPr lang="en-US" sz="2400" dirty="0"/>
              <a:t>Levonorgestrel (LNG)</a:t>
            </a:r>
          </a:p>
          <a:p>
            <a:pPr lvl="1"/>
            <a:r>
              <a:rPr lang="en-US" sz="2400" dirty="0"/>
              <a:t>IUDs </a:t>
            </a:r>
          </a:p>
          <a:p>
            <a:pPr lvl="2"/>
            <a:r>
              <a:rPr lang="en-US" sz="2000" dirty="0"/>
              <a:t>Copper and LNG</a:t>
            </a:r>
            <a:endParaRPr lang="en-US" dirty="0"/>
          </a:p>
        </p:txBody>
      </p:sp>
      <p:pic>
        <p:nvPicPr>
          <p:cNvPr id="1026" name="Picture 2" descr="Emergency Contraception – the morning after pill">
            <a:extLst>
              <a:ext uri="{FF2B5EF4-FFF2-40B4-BE49-F238E27FC236}">
                <a16:creationId xmlns:a16="http://schemas.microsoft.com/office/drawing/2014/main" id="{1D6EE218-D523-4F4F-A273-2EBE9D837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2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9EA7-32DB-4F22-8BF6-89E6A255638D}"/>
              </a:ext>
            </a:extLst>
          </p:cNvPr>
          <p:cNvSpPr>
            <a:spLocks noGrp="1"/>
          </p:cNvSpPr>
          <p:nvPr>
            <p:ph type="title"/>
          </p:nvPr>
        </p:nvSpPr>
        <p:spPr/>
        <p:txBody>
          <a:bodyPr/>
          <a:lstStyle/>
          <a:p>
            <a:r>
              <a:rPr lang="en-US" dirty="0"/>
              <a:t>Screening and provision</a:t>
            </a:r>
          </a:p>
        </p:txBody>
      </p:sp>
      <p:sp>
        <p:nvSpPr>
          <p:cNvPr id="3" name="Content Placeholder 2">
            <a:extLst>
              <a:ext uri="{FF2B5EF4-FFF2-40B4-BE49-F238E27FC236}">
                <a16:creationId xmlns:a16="http://schemas.microsoft.com/office/drawing/2014/main" id="{4866C98A-538B-4330-B5C0-C11DBBA79582}"/>
              </a:ext>
            </a:extLst>
          </p:cNvPr>
          <p:cNvSpPr>
            <a:spLocks noGrp="1"/>
          </p:cNvSpPr>
          <p:nvPr>
            <p:ph idx="1"/>
          </p:nvPr>
        </p:nvSpPr>
        <p:spPr>
          <a:xfrm>
            <a:off x="1371600" y="2286000"/>
            <a:ext cx="9601200" cy="4221678"/>
          </a:xfrm>
        </p:spPr>
        <p:txBody>
          <a:bodyPr>
            <a:normAutofit/>
          </a:bodyPr>
          <a:lstStyle/>
          <a:p>
            <a:r>
              <a:rPr lang="en-US" sz="2400" dirty="0"/>
              <a:t>No clinical exam or pregnancy test necessary</a:t>
            </a:r>
          </a:p>
          <a:p>
            <a:r>
              <a:rPr lang="en-US" sz="2400" dirty="0"/>
              <a:t>Pregnancy test if multiple episodes of unprotected intercourse have occurred earlier in month</a:t>
            </a:r>
          </a:p>
          <a:p>
            <a:pPr lvl="1"/>
            <a:r>
              <a:rPr lang="en-US" sz="2400" dirty="0"/>
              <a:t>EC should NOT be withheld in order to test for pregnancy </a:t>
            </a:r>
          </a:p>
          <a:p>
            <a:r>
              <a:rPr lang="en-US" sz="2400" dirty="0"/>
              <a:t>Discuss possible side effects</a:t>
            </a:r>
          </a:p>
          <a:p>
            <a:r>
              <a:rPr lang="en-US" sz="2400" dirty="0"/>
              <a:t>If no menses 3 weeks after taking EC, recommend pregnancy test</a:t>
            </a:r>
          </a:p>
          <a:p>
            <a:r>
              <a:rPr lang="en-US" sz="2400" dirty="0"/>
              <a:t>Discuss need to abstain following UPA or LNG as these delay ovulation</a:t>
            </a:r>
          </a:p>
          <a:p>
            <a:r>
              <a:rPr lang="en-US" sz="2400" dirty="0"/>
              <a:t>Use as an opportunity to discuss contraceptive plans</a:t>
            </a:r>
          </a:p>
          <a:p>
            <a:endParaRPr lang="en-US" sz="2400" dirty="0"/>
          </a:p>
          <a:p>
            <a:endParaRPr lang="en-US" dirty="0"/>
          </a:p>
          <a:p>
            <a:endParaRPr lang="en-US" dirty="0"/>
          </a:p>
        </p:txBody>
      </p:sp>
    </p:spTree>
    <p:extLst>
      <p:ext uri="{BB962C8B-B14F-4D97-AF65-F5344CB8AC3E}">
        <p14:creationId xmlns:p14="http://schemas.microsoft.com/office/powerpoint/2010/main" val="7746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0EE2-CB58-436B-BDB2-515DB7EE82B8}"/>
              </a:ext>
            </a:extLst>
          </p:cNvPr>
          <p:cNvSpPr>
            <a:spLocks noGrp="1"/>
          </p:cNvSpPr>
          <p:nvPr>
            <p:ph type="title"/>
          </p:nvPr>
        </p:nvSpPr>
        <p:spPr/>
        <p:txBody>
          <a:bodyPr/>
          <a:lstStyle/>
          <a:p>
            <a:r>
              <a:rPr lang="en-US" dirty="0"/>
              <a:t>Screening and provision</a:t>
            </a:r>
          </a:p>
        </p:txBody>
      </p:sp>
      <p:sp>
        <p:nvSpPr>
          <p:cNvPr id="3" name="Content Placeholder 2">
            <a:extLst>
              <a:ext uri="{FF2B5EF4-FFF2-40B4-BE49-F238E27FC236}">
                <a16:creationId xmlns:a16="http://schemas.microsoft.com/office/drawing/2014/main" id="{4591A0C1-6AAA-4B04-83E9-91CD53E45231}"/>
              </a:ext>
            </a:extLst>
          </p:cNvPr>
          <p:cNvSpPr>
            <a:spLocks noGrp="1"/>
          </p:cNvSpPr>
          <p:nvPr>
            <p:ph idx="1"/>
          </p:nvPr>
        </p:nvSpPr>
        <p:spPr/>
        <p:txBody>
          <a:bodyPr>
            <a:normAutofit/>
          </a:bodyPr>
          <a:lstStyle/>
          <a:p>
            <a:r>
              <a:rPr lang="en-US" sz="2400" dirty="0"/>
              <a:t>IUDs can be safely placed same day with concurrent testing for gonorrhea and chlamydia</a:t>
            </a:r>
          </a:p>
          <a:p>
            <a:pPr lvl="1"/>
            <a:r>
              <a:rPr lang="en-US" sz="2400" dirty="0"/>
              <a:t>Treat positive test results</a:t>
            </a:r>
          </a:p>
          <a:p>
            <a:r>
              <a:rPr lang="en-US" sz="2400" dirty="0"/>
              <a:t>IUDs are safe for adolescents and people who have not had a pregnancy</a:t>
            </a:r>
          </a:p>
        </p:txBody>
      </p:sp>
    </p:spTree>
    <p:extLst>
      <p:ext uri="{BB962C8B-B14F-4D97-AF65-F5344CB8AC3E}">
        <p14:creationId xmlns:p14="http://schemas.microsoft.com/office/powerpoint/2010/main" val="358196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D414471C-7FDD-4414-8931-4A785E13E2AC}"/>
              </a:ext>
            </a:extLst>
          </p:cNvPr>
          <p:cNvSpPr txBox="1"/>
          <p:nvPr/>
        </p:nvSpPr>
        <p:spPr>
          <a:xfrm>
            <a:off x="5279757" y="2209800"/>
            <a:ext cx="1676400" cy="307777"/>
          </a:xfrm>
          <a:prstGeom prst="rect">
            <a:avLst/>
          </a:prstGeom>
          <a:noFill/>
        </p:spPr>
        <p:txBody>
          <a:bodyPr wrap="square" rtlCol="0">
            <a:spAutoFit/>
          </a:bodyPr>
          <a:lstStyle/>
          <a:p>
            <a:r>
              <a:rPr lang="en-US" sz="1400" b="1" i="1" dirty="0">
                <a:latin typeface="Adobe Garamond Pro"/>
              </a:rPr>
              <a:t>Most effective</a:t>
            </a:r>
          </a:p>
        </p:txBody>
      </p:sp>
      <p:sp>
        <p:nvSpPr>
          <p:cNvPr id="83" name="TextBox 82">
            <a:extLst>
              <a:ext uri="{FF2B5EF4-FFF2-40B4-BE49-F238E27FC236}">
                <a16:creationId xmlns:a16="http://schemas.microsoft.com/office/drawing/2014/main" id="{3D45FF58-13C6-4507-A784-55BD1E224CA1}"/>
              </a:ext>
            </a:extLst>
          </p:cNvPr>
          <p:cNvSpPr txBox="1"/>
          <p:nvPr/>
        </p:nvSpPr>
        <p:spPr>
          <a:xfrm>
            <a:off x="4746357" y="685800"/>
            <a:ext cx="2209800"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b="1" dirty="0">
                <a:latin typeface="Adobe Garamond Pro"/>
              </a:rPr>
              <a:t>Unprotected Sex</a:t>
            </a:r>
          </a:p>
        </p:txBody>
      </p:sp>
      <p:sp>
        <p:nvSpPr>
          <p:cNvPr id="84" name="TextBox 83">
            <a:extLst>
              <a:ext uri="{FF2B5EF4-FFF2-40B4-BE49-F238E27FC236}">
                <a16:creationId xmlns:a16="http://schemas.microsoft.com/office/drawing/2014/main" id="{960844EF-877E-4691-B281-D6EDB2789E16}"/>
              </a:ext>
            </a:extLst>
          </p:cNvPr>
          <p:cNvSpPr txBox="1"/>
          <p:nvPr/>
        </p:nvSpPr>
        <p:spPr>
          <a:xfrm>
            <a:off x="2307957" y="1905000"/>
            <a:ext cx="1600200" cy="646331"/>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chemeClr val="tx1"/>
                </a:solidFill>
              </a:rPr>
              <a:t>Up to 72 hours</a:t>
            </a:r>
          </a:p>
        </p:txBody>
      </p:sp>
      <p:sp>
        <p:nvSpPr>
          <p:cNvPr id="85" name="TextBox 84">
            <a:extLst>
              <a:ext uri="{FF2B5EF4-FFF2-40B4-BE49-F238E27FC236}">
                <a16:creationId xmlns:a16="http://schemas.microsoft.com/office/drawing/2014/main" id="{65D2B2EF-4A19-474B-8F57-CCD15EC76E8E}"/>
              </a:ext>
            </a:extLst>
          </p:cNvPr>
          <p:cNvSpPr txBox="1"/>
          <p:nvPr/>
        </p:nvSpPr>
        <p:spPr>
          <a:xfrm>
            <a:off x="7870557" y="1905000"/>
            <a:ext cx="1676400" cy="646331"/>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chemeClr val="tx1"/>
                </a:solidFill>
              </a:rPr>
              <a:t>72 to 120 hours</a:t>
            </a:r>
          </a:p>
        </p:txBody>
      </p:sp>
      <p:sp>
        <p:nvSpPr>
          <p:cNvPr id="86" name="TextBox 85">
            <a:extLst>
              <a:ext uri="{FF2B5EF4-FFF2-40B4-BE49-F238E27FC236}">
                <a16:creationId xmlns:a16="http://schemas.microsoft.com/office/drawing/2014/main" id="{5CDE1848-2862-4CCA-86D0-3A8E6CA54E89}"/>
              </a:ext>
            </a:extLst>
          </p:cNvPr>
          <p:cNvSpPr txBox="1"/>
          <p:nvPr/>
        </p:nvSpPr>
        <p:spPr>
          <a:xfrm>
            <a:off x="5355957" y="1676400"/>
            <a:ext cx="990600" cy="369332"/>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tx1"/>
                </a:solidFill>
              </a:rPr>
              <a:t>When?</a:t>
            </a:r>
          </a:p>
        </p:txBody>
      </p:sp>
      <p:cxnSp>
        <p:nvCxnSpPr>
          <p:cNvPr id="87" name="Straight Arrow Connector 86">
            <a:extLst>
              <a:ext uri="{FF2B5EF4-FFF2-40B4-BE49-F238E27FC236}">
                <a16:creationId xmlns:a16="http://schemas.microsoft.com/office/drawing/2014/main" id="{80C53E6F-65F2-4F61-B8D2-0901C3BAD9D6}"/>
              </a:ext>
            </a:extLst>
          </p:cNvPr>
          <p:cNvCxnSpPr>
            <a:stCxn id="83" idx="2"/>
            <a:endCxn id="86" idx="0"/>
          </p:cNvCxnSpPr>
          <p:nvPr/>
        </p:nvCxnSpPr>
        <p:spPr>
          <a:xfrm rot="5400000">
            <a:off x="5540623" y="1365766"/>
            <a:ext cx="62126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D11640BB-FEF3-4B41-8671-62F975DF92A0}"/>
              </a:ext>
            </a:extLst>
          </p:cNvPr>
          <p:cNvCxnSpPr>
            <a:stCxn id="86" idx="1"/>
            <a:endCxn id="84" idx="3"/>
          </p:cNvCxnSpPr>
          <p:nvPr/>
        </p:nvCxnSpPr>
        <p:spPr>
          <a:xfrm rot="10800000" flipV="1">
            <a:off x="3908157" y="1861066"/>
            <a:ext cx="1447800" cy="36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F2FA7BD8-D4FD-40FE-B5FB-F791005C0F06}"/>
              </a:ext>
            </a:extLst>
          </p:cNvPr>
          <p:cNvCxnSpPr>
            <a:stCxn id="86" idx="3"/>
            <a:endCxn id="85" idx="1"/>
          </p:cNvCxnSpPr>
          <p:nvPr/>
        </p:nvCxnSpPr>
        <p:spPr>
          <a:xfrm>
            <a:off x="6346557" y="1861066"/>
            <a:ext cx="1524000" cy="36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0" name="Oval 89">
            <a:extLst>
              <a:ext uri="{FF2B5EF4-FFF2-40B4-BE49-F238E27FC236}">
                <a16:creationId xmlns:a16="http://schemas.microsoft.com/office/drawing/2014/main" id="{B52F7795-9445-437B-AA0C-BD9458B20BF5}"/>
              </a:ext>
            </a:extLst>
          </p:cNvPr>
          <p:cNvSpPr/>
          <p:nvPr/>
        </p:nvSpPr>
        <p:spPr>
          <a:xfrm>
            <a:off x="5432157" y="2590800"/>
            <a:ext cx="990600" cy="914400"/>
          </a:xfrm>
          <a:prstGeom prst="ellipse">
            <a:avLst/>
          </a:prstGeom>
          <a:solidFill>
            <a:schemeClr val="tx1">
              <a:lumMod val="9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1" name="TextBox 90">
            <a:extLst>
              <a:ext uri="{FF2B5EF4-FFF2-40B4-BE49-F238E27FC236}">
                <a16:creationId xmlns:a16="http://schemas.microsoft.com/office/drawing/2014/main" id="{FCCAAB27-F15A-424B-BECA-40AB24AD6CBE}"/>
              </a:ext>
            </a:extLst>
          </p:cNvPr>
          <p:cNvSpPr txBox="1"/>
          <p:nvPr/>
        </p:nvSpPr>
        <p:spPr>
          <a:xfrm>
            <a:off x="5279757" y="2819400"/>
            <a:ext cx="1219200" cy="338554"/>
          </a:xfrm>
          <a:prstGeom prst="rect">
            <a:avLst/>
          </a:prstGeom>
          <a:noFill/>
        </p:spPr>
        <p:txBody>
          <a:bodyPr wrap="square" rtlCol="0">
            <a:spAutoFit/>
          </a:bodyPr>
          <a:lstStyle/>
          <a:p>
            <a:pPr algn="ctr"/>
            <a:r>
              <a:rPr lang="en-US" sz="1600" b="1" dirty="0">
                <a:solidFill>
                  <a:schemeClr val="bg2"/>
                </a:solidFill>
                <a:latin typeface="Adobe Garamond Pro"/>
              </a:rPr>
              <a:t>IUD</a:t>
            </a:r>
          </a:p>
        </p:txBody>
      </p:sp>
      <p:cxnSp>
        <p:nvCxnSpPr>
          <p:cNvPr id="92" name="Straight Arrow Connector 91">
            <a:extLst>
              <a:ext uri="{FF2B5EF4-FFF2-40B4-BE49-F238E27FC236}">
                <a16:creationId xmlns:a16="http://schemas.microsoft.com/office/drawing/2014/main" id="{60C72AA6-8479-4796-93C0-2DB42BD346B3}"/>
              </a:ext>
            </a:extLst>
          </p:cNvPr>
          <p:cNvCxnSpPr>
            <a:stCxn id="84" idx="2"/>
            <a:endCxn id="90" idx="2"/>
          </p:cNvCxnSpPr>
          <p:nvPr/>
        </p:nvCxnSpPr>
        <p:spPr>
          <a:xfrm rot="16200000" flipH="1">
            <a:off x="4021773" y="1637615"/>
            <a:ext cx="496669" cy="2324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27517D72-43C1-469C-9BC1-7F1AF72CDF92}"/>
              </a:ext>
            </a:extLst>
          </p:cNvPr>
          <p:cNvCxnSpPr>
            <a:stCxn id="85" idx="2"/>
            <a:endCxn id="90" idx="6"/>
          </p:cNvCxnSpPr>
          <p:nvPr/>
        </p:nvCxnSpPr>
        <p:spPr>
          <a:xfrm rot="5400000">
            <a:off x="7317423" y="1656665"/>
            <a:ext cx="496669" cy="2286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95A69D84-97A6-4E80-B400-DB6EE70108B4}"/>
              </a:ext>
            </a:extLst>
          </p:cNvPr>
          <p:cNvSpPr txBox="1"/>
          <p:nvPr/>
        </p:nvSpPr>
        <p:spPr>
          <a:xfrm>
            <a:off x="1850757" y="3810000"/>
            <a:ext cx="1219200" cy="338554"/>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rPr>
              <a:t>≤ 30 kg/m</a:t>
            </a:r>
            <a:r>
              <a:rPr lang="en-US" sz="1600" baseline="30000" dirty="0">
                <a:solidFill>
                  <a:schemeClr val="tx1"/>
                </a:solidFill>
              </a:rPr>
              <a:t>2</a:t>
            </a:r>
          </a:p>
        </p:txBody>
      </p:sp>
      <p:sp>
        <p:nvSpPr>
          <p:cNvPr id="95" name="TextBox 94">
            <a:extLst>
              <a:ext uri="{FF2B5EF4-FFF2-40B4-BE49-F238E27FC236}">
                <a16:creationId xmlns:a16="http://schemas.microsoft.com/office/drawing/2014/main" id="{732814DE-7013-4BC7-A875-14A0D32A1E45}"/>
              </a:ext>
            </a:extLst>
          </p:cNvPr>
          <p:cNvSpPr txBox="1"/>
          <p:nvPr/>
        </p:nvSpPr>
        <p:spPr>
          <a:xfrm>
            <a:off x="3222357" y="3810000"/>
            <a:ext cx="1219200" cy="338554"/>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solidFill>
                  <a:schemeClr val="tx1"/>
                </a:solidFill>
              </a:rPr>
              <a:t>&gt; 30 kg/m</a:t>
            </a:r>
            <a:r>
              <a:rPr lang="en-US" sz="1600" baseline="30000" dirty="0">
                <a:solidFill>
                  <a:schemeClr val="tx1"/>
                </a:solidFill>
              </a:rPr>
              <a:t>2</a:t>
            </a:r>
            <a:endParaRPr lang="en-US" sz="1600" dirty="0">
              <a:solidFill>
                <a:schemeClr val="tx1"/>
              </a:solidFill>
            </a:endParaRPr>
          </a:p>
        </p:txBody>
      </p:sp>
      <p:sp>
        <p:nvSpPr>
          <p:cNvPr id="96" name="TextBox 95">
            <a:extLst>
              <a:ext uri="{FF2B5EF4-FFF2-40B4-BE49-F238E27FC236}">
                <a16:creationId xmlns:a16="http://schemas.microsoft.com/office/drawing/2014/main" id="{AA186C95-32FB-4490-A2AD-3E784B7ADAA0}"/>
              </a:ext>
            </a:extLst>
          </p:cNvPr>
          <p:cNvSpPr txBox="1"/>
          <p:nvPr/>
        </p:nvSpPr>
        <p:spPr>
          <a:xfrm>
            <a:off x="2612757" y="2819400"/>
            <a:ext cx="990600" cy="369332"/>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tx1"/>
                </a:solidFill>
              </a:rPr>
              <a:t>BMI</a:t>
            </a:r>
            <a:r>
              <a:rPr lang="en-US" dirty="0">
                <a:solidFill>
                  <a:schemeClr val="bg2"/>
                </a:solidFill>
              </a:rPr>
              <a:t>?</a:t>
            </a:r>
          </a:p>
        </p:txBody>
      </p:sp>
      <p:cxnSp>
        <p:nvCxnSpPr>
          <p:cNvPr id="97" name="Straight Arrow Connector 96">
            <a:extLst>
              <a:ext uri="{FF2B5EF4-FFF2-40B4-BE49-F238E27FC236}">
                <a16:creationId xmlns:a16="http://schemas.microsoft.com/office/drawing/2014/main" id="{8146C666-B2E3-40B3-9A20-0519C4686E32}"/>
              </a:ext>
            </a:extLst>
          </p:cNvPr>
          <p:cNvCxnSpPr>
            <a:stCxn id="84" idx="2"/>
            <a:endCxn id="96" idx="0"/>
          </p:cNvCxnSpPr>
          <p:nvPr/>
        </p:nvCxnSpPr>
        <p:spPr>
          <a:xfrm rot="5400000">
            <a:off x="2974023" y="2685365"/>
            <a:ext cx="26806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DE4924EA-4338-4F99-8663-B60DE08D6ED8}"/>
              </a:ext>
            </a:extLst>
          </p:cNvPr>
          <p:cNvCxnSpPr>
            <a:stCxn id="96" idx="2"/>
            <a:endCxn id="94" idx="0"/>
          </p:cNvCxnSpPr>
          <p:nvPr/>
        </p:nvCxnSpPr>
        <p:spPr>
          <a:xfrm rot="5400000">
            <a:off x="2473573" y="3175516"/>
            <a:ext cx="621268" cy="647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E21B5311-5196-4D33-8DCF-758F3EEBFFC5}"/>
              </a:ext>
            </a:extLst>
          </p:cNvPr>
          <p:cNvCxnSpPr>
            <a:stCxn id="96" idx="2"/>
            <a:endCxn id="95" idx="0"/>
          </p:cNvCxnSpPr>
          <p:nvPr/>
        </p:nvCxnSpPr>
        <p:spPr>
          <a:xfrm rot="16200000" flipH="1">
            <a:off x="3159373" y="3137416"/>
            <a:ext cx="621268" cy="723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C32D1B2E-BBBA-405A-85BC-009DC93B6AAC}"/>
              </a:ext>
            </a:extLst>
          </p:cNvPr>
          <p:cNvSpPr txBox="1"/>
          <p:nvPr/>
        </p:nvSpPr>
        <p:spPr>
          <a:xfrm>
            <a:off x="5051157" y="3810000"/>
            <a:ext cx="1752600" cy="615553"/>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a:solidFill>
                  <a:schemeClr val="tx1"/>
                </a:solidFill>
              </a:rPr>
              <a:t>Unable to have an IUD inserted</a:t>
            </a:r>
            <a:r>
              <a:rPr lang="en-US" dirty="0">
                <a:solidFill>
                  <a:schemeClr val="tx1"/>
                </a:solidFill>
              </a:rPr>
              <a:t>?</a:t>
            </a:r>
          </a:p>
        </p:txBody>
      </p:sp>
      <p:cxnSp>
        <p:nvCxnSpPr>
          <p:cNvPr id="101" name="Straight Arrow Connector 100">
            <a:extLst>
              <a:ext uri="{FF2B5EF4-FFF2-40B4-BE49-F238E27FC236}">
                <a16:creationId xmlns:a16="http://schemas.microsoft.com/office/drawing/2014/main" id="{6DAB61F7-6419-4415-97C2-DA637751D4FD}"/>
              </a:ext>
            </a:extLst>
          </p:cNvPr>
          <p:cNvCxnSpPr>
            <a:stCxn id="90" idx="4"/>
            <a:endCxn id="100" idx="0"/>
          </p:cNvCxnSpPr>
          <p:nvPr/>
        </p:nvCxnSpPr>
        <p:spPr>
          <a:xfrm>
            <a:off x="5927457" y="35052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Oval 101">
            <a:extLst>
              <a:ext uri="{FF2B5EF4-FFF2-40B4-BE49-F238E27FC236}">
                <a16:creationId xmlns:a16="http://schemas.microsoft.com/office/drawing/2014/main" id="{B2B7EC84-E148-4142-84F3-A8BC1E8273C0}"/>
              </a:ext>
            </a:extLst>
          </p:cNvPr>
          <p:cNvSpPr/>
          <p:nvPr/>
        </p:nvSpPr>
        <p:spPr>
          <a:xfrm>
            <a:off x="1622157" y="4724400"/>
            <a:ext cx="838200" cy="762000"/>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3" name="TextBox 102">
            <a:extLst>
              <a:ext uri="{FF2B5EF4-FFF2-40B4-BE49-F238E27FC236}">
                <a16:creationId xmlns:a16="http://schemas.microsoft.com/office/drawing/2014/main" id="{E5498BE5-562A-47C9-AF28-3DCDD06A46F8}"/>
              </a:ext>
            </a:extLst>
          </p:cNvPr>
          <p:cNvSpPr txBox="1"/>
          <p:nvPr/>
        </p:nvSpPr>
        <p:spPr>
          <a:xfrm>
            <a:off x="1698356" y="4800600"/>
            <a:ext cx="838199" cy="400110"/>
          </a:xfrm>
          <a:prstGeom prst="rect">
            <a:avLst/>
          </a:prstGeom>
          <a:noFill/>
        </p:spPr>
        <p:txBody>
          <a:bodyPr wrap="square" rtlCol="0">
            <a:spAutoFit/>
          </a:bodyPr>
          <a:lstStyle/>
          <a:p>
            <a:r>
              <a:rPr lang="en-US" sz="2000" b="1" dirty="0">
                <a:solidFill>
                  <a:schemeClr val="bg2"/>
                </a:solidFill>
                <a:latin typeface="Adobe Garamond Pro"/>
              </a:rPr>
              <a:t>UPA</a:t>
            </a:r>
          </a:p>
        </p:txBody>
      </p:sp>
      <p:sp>
        <p:nvSpPr>
          <p:cNvPr id="104" name="Oval 103">
            <a:extLst>
              <a:ext uri="{FF2B5EF4-FFF2-40B4-BE49-F238E27FC236}">
                <a16:creationId xmlns:a16="http://schemas.microsoft.com/office/drawing/2014/main" id="{A9A2F636-5D57-4408-B964-5D5F0E321C11}"/>
              </a:ext>
            </a:extLst>
          </p:cNvPr>
          <p:cNvSpPr/>
          <p:nvPr/>
        </p:nvSpPr>
        <p:spPr>
          <a:xfrm>
            <a:off x="2536557" y="4724400"/>
            <a:ext cx="838200" cy="762000"/>
          </a:xfrm>
          <a:prstGeom prst="ellipse">
            <a:avLst/>
          </a:prstGeom>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5" name="Oval 104">
            <a:extLst>
              <a:ext uri="{FF2B5EF4-FFF2-40B4-BE49-F238E27FC236}">
                <a16:creationId xmlns:a16="http://schemas.microsoft.com/office/drawing/2014/main" id="{A2999F2D-92C8-437A-874A-9A5B5F482B71}"/>
              </a:ext>
            </a:extLst>
          </p:cNvPr>
          <p:cNvSpPr/>
          <p:nvPr/>
        </p:nvSpPr>
        <p:spPr>
          <a:xfrm>
            <a:off x="3450957" y="4648200"/>
            <a:ext cx="838200" cy="762000"/>
          </a:xfrm>
          <a:prstGeom prst="ellipse">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EA13FF6A-C800-4CD9-9AC3-E075A6297283}"/>
              </a:ext>
            </a:extLst>
          </p:cNvPr>
          <p:cNvCxnSpPr>
            <a:stCxn id="94" idx="2"/>
          </p:cNvCxnSpPr>
          <p:nvPr/>
        </p:nvCxnSpPr>
        <p:spPr>
          <a:xfrm rot="5400000">
            <a:off x="2172434" y="4207877"/>
            <a:ext cx="347246"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1379A038-F0A7-44C9-B502-D95DA8C8A6E2}"/>
              </a:ext>
            </a:extLst>
          </p:cNvPr>
          <p:cNvCxnSpPr>
            <a:stCxn id="94" idx="2"/>
            <a:endCxn id="104" idx="0"/>
          </p:cNvCxnSpPr>
          <p:nvPr/>
        </p:nvCxnSpPr>
        <p:spPr>
          <a:xfrm rot="16200000" flipH="1">
            <a:off x="2420084" y="4188827"/>
            <a:ext cx="575846" cy="495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7456A7DC-03E4-49F6-AAC0-B849E3B3F5E0}"/>
              </a:ext>
            </a:extLst>
          </p:cNvPr>
          <p:cNvSpPr txBox="1"/>
          <p:nvPr/>
        </p:nvSpPr>
        <p:spPr>
          <a:xfrm>
            <a:off x="3603356" y="4800600"/>
            <a:ext cx="685799" cy="400110"/>
          </a:xfrm>
          <a:prstGeom prst="rect">
            <a:avLst/>
          </a:prstGeom>
          <a:noFill/>
        </p:spPr>
        <p:txBody>
          <a:bodyPr wrap="square" rtlCol="0">
            <a:spAutoFit/>
          </a:bodyPr>
          <a:lstStyle/>
          <a:p>
            <a:r>
              <a:rPr lang="en-US" sz="2000" b="1" dirty="0">
                <a:solidFill>
                  <a:schemeClr val="bg2"/>
                </a:solidFill>
                <a:latin typeface="Adobe Garamond Pro"/>
              </a:rPr>
              <a:t>UPA</a:t>
            </a:r>
          </a:p>
        </p:txBody>
      </p:sp>
      <p:sp>
        <p:nvSpPr>
          <p:cNvPr id="109" name="Oval 108">
            <a:extLst>
              <a:ext uri="{FF2B5EF4-FFF2-40B4-BE49-F238E27FC236}">
                <a16:creationId xmlns:a16="http://schemas.microsoft.com/office/drawing/2014/main" id="{10F3F574-125E-4B74-9671-7AEF15DC6972}"/>
              </a:ext>
            </a:extLst>
          </p:cNvPr>
          <p:cNvSpPr/>
          <p:nvPr/>
        </p:nvSpPr>
        <p:spPr>
          <a:xfrm>
            <a:off x="8327757" y="4648200"/>
            <a:ext cx="990600" cy="762000"/>
          </a:xfrm>
          <a:prstGeom prst="ellipse">
            <a:avLst/>
          </a:prstGeom>
          <a:solidFill>
            <a:schemeClr val="accent1">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0" name="TextBox 109">
            <a:extLst>
              <a:ext uri="{FF2B5EF4-FFF2-40B4-BE49-F238E27FC236}">
                <a16:creationId xmlns:a16="http://schemas.microsoft.com/office/drawing/2014/main" id="{7F33503D-183F-4482-B057-A3EE55D94A49}"/>
              </a:ext>
            </a:extLst>
          </p:cNvPr>
          <p:cNvSpPr txBox="1"/>
          <p:nvPr/>
        </p:nvSpPr>
        <p:spPr>
          <a:xfrm>
            <a:off x="8480157" y="4800600"/>
            <a:ext cx="685800" cy="707886"/>
          </a:xfrm>
          <a:prstGeom prst="rect">
            <a:avLst/>
          </a:prstGeom>
          <a:noFill/>
        </p:spPr>
        <p:txBody>
          <a:bodyPr wrap="square" rtlCol="0">
            <a:spAutoFit/>
          </a:bodyPr>
          <a:lstStyle/>
          <a:p>
            <a:r>
              <a:rPr lang="en-US" sz="2000" b="1" dirty="0">
                <a:solidFill>
                  <a:schemeClr val="bg2"/>
                </a:solidFill>
                <a:latin typeface="Adobe Garamond Pro"/>
              </a:rPr>
              <a:t>LNG</a:t>
            </a:r>
          </a:p>
        </p:txBody>
      </p:sp>
      <p:cxnSp>
        <p:nvCxnSpPr>
          <p:cNvPr id="111" name="Straight Arrow Connector 110">
            <a:extLst>
              <a:ext uri="{FF2B5EF4-FFF2-40B4-BE49-F238E27FC236}">
                <a16:creationId xmlns:a16="http://schemas.microsoft.com/office/drawing/2014/main" id="{D6334490-9DFD-451F-BE65-F49C168F06B6}"/>
              </a:ext>
            </a:extLst>
          </p:cNvPr>
          <p:cNvCxnSpPr>
            <a:stCxn id="95" idx="2"/>
            <a:endCxn id="105" idx="0"/>
          </p:cNvCxnSpPr>
          <p:nvPr/>
        </p:nvCxnSpPr>
        <p:spPr>
          <a:xfrm rot="16200000" flipH="1">
            <a:off x="3601184" y="4379327"/>
            <a:ext cx="499646" cy="38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CD42050E-2766-40D9-9748-8D2C0A10CC0D}"/>
              </a:ext>
            </a:extLst>
          </p:cNvPr>
          <p:cNvCxnSpPr>
            <a:stCxn id="85" idx="2"/>
            <a:endCxn id="109" idx="0"/>
          </p:cNvCxnSpPr>
          <p:nvPr/>
        </p:nvCxnSpPr>
        <p:spPr>
          <a:xfrm rot="16200000" flipH="1">
            <a:off x="7717473" y="3542615"/>
            <a:ext cx="2096869" cy="114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FDE0D093-CFA9-49D5-9ECA-D59EE31041F7}"/>
              </a:ext>
            </a:extLst>
          </p:cNvPr>
          <p:cNvSpPr txBox="1"/>
          <p:nvPr/>
        </p:nvSpPr>
        <p:spPr>
          <a:xfrm>
            <a:off x="5432157" y="4800600"/>
            <a:ext cx="1066800" cy="830997"/>
          </a:xfrm>
          <a:prstGeom prst="rect">
            <a:avLst/>
          </a:prstGeom>
          <a:solidFill>
            <a:schemeClr val="accent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err="1">
                <a:solidFill>
                  <a:schemeClr val="tx1"/>
                </a:solidFill>
              </a:rPr>
              <a:t>ella</a:t>
            </a:r>
            <a:r>
              <a:rPr lang="en-US" sz="1600" dirty="0">
                <a:solidFill>
                  <a:schemeClr val="tx1"/>
                </a:solidFill>
              </a:rPr>
              <a:t> not available?</a:t>
            </a:r>
          </a:p>
        </p:txBody>
      </p:sp>
      <p:cxnSp>
        <p:nvCxnSpPr>
          <p:cNvPr id="114" name="Straight Arrow Connector 113">
            <a:extLst>
              <a:ext uri="{FF2B5EF4-FFF2-40B4-BE49-F238E27FC236}">
                <a16:creationId xmlns:a16="http://schemas.microsoft.com/office/drawing/2014/main" id="{748BB34B-3F8C-4DE4-931E-A5196990BDBD}"/>
              </a:ext>
            </a:extLst>
          </p:cNvPr>
          <p:cNvCxnSpPr>
            <a:stCxn id="105" idx="6"/>
            <a:endCxn id="113" idx="1"/>
          </p:cNvCxnSpPr>
          <p:nvPr/>
        </p:nvCxnSpPr>
        <p:spPr>
          <a:xfrm>
            <a:off x="4289157" y="5029200"/>
            <a:ext cx="1143000" cy="1868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5" name="TextBox 114">
            <a:extLst>
              <a:ext uri="{FF2B5EF4-FFF2-40B4-BE49-F238E27FC236}">
                <a16:creationId xmlns:a16="http://schemas.microsoft.com/office/drawing/2014/main" id="{B094BC16-A5EC-42A6-9FB8-5DCC35696853}"/>
              </a:ext>
            </a:extLst>
          </p:cNvPr>
          <p:cNvSpPr txBox="1"/>
          <p:nvPr/>
        </p:nvSpPr>
        <p:spPr>
          <a:xfrm>
            <a:off x="2460357" y="4876800"/>
            <a:ext cx="914400" cy="338554"/>
          </a:xfrm>
          <a:prstGeom prst="rect">
            <a:avLst/>
          </a:prstGeom>
          <a:noFill/>
        </p:spPr>
        <p:txBody>
          <a:bodyPr wrap="square" rtlCol="0">
            <a:spAutoFit/>
          </a:bodyPr>
          <a:lstStyle/>
          <a:p>
            <a:pPr algn="ctr"/>
            <a:r>
              <a:rPr lang="en-US" sz="1600" dirty="0">
                <a:latin typeface="Adobe Garamond Pro"/>
              </a:rPr>
              <a:t> </a:t>
            </a:r>
            <a:r>
              <a:rPr lang="en-US" sz="1600" b="1" dirty="0">
                <a:solidFill>
                  <a:schemeClr val="bg2"/>
                </a:solidFill>
                <a:latin typeface="Adobe Garamond Pro"/>
              </a:rPr>
              <a:t>LNG</a:t>
            </a:r>
          </a:p>
        </p:txBody>
      </p:sp>
      <p:sp>
        <p:nvSpPr>
          <p:cNvPr id="116" name="Oval 115">
            <a:extLst>
              <a:ext uri="{FF2B5EF4-FFF2-40B4-BE49-F238E27FC236}">
                <a16:creationId xmlns:a16="http://schemas.microsoft.com/office/drawing/2014/main" id="{EC7E41C8-1F59-4990-A61C-4A6517D2129F}"/>
              </a:ext>
            </a:extLst>
          </p:cNvPr>
          <p:cNvSpPr/>
          <p:nvPr/>
        </p:nvSpPr>
        <p:spPr>
          <a:xfrm>
            <a:off x="5660757" y="5867400"/>
            <a:ext cx="914400" cy="762000"/>
          </a:xfrm>
          <a:prstGeom prst="ellipse">
            <a:avLst/>
          </a:prstGeom>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642A3A66-3A8D-4221-B1CF-E265200752B8}"/>
              </a:ext>
            </a:extLst>
          </p:cNvPr>
          <p:cNvCxnSpPr>
            <a:stCxn id="109" idx="2"/>
            <a:endCxn id="113" idx="3"/>
          </p:cNvCxnSpPr>
          <p:nvPr/>
        </p:nvCxnSpPr>
        <p:spPr>
          <a:xfrm rot="10800000" flipV="1">
            <a:off x="6498957" y="5029199"/>
            <a:ext cx="1828800" cy="1868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8" name="TextBox 117">
            <a:extLst>
              <a:ext uri="{FF2B5EF4-FFF2-40B4-BE49-F238E27FC236}">
                <a16:creationId xmlns:a16="http://schemas.microsoft.com/office/drawing/2014/main" id="{F22706BA-A016-44F7-AE33-8C17E73D81EC}"/>
              </a:ext>
            </a:extLst>
          </p:cNvPr>
          <p:cNvSpPr txBox="1"/>
          <p:nvPr/>
        </p:nvSpPr>
        <p:spPr>
          <a:xfrm>
            <a:off x="5660757" y="6019800"/>
            <a:ext cx="914400" cy="338554"/>
          </a:xfrm>
          <a:prstGeom prst="rect">
            <a:avLst/>
          </a:prstGeom>
          <a:noFill/>
        </p:spPr>
        <p:txBody>
          <a:bodyPr wrap="square" rtlCol="0">
            <a:spAutoFit/>
          </a:bodyPr>
          <a:lstStyle/>
          <a:p>
            <a:pPr algn="ctr"/>
            <a:r>
              <a:rPr lang="en-US" sz="1600" b="1" dirty="0">
                <a:solidFill>
                  <a:schemeClr val="bg2"/>
                </a:solidFill>
                <a:latin typeface="Adobe Garamond Pro"/>
              </a:rPr>
              <a:t>LNG</a:t>
            </a:r>
          </a:p>
        </p:txBody>
      </p:sp>
      <p:cxnSp>
        <p:nvCxnSpPr>
          <p:cNvPr id="119" name="Straight Arrow Connector 118">
            <a:extLst>
              <a:ext uri="{FF2B5EF4-FFF2-40B4-BE49-F238E27FC236}">
                <a16:creationId xmlns:a16="http://schemas.microsoft.com/office/drawing/2014/main" id="{51F97F33-A7A7-40A8-B9E3-2139751D5822}"/>
              </a:ext>
            </a:extLst>
          </p:cNvPr>
          <p:cNvCxnSpPr>
            <a:stCxn id="113" idx="2"/>
            <a:endCxn id="116" idx="0"/>
          </p:cNvCxnSpPr>
          <p:nvPr/>
        </p:nvCxnSpPr>
        <p:spPr>
          <a:xfrm rot="16200000" flipH="1">
            <a:off x="5923856" y="5673298"/>
            <a:ext cx="23580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92D5C557-CC89-42F8-831C-29F3B554F5C8}"/>
              </a:ext>
            </a:extLst>
          </p:cNvPr>
          <p:cNvCxnSpPr>
            <a:stCxn id="100" idx="3"/>
            <a:endCxn id="109" idx="0"/>
          </p:cNvCxnSpPr>
          <p:nvPr/>
        </p:nvCxnSpPr>
        <p:spPr>
          <a:xfrm>
            <a:off x="6803757" y="4117777"/>
            <a:ext cx="2019300" cy="5304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C2A08CA1-32A1-4DA9-BBAB-F8C224642D0A}"/>
              </a:ext>
            </a:extLst>
          </p:cNvPr>
          <p:cNvSpPr txBox="1"/>
          <p:nvPr/>
        </p:nvSpPr>
        <p:spPr>
          <a:xfrm>
            <a:off x="1622157" y="4419600"/>
            <a:ext cx="990600" cy="307777"/>
          </a:xfrm>
          <a:prstGeom prst="rect">
            <a:avLst/>
          </a:prstGeom>
          <a:noFill/>
        </p:spPr>
        <p:txBody>
          <a:bodyPr wrap="square" rtlCol="0">
            <a:spAutoFit/>
          </a:bodyPr>
          <a:lstStyle/>
          <a:p>
            <a:r>
              <a:rPr lang="en-US" sz="1400" b="1" i="1" dirty="0">
                <a:latin typeface="Adobe Garamond Pro"/>
              </a:rPr>
              <a:t>Preferred</a:t>
            </a:r>
          </a:p>
        </p:txBody>
      </p:sp>
    </p:spTree>
    <p:extLst>
      <p:ext uri="{BB962C8B-B14F-4D97-AF65-F5344CB8AC3E}">
        <p14:creationId xmlns:p14="http://schemas.microsoft.com/office/powerpoint/2010/main" val="3738590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side effects of oral EC</a:t>
            </a:r>
          </a:p>
        </p:txBody>
      </p:sp>
      <p:sp>
        <p:nvSpPr>
          <p:cNvPr id="3" name="Content Placeholder 2"/>
          <p:cNvSpPr>
            <a:spLocks noGrp="1"/>
          </p:cNvSpPr>
          <p:nvPr>
            <p:ph idx="1"/>
          </p:nvPr>
        </p:nvSpPr>
        <p:spPr/>
        <p:txBody>
          <a:bodyPr>
            <a:normAutofit/>
          </a:bodyPr>
          <a:lstStyle/>
          <a:p>
            <a:r>
              <a:rPr lang="en-US" sz="2400" dirty="0"/>
              <a:t>Most common side effects are headache (19%) and nausea (12%)</a:t>
            </a:r>
            <a:r>
              <a:rPr lang="en-US" sz="2400" baseline="30000" dirty="0"/>
              <a:t>6</a:t>
            </a:r>
            <a:endParaRPr lang="en-US" sz="2400" dirty="0"/>
          </a:p>
          <a:p>
            <a:r>
              <a:rPr lang="en-US" sz="2400" dirty="0"/>
              <a:t>Fatigue, breast tenderness, lower abdominal pain, dizziness, and diarrhea have also been reported</a:t>
            </a:r>
            <a:r>
              <a:rPr lang="en-US" sz="2400" baseline="30000" dirty="0"/>
              <a:t>8</a:t>
            </a:r>
          </a:p>
        </p:txBody>
      </p:sp>
      <p:pic>
        <p:nvPicPr>
          <p:cNvPr id="4" name="Picture 3"/>
          <p:cNvPicPr>
            <a:picLocks noChangeAspect="1"/>
          </p:cNvPicPr>
          <p:nvPr/>
        </p:nvPicPr>
        <p:blipFill>
          <a:blip r:embed="rId2"/>
          <a:stretch>
            <a:fillRect/>
          </a:stretch>
        </p:blipFill>
        <p:spPr>
          <a:xfrm>
            <a:off x="4057073" y="4479633"/>
            <a:ext cx="3911600" cy="2082800"/>
          </a:xfrm>
          <a:prstGeom prst="rect">
            <a:avLst/>
          </a:prstGeom>
        </p:spPr>
      </p:pic>
    </p:spTree>
    <p:extLst>
      <p:ext uri="{BB962C8B-B14F-4D97-AF65-F5344CB8AC3E}">
        <p14:creationId xmlns:p14="http://schemas.microsoft.com/office/powerpoint/2010/main" val="145226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3C9A-015F-46C5-A4E4-EE4CCC86A715}"/>
              </a:ext>
            </a:extLst>
          </p:cNvPr>
          <p:cNvSpPr>
            <a:spLocks noGrp="1"/>
          </p:cNvSpPr>
          <p:nvPr>
            <p:ph type="title"/>
          </p:nvPr>
        </p:nvSpPr>
        <p:spPr/>
        <p:txBody>
          <a:bodyPr/>
          <a:lstStyle/>
          <a:p>
            <a:r>
              <a:rPr lang="en-US" dirty="0"/>
              <a:t>Effects on mensural bleeding</a:t>
            </a:r>
          </a:p>
        </p:txBody>
      </p:sp>
      <p:sp>
        <p:nvSpPr>
          <p:cNvPr id="3" name="Content Placeholder 2">
            <a:extLst>
              <a:ext uri="{FF2B5EF4-FFF2-40B4-BE49-F238E27FC236}">
                <a16:creationId xmlns:a16="http://schemas.microsoft.com/office/drawing/2014/main" id="{87364BFB-E5F3-4862-B846-CD0D3DDDD62E}"/>
              </a:ext>
            </a:extLst>
          </p:cNvPr>
          <p:cNvSpPr>
            <a:spLocks noGrp="1"/>
          </p:cNvSpPr>
          <p:nvPr>
            <p:ph idx="1"/>
          </p:nvPr>
        </p:nvSpPr>
        <p:spPr/>
        <p:txBody>
          <a:bodyPr>
            <a:normAutofit/>
          </a:bodyPr>
          <a:lstStyle/>
          <a:p>
            <a:r>
              <a:rPr lang="en-US" sz="2400" dirty="0"/>
              <a:t>Irregular bleeding-</a:t>
            </a:r>
            <a:r>
              <a:rPr lang="en-US" sz="2400" dirty="0" err="1"/>
              <a:t>menstrural</a:t>
            </a:r>
            <a:r>
              <a:rPr lang="en-US" sz="2400" dirty="0"/>
              <a:t> cycle typically occurs within one week of expected time after single use </a:t>
            </a:r>
          </a:p>
          <a:p>
            <a:pPr lvl="1"/>
            <a:r>
              <a:rPr lang="en-US" sz="2400" dirty="0"/>
              <a:t>16% of LNG users reported </a:t>
            </a:r>
            <a:r>
              <a:rPr lang="en-US" sz="2400" dirty="0" err="1"/>
              <a:t>nonmenstrual</a:t>
            </a:r>
            <a:r>
              <a:rPr lang="en-US" sz="2400" dirty="0"/>
              <a:t> bleeding in first week after use</a:t>
            </a:r>
            <a:r>
              <a:rPr lang="en-US" sz="2400" baseline="30000" dirty="0"/>
              <a:t>9</a:t>
            </a:r>
          </a:p>
          <a:p>
            <a:r>
              <a:rPr lang="en-US" sz="2400" dirty="0"/>
              <a:t>Menses can come early (11%) or late (28%) (</a:t>
            </a:r>
            <a:r>
              <a:rPr lang="en-US" sz="2400" i="1" dirty="0"/>
              <a:t>Contraceptive Technology</a:t>
            </a:r>
            <a:r>
              <a:rPr lang="en-US" sz="2400" dirty="0"/>
              <a:t>)</a:t>
            </a:r>
          </a:p>
        </p:txBody>
      </p:sp>
    </p:spTree>
    <p:extLst>
      <p:ext uri="{BB962C8B-B14F-4D97-AF65-F5344CB8AC3E}">
        <p14:creationId xmlns:p14="http://schemas.microsoft.com/office/powerpoint/2010/main" val="243286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849B-58D9-4A66-BC12-AB963438B813}"/>
              </a:ext>
            </a:extLst>
          </p:cNvPr>
          <p:cNvSpPr>
            <a:spLocks noGrp="1"/>
          </p:cNvSpPr>
          <p:nvPr>
            <p:ph type="title"/>
          </p:nvPr>
        </p:nvSpPr>
        <p:spPr/>
        <p:txBody>
          <a:bodyPr/>
          <a:lstStyle/>
          <a:p>
            <a:r>
              <a:rPr lang="en-US" dirty="0"/>
              <a:t>Effects on mensural bleeding</a:t>
            </a:r>
          </a:p>
        </p:txBody>
      </p:sp>
      <p:pic>
        <p:nvPicPr>
          <p:cNvPr id="4" name="Content Placeholder 3">
            <a:extLst>
              <a:ext uri="{FF2B5EF4-FFF2-40B4-BE49-F238E27FC236}">
                <a16:creationId xmlns:a16="http://schemas.microsoft.com/office/drawing/2014/main" id="{31CC7F45-A902-4F7A-A194-FE93A0A7E11F}"/>
              </a:ext>
            </a:extLst>
          </p:cNvPr>
          <p:cNvPicPr>
            <a:picLocks noGrp="1" noChangeAspect="1"/>
          </p:cNvPicPr>
          <p:nvPr>
            <p:ph idx="1"/>
          </p:nvPr>
        </p:nvPicPr>
        <p:blipFill>
          <a:blip r:embed="rId2"/>
          <a:stretch>
            <a:fillRect/>
          </a:stretch>
        </p:blipFill>
        <p:spPr>
          <a:xfrm>
            <a:off x="2692889" y="1428750"/>
            <a:ext cx="6958621" cy="3581400"/>
          </a:xfrm>
          <a:prstGeom prst="rect">
            <a:avLst/>
          </a:prstGeom>
        </p:spPr>
      </p:pic>
      <p:sp>
        <p:nvSpPr>
          <p:cNvPr id="5" name="TextBox 4">
            <a:extLst>
              <a:ext uri="{FF2B5EF4-FFF2-40B4-BE49-F238E27FC236}">
                <a16:creationId xmlns:a16="http://schemas.microsoft.com/office/drawing/2014/main" id="{9B52CD86-E5E1-4DB2-89C9-2AA335C69698}"/>
              </a:ext>
            </a:extLst>
          </p:cNvPr>
          <p:cNvSpPr txBox="1"/>
          <p:nvPr/>
        </p:nvSpPr>
        <p:spPr>
          <a:xfrm>
            <a:off x="1981200" y="5040504"/>
            <a:ext cx="8991600" cy="738664"/>
          </a:xfrm>
          <a:prstGeom prst="rect">
            <a:avLst/>
          </a:prstGeom>
          <a:noFill/>
        </p:spPr>
        <p:txBody>
          <a:bodyPr wrap="square" rtlCol="0">
            <a:spAutoFit/>
          </a:bodyPr>
          <a:lstStyle/>
          <a:p>
            <a:r>
              <a:rPr lang="en-US" sz="2400" b="1" dirty="0">
                <a:solidFill>
                  <a:schemeClr val="accent2"/>
                </a:solidFill>
              </a:rPr>
              <a:t>Spotting happens for 10-15% of people and can last up to 5 days</a:t>
            </a:r>
          </a:p>
          <a:p>
            <a:endParaRPr lang="en-US" dirty="0"/>
          </a:p>
        </p:txBody>
      </p:sp>
      <p:sp>
        <p:nvSpPr>
          <p:cNvPr id="6" name="TextBox 5">
            <a:extLst>
              <a:ext uri="{FF2B5EF4-FFF2-40B4-BE49-F238E27FC236}">
                <a16:creationId xmlns:a16="http://schemas.microsoft.com/office/drawing/2014/main" id="{916E9272-E037-4885-8DDC-C05836082F69}"/>
              </a:ext>
            </a:extLst>
          </p:cNvPr>
          <p:cNvSpPr txBox="1"/>
          <p:nvPr/>
        </p:nvSpPr>
        <p:spPr>
          <a:xfrm>
            <a:off x="1716505" y="5885722"/>
            <a:ext cx="9601200" cy="738664"/>
          </a:xfrm>
          <a:prstGeom prst="rect">
            <a:avLst/>
          </a:prstGeom>
          <a:noFill/>
        </p:spPr>
        <p:txBody>
          <a:bodyPr wrap="square" rtlCol="0">
            <a:spAutoFit/>
          </a:bodyPr>
          <a:lstStyle/>
          <a:p>
            <a:r>
              <a:rPr lang="en-US" sz="1400" dirty="0" err="1"/>
              <a:t>Ellertson</a:t>
            </a:r>
            <a:r>
              <a:rPr lang="en-US" sz="1400" dirty="0"/>
              <a:t> C, Webb A, Blanchard K, </a:t>
            </a:r>
            <a:r>
              <a:rPr lang="en-US" sz="1400" dirty="0" err="1"/>
              <a:t>Bigrigg</a:t>
            </a:r>
            <a:r>
              <a:rPr lang="en-US" sz="1400" dirty="0"/>
              <a:t> A, Haskell S, Shochet T, Trussell J. Modifying the </a:t>
            </a:r>
            <a:r>
              <a:rPr lang="en-US" sz="1400" dirty="0" err="1"/>
              <a:t>Yuzpe</a:t>
            </a:r>
            <a:r>
              <a:rPr lang="en-US" sz="1400" dirty="0"/>
              <a:t> regimen of emergency contraception: a multicenter randomized controlled trial. </a:t>
            </a:r>
            <a:r>
              <a:rPr lang="en-US" sz="1400" dirty="0" err="1"/>
              <a:t>Obstet</a:t>
            </a:r>
            <a:r>
              <a:rPr lang="en-US" sz="1400" dirty="0"/>
              <a:t> Gynecol. 2003 Jun;101(6):1160-7. </a:t>
            </a:r>
            <a:r>
              <a:rPr lang="en-US" sz="1400" dirty="0" err="1"/>
              <a:t>doi</a:t>
            </a:r>
            <a:r>
              <a:rPr lang="en-US" sz="1400" dirty="0"/>
              <a:t>: 10.1016/s0029-7844(03)00353-3. PMID: 12798518.</a:t>
            </a:r>
          </a:p>
        </p:txBody>
      </p:sp>
    </p:spTree>
    <p:extLst>
      <p:ext uri="{BB962C8B-B14F-4D97-AF65-F5344CB8AC3E}">
        <p14:creationId xmlns:p14="http://schemas.microsoft.com/office/powerpoint/2010/main" val="217423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a:t>
            </a:r>
          </a:p>
        </p:txBody>
      </p:sp>
      <p:sp>
        <p:nvSpPr>
          <p:cNvPr id="3" name="Content Placeholder 2"/>
          <p:cNvSpPr>
            <a:spLocks noGrp="1"/>
          </p:cNvSpPr>
          <p:nvPr>
            <p:ph idx="1"/>
          </p:nvPr>
        </p:nvSpPr>
        <p:spPr>
          <a:xfrm>
            <a:off x="1295400" y="2000993"/>
            <a:ext cx="9601200" cy="4491872"/>
          </a:xfrm>
        </p:spPr>
        <p:txBody>
          <a:bodyPr>
            <a:normAutofit fontScale="92500" lnSpcReduction="10000"/>
          </a:bodyPr>
          <a:lstStyle/>
          <a:p>
            <a:r>
              <a:rPr lang="en-US" sz="2400" dirty="0"/>
              <a:t>Levonorgestrel EC is less effective for those with BMI &gt;25</a:t>
            </a:r>
            <a:r>
              <a:rPr lang="en-US" sz="2400" baseline="30000" dirty="0"/>
              <a:t>10</a:t>
            </a:r>
          </a:p>
          <a:p>
            <a:pPr lvl="1"/>
            <a:r>
              <a:rPr lang="en-US" sz="2400" dirty="0"/>
              <a:t>A meta-analysis of oral EC studies demonstrated that the risk of pregnancy is one and one-half times greater in users with an overweight BMI (25–29.9 kg/m 2 ) and more than three times greater in users with an obese BMI ( &gt; 30 kg/m 2 ), compared to </a:t>
            </a:r>
            <a:r>
              <a:rPr lang="en-US" sz="2400" dirty="0" err="1"/>
              <a:t>nonoverweight</a:t>
            </a:r>
            <a:r>
              <a:rPr lang="en-US" sz="2400" dirty="0"/>
              <a:t> users</a:t>
            </a:r>
            <a:r>
              <a:rPr lang="en-US" sz="2400" baseline="30000" dirty="0"/>
              <a:t>12</a:t>
            </a:r>
          </a:p>
          <a:p>
            <a:r>
              <a:rPr lang="en-US" sz="2400" dirty="0"/>
              <a:t>Patients with overweight BMI have same failure rates as those with normal BMI for UPA use</a:t>
            </a:r>
          </a:p>
          <a:p>
            <a:pPr lvl="1"/>
            <a:r>
              <a:rPr lang="en-US" sz="2400" dirty="0"/>
              <a:t>However, UPA ECP users with obesity are twice as likely to experience pregnancy compared to users with a normal BMI.</a:t>
            </a:r>
            <a:r>
              <a:rPr lang="en-US" sz="2400" baseline="30000" dirty="0"/>
              <a:t>12</a:t>
            </a:r>
            <a:endParaRPr lang="en-US" sz="2400" dirty="0"/>
          </a:p>
          <a:p>
            <a:r>
              <a:rPr lang="en-US" sz="2400" dirty="0"/>
              <a:t>Doubling the dose to 3mg not shown to improve effectiveness</a:t>
            </a:r>
            <a:r>
              <a:rPr lang="en-US" sz="2400" baseline="30000" dirty="0"/>
              <a:t>13</a:t>
            </a:r>
          </a:p>
          <a:p>
            <a:r>
              <a:rPr lang="en-US" sz="2400" dirty="0"/>
              <a:t>Upper weight limit for effectiveness for LNG ~70kg while upper limit for UPA ~85kg</a:t>
            </a:r>
          </a:p>
          <a:p>
            <a:endParaRPr lang="en-US" dirty="0"/>
          </a:p>
        </p:txBody>
      </p:sp>
    </p:spTree>
    <p:extLst>
      <p:ext uri="{BB962C8B-B14F-4D97-AF65-F5344CB8AC3E}">
        <p14:creationId xmlns:p14="http://schemas.microsoft.com/office/powerpoint/2010/main" val="1002002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6728-B50B-45DC-91B0-E887667A7300}"/>
              </a:ext>
            </a:extLst>
          </p:cNvPr>
          <p:cNvSpPr>
            <a:spLocks noGrp="1"/>
          </p:cNvSpPr>
          <p:nvPr>
            <p:ph type="title"/>
          </p:nvPr>
        </p:nvSpPr>
        <p:spPr/>
        <p:txBody>
          <a:bodyPr/>
          <a:lstStyle/>
          <a:p>
            <a:r>
              <a:rPr lang="en-US" dirty="0"/>
              <a:t>Medication interactions with oral EC</a:t>
            </a:r>
          </a:p>
        </p:txBody>
      </p:sp>
      <p:sp>
        <p:nvSpPr>
          <p:cNvPr id="3" name="Content Placeholder 2">
            <a:extLst>
              <a:ext uri="{FF2B5EF4-FFF2-40B4-BE49-F238E27FC236}">
                <a16:creationId xmlns:a16="http://schemas.microsoft.com/office/drawing/2014/main" id="{C656985B-D5ED-48F6-9DF2-34D2386459B7}"/>
              </a:ext>
            </a:extLst>
          </p:cNvPr>
          <p:cNvSpPr>
            <a:spLocks noGrp="1"/>
          </p:cNvSpPr>
          <p:nvPr>
            <p:ph idx="1"/>
          </p:nvPr>
        </p:nvSpPr>
        <p:spPr>
          <a:xfrm>
            <a:off x="1371600" y="1828800"/>
            <a:ext cx="9601200" cy="4873658"/>
          </a:xfrm>
        </p:spPr>
        <p:txBody>
          <a:bodyPr>
            <a:normAutofit fontScale="92500" lnSpcReduction="10000"/>
          </a:bodyPr>
          <a:lstStyle/>
          <a:p>
            <a:r>
              <a:rPr lang="en-US" sz="2400" dirty="0"/>
              <a:t>LNG and UPA are substrates of cytochrome P450 </a:t>
            </a:r>
          </a:p>
          <a:p>
            <a:pPr lvl="1"/>
            <a:r>
              <a:rPr lang="en-US" sz="2400" dirty="0"/>
              <a:t>Enzyme inducers may lower total dose of EC, therefore reducing effeteness</a:t>
            </a:r>
          </a:p>
          <a:p>
            <a:pPr lvl="1"/>
            <a:r>
              <a:rPr lang="en-US" sz="2400" dirty="0"/>
              <a:t>Clinical significance of these interactions is unclear</a:t>
            </a:r>
          </a:p>
          <a:p>
            <a:r>
              <a:rPr lang="en-US" sz="2400" dirty="0"/>
              <a:t>When taken with rifampin, UPA exposure is decreased 10-fold</a:t>
            </a:r>
            <a:r>
              <a:rPr lang="en-US" sz="2400" baseline="30000" dirty="0"/>
              <a:t>14</a:t>
            </a:r>
          </a:p>
          <a:p>
            <a:r>
              <a:rPr lang="en-US" sz="2400" dirty="0"/>
              <a:t>UPA does not appear to decrease subsequent oral contraceptive pill efficacy. </a:t>
            </a:r>
          </a:p>
          <a:p>
            <a:pPr lvl="1"/>
            <a:r>
              <a:rPr lang="en-US" sz="2400" dirty="0"/>
              <a:t>However, effectives of UPA is reduced by subsequent administration of oral contraceptive pills</a:t>
            </a:r>
          </a:p>
          <a:p>
            <a:pPr lvl="1"/>
            <a:r>
              <a:rPr lang="en-US" sz="2400" i="0" dirty="0"/>
              <a:t>Administration of 75 mg </a:t>
            </a:r>
            <a:r>
              <a:rPr lang="en-US" sz="2400" i="0" dirty="0" err="1"/>
              <a:t>desogestrel</a:t>
            </a:r>
            <a:r>
              <a:rPr lang="en-US" sz="2400" i="0" dirty="0"/>
              <a:t> the day following UPA is associated with ovulation within five days in 45% of subjects, compared to 3% of subjects who took only UPA</a:t>
            </a:r>
            <a:r>
              <a:rPr lang="en-US" sz="2400" i="0" baseline="30000" dirty="0"/>
              <a:t>15</a:t>
            </a:r>
            <a:endParaRPr lang="en-US" sz="2400" dirty="0"/>
          </a:p>
          <a:p>
            <a:r>
              <a:rPr lang="en-US" sz="2400" dirty="0"/>
              <a:t>SFP recommends delaying oral contraceptive initiation for 5 days following UPA </a:t>
            </a:r>
          </a:p>
        </p:txBody>
      </p:sp>
    </p:spTree>
    <p:extLst>
      <p:ext uri="{BB962C8B-B14F-4D97-AF65-F5344CB8AC3E}">
        <p14:creationId xmlns:p14="http://schemas.microsoft.com/office/powerpoint/2010/main" val="3045568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College of Obstetricians and Gynecologists recommendations</a:t>
            </a:r>
          </a:p>
        </p:txBody>
      </p:sp>
      <p:sp>
        <p:nvSpPr>
          <p:cNvPr id="3" name="Content Placeholder 2"/>
          <p:cNvSpPr>
            <a:spLocks noGrp="1"/>
          </p:cNvSpPr>
          <p:nvPr>
            <p:ph idx="1"/>
          </p:nvPr>
        </p:nvSpPr>
        <p:spPr/>
        <p:txBody>
          <a:bodyPr/>
          <a:lstStyle/>
          <a:p>
            <a:r>
              <a:rPr lang="en-US" sz="2400" dirty="0"/>
              <a:t>Inform patients that copper IUD is the most effective option Prescribe UPA over LNG due to increased effectiveness</a:t>
            </a:r>
          </a:p>
          <a:p>
            <a:r>
              <a:rPr lang="en-US" sz="2400" dirty="0"/>
              <a:t>Write advanced prescriptions to increase awareness</a:t>
            </a:r>
          </a:p>
          <a:p>
            <a:r>
              <a:rPr lang="en-US" sz="2400" dirty="0"/>
              <a:t>Counsel about all contraceptive methods when seeing a patient for EC</a:t>
            </a:r>
          </a:p>
          <a:p>
            <a:r>
              <a:rPr lang="en-US" sz="2400" dirty="0"/>
              <a:t>Counsel all women at risk for pregnancy on EC</a:t>
            </a:r>
          </a:p>
          <a:p>
            <a:r>
              <a:rPr lang="en-US" sz="2400" dirty="0"/>
              <a:t>Provider referrals when appropriate</a:t>
            </a:r>
          </a:p>
          <a:p>
            <a:r>
              <a:rPr lang="en-US" sz="2400" dirty="0"/>
              <a:t>Collaborate with pharmacies</a:t>
            </a:r>
          </a:p>
          <a:p>
            <a:endParaRPr lang="en-US" dirty="0"/>
          </a:p>
        </p:txBody>
      </p:sp>
    </p:spTree>
    <p:extLst>
      <p:ext uri="{BB962C8B-B14F-4D97-AF65-F5344CB8AC3E}">
        <p14:creationId xmlns:p14="http://schemas.microsoft.com/office/powerpoint/2010/main" val="1707850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BF02-0BD3-4B3E-8391-787ED6CE3DB4}"/>
              </a:ext>
            </a:extLst>
          </p:cNvPr>
          <p:cNvSpPr>
            <a:spLocks noGrp="1"/>
          </p:cNvSpPr>
          <p:nvPr>
            <p:ph type="title"/>
          </p:nvPr>
        </p:nvSpPr>
        <p:spPr/>
        <p:txBody>
          <a:bodyPr/>
          <a:lstStyle/>
          <a:p>
            <a:r>
              <a:rPr lang="en-US" dirty="0"/>
              <a:t>Patient case 1</a:t>
            </a:r>
          </a:p>
        </p:txBody>
      </p:sp>
      <p:sp>
        <p:nvSpPr>
          <p:cNvPr id="3" name="Content Placeholder 2">
            <a:extLst>
              <a:ext uri="{FF2B5EF4-FFF2-40B4-BE49-F238E27FC236}">
                <a16:creationId xmlns:a16="http://schemas.microsoft.com/office/drawing/2014/main" id="{0DC396DA-BA3B-41D2-885C-7B79D97C585F}"/>
              </a:ext>
            </a:extLst>
          </p:cNvPr>
          <p:cNvSpPr>
            <a:spLocks noGrp="1"/>
          </p:cNvSpPr>
          <p:nvPr>
            <p:ph idx="1"/>
          </p:nvPr>
        </p:nvSpPr>
        <p:spPr>
          <a:xfrm>
            <a:off x="1219200" y="1686296"/>
            <a:ext cx="9753600" cy="4181104"/>
          </a:xfrm>
        </p:spPr>
        <p:txBody>
          <a:bodyPr>
            <a:normAutofit lnSpcReduction="10000"/>
          </a:bodyPr>
          <a:lstStyle/>
          <a:p>
            <a:pPr marL="0" indent="0">
              <a:buNone/>
            </a:pPr>
            <a:r>
              <a:rPr lang="en-US" sz="2400" dirty="0"/>
              <a:t>Laura is a 24 </a:t>
            </a:r>
            <a:r>
              <a:rPr lang="en-US" sz="2400" dirty="0" err="1"/>
              <a:t>yo</a:t>
            </a:r>
            <a:r>
              <a:rPr lang="en-US" sz="2400" dirty="0"/>
              <a:t> cis-woman who is currently using the </a:t>
            </a:r>
            <a:r>
              <a:rPr lang="en-US" sz="2400" dirty="0" err="1"/>
              <a:t>Nuvaring</a:t>
            </a:r>
            <a:r>
              <a:rPr lang="en-US" sz="2400" dirty="0"/>
              <a:t> for contraception. She is sexually active with a cis-male partner and they do not use condoms. </a:t>
            </a:r>
          </a:p>
          <a:p>
            <a:pPr marL="0" indent="0">
              <a:buNone/>
            </a:pPr>
            <a:r>
              <a:rPr lang="en-US" sz="2400" dirty="0"/>
              <a:t>Her roommate accidentally threw out her </a:t>
            </a:r>
            <a:r>
              <a:rPr lang="en-US" sz="2400" dirty="0" err="1"/>
              <a:t>Nuvaring</a:t>
            </a:r>
            <a:r>
              <a:rPr lang="en-US" sz="2400" dirty="0"/>
              <a:t> (it was in the shared refrigerator). She usually places a new ring on Sunday, but didn’t notice that the ring was missing until Monday night, after the pharmacy was closed. Due to a busy work schedule, she did not make it to the pharmacy until Friday afternoon. </a:t>
            </a:r>
          </a:p>
          <a:p>
            <a:pPr marL="0" indent="0">
              <a:buNone/>
            </a:pPr>
            <a:endParaRPr lang="en-US" sz="2400" dirty="0"/>
          </a:p>
          <a:p>
            <a:pPr marL="0" indent="0">
              <a:buNone/>
            </a:pPr>
            <a:r>
              <a:rPr lang="en-US" sz="2400" dirty="0"/>
              <a:t>She and her partner had UPIC on Sunday and Wednesday that week. </a:t>
            </a:r>
          </a:p>
          <a:p>
            <a:pPr marL="0" indent="0">
              <a:buNone/>
            </a:pPr>
            <a:r>
              <a:rPr lang="en-US" sz="2400" dirty="0"/>
              <a:t>Laura weighs 55kg and has no significant PMHx. </a:t>
            </a:r>
          </a:p>
        </p:txBody>
      </p:sp>
    </p:spTree>
    <p:extLst>
      <p:ext uri="{BB962C8B-B14F-4D97-AF65-F5344CB8AC3E}">
        <p14:creationId xmlns:p14="http://schemas.microsoft.com/office/powerpoint/2010/main" val="272987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C30B-5018-493D-828B-06F1A900AC01}"/>
              </a:ext>
            </a:extLst>
          </p:cNvPr>
          <p:cNvSpPr>
            <a:spLocks noGrp="1"/>
          </p:cNvSpPr>
          <p:nvPr>
            <p:ph type="title"/>
          </p:nvPr>
        </p:nvSpPr>
        <p:spPr/>
        <p:txBody>
          <a:bodyPr/>
          <a:lstStyle/>
          <a:p>
            <a:r>
              <a:rPr lang="en-US" dirty="0"/>
              <a:t>Why do we need emergency contraception? </a:t>
            </a:r>
          </a:p>
        </p:txBody>
      </p:sp>
      <p:sp>
        <p:nvSpPr>
          <p:cNvPr id="3" name="Content Placeholder 2">
            <a:extLst>
              <a:ext uri="{FF2B5EF4-FFF2-40B4-BE49-F238E27FC236}">
                <a16:creationId xmlns:a16="http://schemas.microsoft.com/office/drawing/2014/main" id="{058E5270-3FFD-4394-A7CF-D6ABFBB55C11}"/>
              </a:ext>
            </a:extLst>
          </p:cNvPr>
          <p:cNvSpPr>
            <a:spLocks noGrp="1"/>
          </p:cNvSpPr>
          <p:nvPr>
            <p:ph idx="1"/>
          </p:nvPr>
        </p:nvSpPr>
        <p:spPr>
          <a:xfrm>
            <a:off x="1496290" y="2285999"/>
            <a:ext cx="9476509" cy="4209803"/>
          </a:xfrm>
        </p:spPr>
        <p:txBody>
          <a:bodyPr>
            <a:normAutofit fontScale="92500"/>
          </a:bodyPr>
          <a:lstStyle/>
          <a:p>
            <a:r>
              <a:rPr lang="en-US" sz="2400" dirty="0"/>
              <a:t>Approximately 50% of pregnancies in the United States are unintended (mistimed or unwanted)</a:t>
            </a:r>
          </a:p>
          <a:p>
            <a:r>
              <a:rPr lang="en-US" sz="2400" dirty="0"/>
              <a:t>Around 10 million couples have sexual intercourse every night in the United States</a:t>
            </a:r>
          </a:p>
          <a:p>
            <a:r>
              <a:rPr lang="en-US" sz="2400" dirty="0"/>
              <a:t>Approximately 27,000 condoms break or slip each year in the United States</a:t>
            </a:r>
          </a:p>
          <a:p>
            <a:r>
              <a:rPr lang="en-US" sz="2400" dirty="0"/>
              <a:t>Even perfect contraceptive use can result in failure and pregnancy</a:t>
            </a:r>
          </a:p>
          <a:p>
            <a:pPr lvl="1"/>
            <a:r>
              <a:rPr lang="en-US" sz="2400" dirty="0"/>
              <a:t>COCs, patch, and ring have a failure rate of ~7% per year (Guttmacher institute)</a:t>
            </a:r>
          </a:p>
          <a:p>
            <a:pPr lvl="1"/>
            <a:r>
              <a:rPr lang="en-US" sz="2400" dirty="0"/>
              <a:t>Injectable contraception has failure rate of ~4% per year</a:t>
            </a:r>
          </a:p>
          <a:p>
            <a:pPr lvl="1"/>
            <a:r>
              <a:rPr lang="en-US" sz="2400" dirty="0"/>
              <a:t>IUDs and implants have a less than 1% failure rate per year</a:t>
            </a:r>
          </a:p>
          <a:p>
            <a:pPr lvl="1"/>
            <a:endParaRPr lang="en-US" sz="2400" dirty="0"/>
          </a:p>
          <a:p>
            <a:endParaRPr lang="en-US" dirty="0"/>
          </a:p>
          <a:p>
            <a:endParaRPr lang="en-US" dirty="0"/>
          </a:p>
        </p:txBody>
      </p:sp>
    </p:spTree>
    <p:extLst>
      <p:ext uri="{BB962C8B-B14F-4D97-AF65-F5344CB8AC3E}">
        <p14:creationId xmlns:p14="http://schemas.microsoft.com/office/powerpoint/2010/main" val="2028533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318E-5CE4-43EF-8D82-E80AAA446AD8}"/>
              </a:ext>
            </a:extLst>
          </p:cNvPr>
          <p:cNvSpPr>
            <a:spLocks noGrp="1"/>
          </p:cNvSpPr>
          <p:nvPr>
            <p:ph type="title"/>
          </p:nvPr>
        </p:nvSpPr>
        <p:spPr/>
        <p:txBody>
          <a:bodyPr/>
          <a:lstStyle/>
          <a:p>
            <a:r>
              <a:rPr lang="en-US" dirty="0"/>
              <a:t>Patient case 1</a:t>
            </a:r>
          </a:p>
        </p:txBody>
      </p:sp>
      <p:sp>
        <p:nvSpPr>
          <p:cNvPr id="3" name="Content Placeholder 2">
            <a:extLst>
              <a:ext uri="{FF2B5EF4-FFF2-40B4-BE49-F238E27FC236}">
                <a16:creationId xmlns:a16="http://schemas.microsoft.com/office/drawing/2014/main" id="{0D163456-95B2-4739-ADFB-4C1802B58412}"/>
              </a:ext>
            </a:extLst>
          </p:cNvPr>
          <p:cNvSpPr>
            <a:spLocks noGrp="1"/>
          </p:cNvSpPr>
          <p:nvPr>
            <p:ph idx="1"/>
          </p:nvPr>
        </p:nvSpPr>
        <p:spPr/>
        <p:txBody>
          <a:bodyPr>
            <a:normAutofit/>
          </a:bodyPr>
          <a:lstStyle/>
          <a:p>
            <a:r>
              <a:rPr lang="en-US" sz="2400" dirty="0"/>
              <a:t>Does Laura need EC?</a:t>
            </a:r>
          </a:p>
          <a:p>
            <a:r>
              <a:rPr lang="en-US" sz="2400" dirty="0"/>
              <a:t>What type of EC would be best for Laura?</a:t>
            </a:r>
          </a:p>
          <a:p>
            <a:r>
              <a:rPr lang="en-US" sz="2400" dirty="0"/>
              <a:t>At what point in the week did her </a:t>
            </a:r>
            <a:r>
              <a:rPr lang="en-US" sz="2400" dirty="0" err="1"/>
              <a:t>Nuvaring</a:t>
            </a:r>
            <a:r>
              <a:rPr lang="en-US" sz="2400" dirty="0"/>
              <a:t> become ineffective? </a:t>
            </a:r>
          </a:p>
        </p:txBody>
      </p:sp>
    </p:spTree>
    <p:extLst>
      <p:ext uri="{BB962C8B-B14F-4D97-AF65-F5344CB8AC3E}">
        <p14:creationId xmlns:p14="http://schemas.microsoft.com/office/powerpoint/2010/main" val="1855138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355B-D797-4A02-AB54-644D7747F80E}"/>
              </a:ext>
            </a:extLst>
          </p:cNvPr>
          <p:cNvSpPr>
            <a:spLocks noGrp="1"/>
          </p:cNvSpPr>
          <p:nvPr>
            <p:ph type="title"/>
          </p:nvPr>
        </p:nvSpPr>
        <p:spPr/>
        <p:txBody>
          <a:bodyPr/>
          <a:lstStyle/>
          <a:p>
            <a:r>
              <a:rPr lang="en-US" dirty="0"/>
              <a:t>Patient case 1</a:t>
            </a:r>
          </a:p>
        </p:txBody>
      </p:sp>
      <p:pic>
        <p:nvPicPr>
          <p:cNvPr id="9" name="Content Placeholder 8">
            <a:extLst>
              <a:ext uri="{FF2B5EF4-FFF2-40B4-BE49-F238E27FC236}">
                <a16:creationId xmlns:a16="http://schemas.microsoft.com/office/drawing/2014/main" id="{9CF6BE89-F283-419C-9ACF-82F12DA1CF63}"/>
              </a:ext>
            </a:extLst>
          </p:cNvPr>
          <p:cNvPicPr>
            <a:picLocks noGrp="1" noChangeAspect="1"/>
          </p:cNvPicPr>
          <p:nvPr>
            <p:ph idx="1"/>
          </p:nvPr>
        </p:nvPicPr>
        <p:blipFill>
          <a:blip r:embed="rId2"/>
          <a:stretch>
            <a:fillRect/>
          </a:stretch>
        </p:blipFill>
        <p:spPr bwMode="auto">
          <a:xfrm>
            <a:off x="921222" y="1294411"/>
            <a:ext cx="10241583" cy="542661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Recommended actions after late or missed combined oral contraceptives  ">
            <a:extLst>
              <a:ext uri="{FF2B5EF4-FFF2-40B4-BE49-F238E27FC236}">
                <a16:creationId xmlns:a16="http://schemas.microsoft.com/office/drawing/2014/main" id="{755B6DB2-BD5D-4483-BE4D-9E9EF5257F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5965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3712-5026-4608-AA1C-DCB2607EE8F3}"/>
              </a:ext>
            </a:extLst>
          </p:cNvPr>
          <p:cNvSpPr>
            <a:spLocks noGrp="1"/>
          </p:cNvSpPr>
          <p:nvPr>
            <p:ph type="title"/>
          </p:nvPr>
        </p:nvSpPr>
        <p:spPr/>
        <p:txBody>
          <a:bodyPr/>
          <a:lstStyle/>
          <a:p>
            <a:r>
              <a:rPr lang="en-US" dirty="0"/>
              <a:t>Patient case 2</a:t>
            </a:r>
          </a:p>
        </p:txBody>
      </p:sp>
      <p:sp>
        <p:nvSpPr>
          <p:cNvPr id="3" name="Content Placeholder 2">
            <a:extLst>
              <a:ext uri="{FF2B5EF4-FFF2-40B4-BE49-F238E27FC236}">
                <a16:creationId xmlns:a16="http://schemas.microsoft.com/office/drawing/2014/main" id="{D8D4272D-0378-486C-B27C-98DAF51FECB7}"/>
              </a:ext>
            </a:extLst>
          </p:cNvPr>
          <p:cNvSpPr>
            <a:spLocks noGrp="1"/>
          </p:cNvSpPr>
          <p:nvPr>
            <p:ph idx="1"/>
          </p:nvPr>
        </p:nvSpPr>
        <p:spPr/>
        <p:txBody>
          <a:bodyPr/>
          <a:lstStyle/>
          <a:p>
            <a:pPr marL="0" indent="0">
              <a:buNone/>
            </a:pPr>
            <a:r>
              <a:rPr lang="en-US" dirty="0"/>
              <a:t>Ann is a 25 </a:t>
            </a:r>
            <a:r>
              <a:rPr lang="en-US" dirty="0" err="1"/>
              <a:t>yo</a:t>
            </a:r>
            <a:r>
              <a:rPr lang="en-US" dirty="0"/>
              <a:t> who presents to the office for well-woman exam. Her PMHx is significant for hypothyroidism, for which she is on levothyroxine daily, high blood pressure (recently diagnosed, no medications) and an elevated BMI of 47. </a:t>
            </a:r>
          </a:p>
          <a:p>
            <a:pPr marL="0" indent="0">
              <a:buNone/>
            </a:pPr>
            <a:r>
              <a:rPr lang="en-US" dirty="0"/>
              <a:t>Her blood pressure in clinic today is 145/78</a:t>
            </a:r>
          </a:p>
          <a:p>
            <a:pPr marL="0" indent="0">
              <a:buNone/>
            </a:pPr>
            <a:r>
              <a:rPr lang="en-US" dirty="0"/>
              <a:t>During the visit today, she endorses that she has been having frequent unprotected intercourse. Upon further questioning, she expresses that she does not desire to be pregnant at this time and is open to contraception options.</a:t>
            </a:r>
          </a:p>
          <a:p>
            <a:pPr marL="0" indent="0">
              <a:buNone/>
            </a:pPr>
            <a:r>
              <a:rPr lang="en-US" dirty="0"/>
              <a:t>Can Ann be started on a method of birth control today? </a:t>
            </a:r>
          </a:p>
          <a:p>
            <a:pPr marL="0" indent="0">
              <a:buNone/>
            </a:pPr>
            <a:r>
              <a:rPr lang="en-US" dirty="0"/>
              <a:t>Does she qualify for emergency contraception? </a:t>
            </a:r>
          </a:p>
        </p:txBody>
      </p:sp>
    </p:spTree>
    <p:extLst>
      <p:ext uri="{BB962C8B-B14F-4D97-AF65-F5344CB8AC3E}">
        <p14:creationId xmlns:p14="http://schemas.microsoft.com/office/powerpoint/2010/main" val="1018691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104-2FD5-4876-AA7F-A423CC16AE3F}"/>
              </a:ext>
            </a:extLst>
          </p:cNvPr>
          <p:cNvSpPr>
            <a:spLocks noGrp="1"/>
          </p:cNvSpPr>
          <p:nvPr>
            <p:ph type="title"/>
          </p:nvPr>
        </p:nvSpPr>
        <p:spPr/>
        <p:txBody>
          <a:bodyPr/>
          <a:lstStyle/>
          <a:p>
            <a:r>
              <a:rPr lang="en-US" dirty="0"/>
              <a:t>Patient case 2</a:t>
            </a:r>
          </a:p>
        </p:txBody>
      </p:sp>
      <p:pic>
        <p:nvPicPr>
          <p:cNvPr id="7" name="Content Placeholder 6">
            <a:extLst>
              <a:ext uri="{FF2B5EF4-FFF2-40B4-BE49-F238E27FC236}">
                <a16:creationId xmlns:a16="http://schemas.microsoft.com/office/drawing/2014/main" id="{B4EAEB60-D1BC-4662-B9F5-E3BA53C1DE9A}"/>
              </a:ext>
            </a:extLst>
          </p:cNvPr>
          <p:cNvPicPr>
            <a:picLocks noGrp="1" noChangeAspect="1"/>
          </p:cNvPicPr>
          <p:nvPr>
            <p:ph idx="1"/>
          </p:nvPr>
        </p:nvPicPr>
        <p:blipFill>
          <a:blip r:embed="rId2"/>
          <a:stretch>
            <a:fillRect/>
          </a:stretch>
        </p:blipFill>
        <p:spPr bwMode="auto">
          <a:xfrm>
            <a:off x="1261990" y="1921365"/>
            <a:ext cx="9710810" cy="33200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ars-els-cdn-com.libproxy.unm.edu/content/image/1-s2.0-S0010782414007501-gr2.jpg">
            <a:extLst>
              <a:ext uri="{FF2B5EF4-FFF2-40B4-BE49-F238E27FC236}">
                <a16:creationId xmlns:a16="http://schemas.microsoft.com/office/drawing/2014/main" id="{A07D58DE-238D-4E2C-82ED-A3609C07D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01F3EF85-7B36-4C75-AFA1-435F4E32D498}"/>
              </a:ext>
            </a:extLst>
          </p:cNvPr>
          <p:cNvSpPr txBox="1"/>
          <p:nvPr/>
        </p:nvSpPr>
        <p:spPr>
          <a:xfrm>
            <a:off x="1781299" y="5712031"/>
            <a:ext cx="9274628" cy="738664"/>
          </a:xfrm>
          <a:prstGeom prst="rect">
            <a:avLst/>
          </a:prstGeom>
          <a:noFill/>
        </p:spPr>
        <p:txBody>
          <a:bodyPr wrap="square" rtlCol="0">
            <a:spAutoFit/>
          </a:bodyPr>
          <a:lstStyle/>
          <a:p>
            <a:r>
              <a:rPr lang="en-US" sz="1400" dirty="0"/>
              <a:t>Nathalie Kapp, Jean Louis Abitbol, Henri </a:t>
            </a:r>
            <a:r>
              <a:rPr lang="en-US" sz="1400" dirty="0" err="1"/>
              <a:t>Mathé</a:t>
            </a:r>
            <a:r>
              <a:rPr lang="en-US" sz="1400" dirty="0"/>
              <a:t>, Bruno Scherrer, Hélène </a:t>
            </a:r>
            <a:r>
              <a:rPr lang="en-US" sz="1400" dirty="0" err="1"/>
              <a:t>Guillard</a:t>
            </a:r>
            <a:r>
              <a:rPr lang="en-US" sz="1400" dirty="0"/>
              <a:t>, Erin Gainer, André </a:t>
            </a:r>
            <a:r>
              <a:rPr lang="en-US" sz="1400" dirty="0" err="1"/>
              <a:t>Ulmann</a:t>
            </a:r>
            <a:r>
              <a:rPr lang="en-US" sz="1400" dirty="0"/>
              <a:t>, Effect of body weight and BMI on the efficacy of levonorgestrel emergency contraception, Contraception, Volume 91, Issue 2, 2015, Pages 97-104,</a:t>
            </a:r>
          </a:p>
        </p:txBody>
      </p:sp>
      <p:sp>
        <p:nvSpPr>
          <p:cNvPr id="9" name="TextBox 8">
            <a:extLst>
              <a:ext uri="{FF2B5EF4-FFF2-40B4-BE49-F238E27FC236}">
                <a16:creationId xmlns:a16="http://schemas.microsoft.com/office/drawing/2014/main" id="{9C4CF478-E87B-42EC-91E1-3BD0AF5AC544}"/>
              </a:ext>
            </a:extLst>
          </p:cNvPr>
          <p:cNvSpPr txBox="1"/>
          <p:nvPr/>
        </p:nvSpPr>
        <p:spPr>
          <a:xfrm>
            <a:off x="1219201" y="1508166"/>
            <a:ext cx="10252364" cy="369332"/>
          </a:xfrm>
          <a:prstGeom prst="rect">
            <a:avLst/>
          </a:prstGeom>
          <a:noFill/>
        </p:spPr>
        <p:txBody>
          <a:bodyPr wrap="square" rtlCol="0">
            <a:spAutoFit/>
          </a:bodyPr>
          <a:lstStyle/>
          <a:p>
            <a:r>
              <a:rPr lang="en-US" b="1" dirty="0"/>
              <a:t>Fig. 1. Cumulative frequency distribution of weight according to pregnancy status post-intake of LNG</a:t>
            </a:r>
          </a:p>
        </p:txBody>
      </p:sp>
    </p:spTree>
    <p:extLst>
      <p:ext uri="{BB962C8B-B14F-4D97-AF65-F5344CB8AC3E}">
        <p14:creationId xmlns:p14="http://schemas.microsoft.com/office/powerpoint/2010/main" val="4171562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6D90-3389-4F3C-AFE1-D016F367E342}"/>
              </a:ext>
            </a:extLst>
          </p:cNvPr>
          <p:cNvSpPr>
            <a:spLocks noGrp="1"/>
          </p:cNvSpPr>
          <p:nvPr>
            <p:ph type="title"/>
          </p:nvPr>
        </p:nvSpPr>
        <p:spPr/>
        <p:txBody>
          <a:bodyPr/>
          <a:lstStyle/>
          <a:p>
            <a:r>
              <a:rPr lang="en-US" dirty="0"/>
              <a:t>Patient case 2</a:t>
            </a:r>
          </a:p>
        </p:txBody>
      </p:sp>
      <p:pic>
        <p:nvPicPr>
          <p:cNvPr id="5" name="Content Placeholder 4">
            <a:extLst>
              <a:ext uri="{FF2B5EF4-FFF2-40B4-BE49-F238E27FC236}">
                <a16:creationId xmlns:a16="http://schemas.microsoft.com/office/drawing/2014/main" id="{FAE2A48A-2BB1-4C20-933E-66D45B74F265}"/>
              </a:ext>
            </a:extLst>
          </p:cNvPr>
          <p:cNvPicPr>
            <a:picLocks noGrp="1" noChangeAspect="1"/>
          </p:cNvPicPr>
          <p:nvPr>
            <p:ph idx="1"/>
          </p:nvPr>
        </p:nvPicPr>
        <p:blipFill>
          <a:blip r:embed="rId2"/>
          <a:stretch>
            <a:fillRect/>
          </a:stretch>
        </p:blipFill>
        <p:spPr>
          <a:xfrm>
            <a:off x="2333503" y="867086"/>
            <a:ext cx="8033656" cy="5123828"/>
          </a:xfrm>
        </p:spPr>
      </p:pic>
      <p:sp>
        <p:nvSpPr>
          <p:cNvPr id="6" name="Rectangle 5">
            <a:extLst>
              <a:ext uri="{FF2B5EF4-FFF2-40B4-BE49-F238E27FC236}">
                <a16:creationId xmlns:a16="http://schemas.microsoft.com/office/drawing/2014/main" id="{0CAEAB69-CA5B-4E46-B2AF-878D854CD2A6}"/>
              </a:ext>
            </a:extLst>
          </p:cNvPr>
          <p:cNvSpPr/>
          <p:nvPr/>
        </p:nvSpPr>
        <p:spPr>
          <a:xfrm>
            <a:off x="1419102" y="5917432"/>
            <a:ext cx="9601199" cy="738664"/>
          </a:xfrm>
          <a:prstGeom prst="rect">
            <a:avLst/>
          </a:prstGeom>
        </p:spPr>
        <p:txBody>
          <a:bodyPr wrap="square">
            <a:spAutoFit/>
          </a:bodyPr>
          <a:lstStyle/>
          <a:p>
            <a:r>
              <a:rPr lang="en-US" sz="1400" dirty="0"/>
              <a:t>Nathalie Kapp, Jean Louis Abitbol, Henri </a:t>
            </a:r>
            <a:r>
              <a:rPr lang="en-US" sz="1400" dirty="0" err="1"/>
              <a:t>Mathé</a:t>
            </a:r>
            <a:r>
              <a:rPr lang="en-US" sz="1400" dirty="0"/>
              <a:t>, Bruno Scherrer, Hélène </a:t>
            </a:r>
            <a:r>
              <a:rPr lang="en-US" sz="1400" dirty="0" err="1"/>
              <a:t>Guillard</a:t>
            </a:r>
            <a:r>
              <a:rPr lang="en-US" sz="1400" dirty="0"/>
              <a:t>, Erin Gainer, André </a:t>
            </a:r>
            <a:r>
              <a:rPr lang="en-US" sz="1400" dirty="0" err="1"/>
              <a:t>Ulmann</a:t>
            </a:r>
            <a:r>
              <a:rPr lang="en-US" sz="1400" dirty="0"/>
              <a:t>, Effect of body weight and BMI on the efficacy of levonorgestrel emergency contraception, Contraception, Volume 91, Issue 2, 2015, Pages 97-104,</a:t>
            </a:r>
          </a:p>
        </p:txBody>
      </p:sp>
    </p:spTree>
    <p:extLst>
      <p:ext uri="{BB962C8B-B14F-4D97-AF65-F5344CB8AC3E}">
        <p14:creationId xmlns:p14="http://schemas.microsoft.com/office/powerpoint/2010/main" val="1014805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A9FB-83DC-41E0-BA9D-32C0DD652B0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F13205A-78B6-4F38-B409-019D72C9A7BA}"/>
              </a:ext>
            </a:extLst>
          </p:cNvPr>
          <p:cNvSpPr>
            <a:spLocks noGrp="1"/>
          </p:cNvSpPr>
          <p:nvPr>
            <p:ph idx="1"/>
          </p:nvPr>
        </p:nvSpPr>
        <p:spPr>
          <a:xfrm>
            <a:off x="1219200" y="1489435"/>
            <a:ext cx="9753600" cy="5368565"/>
          </a:xfrm>
        </p:spPr>
        <p:txBody>
          <a:bodyPr>
            <a:normAutofit fontScale="40000" lnSpcReduction="20000"/>
          </a:bodyPr>
          <a:lstStyle/>
          <a:p>
            <a:pPr marL="457200" indent="-457200">
              <a:buFont typeface="+mj-lt"/>
              <a:buAutoNum type="arabicPeriod"/>
            </a:pPr>
            <a:r>
              <a:rPr lang="en-US" dirty="0"/>
              <a:t>Stewart FH, Trussell J. Prevention of pregnancy resulting from rape: a neglected preventive health measure. Am J </a:t>
            </a:r>
            <a:r>
              <a:rPr lang="en-US" dirty="0" err="1"/>
              <a:t>Prev</a:t>
            </a:r>
            <a:r>
              <a:rPr lang="en-US" dirty="0"/>
              <a:t> Med. 2000 Nov;19(4):228-9. </a:t>
            </a:r>
            <a:r>
              <a:rPr lang="en-US" dirty="0" err="1"/>
              <a:t>doi</a:t>
            </a:r>
            <a:r>
              <a:rPr lang="en-US" dirty="0"/>
              <a:t>: 10.1016/s0749-3797(00)00243-9. PMID: 11064225.</a:t>
            </a:r>
          </a:p>
          <a:p>
            <a:pPr marL="457200" indent="-457200">
              <a:buFont typeface="+mj-lt"/>
              <a:buAutoNum type="arabicPeriod"/>
            </a:pPr>
            <a:r>
              <a:rPr lang="en-US" dirty="0"/>
              <a:t>Raymond, E. G. , Trussell, J. &amp; Polis, C. B. (2007). Population Effect of Increased Access to Emergency Contraceptive Pills. </a:t>
            </a:r>
            <a:r>
              <a:rPr lang="en-US" i="1" dirty="0"/>
              <a:t>Obstetrics &amp; Gynecology, 109 </a:t>
            </a:r>
            <a:r>
              <a:rPr lang="en-US" dirty="0"/>
              <a:t>(1), 181-188. </a:t>
            </a:r>
            <a:r>
              <a:rPr lang="en-US" dirty="0" err="1"/>
              <a:t>doi</a:t>
            </a:r>
            <a:r>
              <a:rPr lang="en-US" dirty="0"/>
              <a:t>: 10.1097/01.AOG.0000250904.06923.4a.</a:t>
            </a:r>
          </a:p>
          <a:p>
            <a:pPr marL="457200" indent="-457200">
              <a:buFont typeface="+mj-lt"/>
              <a:buAutoNum type="arabicPeriod"/>
            </a:pPr>
            <a:r>
              <a:rPr lang="en-US" dirty="0"/>
              <a:t>Raymond, E. G. , Stewart, F. , Weaver, M. , Monteith, C. &amp; Van Der Pol, B. (2006). Impact of Increased Access to Emergency Contraceptive Pills. </a:t>
            </a:r>
            <a:r>
              <a:rPr lang="en-US" i="1" dirty="0"/>
              <a:t>Obstetrics &amp; Gynecology, 108 </a:t>
            </a:r>
            <a:r>
              <a:rPr lang="en-US" dirty="0"/>
              <a:t>(5), 1098-1106. </a:t>
            </a:r>
            <a:r>
              <a:rPr lang="en-US" dirty="0" err="1"/>
              <a:t>doi</a:t>
            </a:r>
            <a:r>
              <a:rPr lang="en-US" dirty="0"/>
              <a:t>: 10.1097/01.AOG.0000235708.91572.db.</a:t>
            </a:r>
          </a:p>
          <a:p>
            <a:pPr marL="457200" indent="-457200">
              <a:buFont typeface="+mj-lt"/>
              <a:buAutoNum type="arabicPeriod"/>
            </a:pPr>
            <a:r>
              <a:rPr lang="en-US" dirty="0"/>
              <a:t>Trussell J, </a:t>
            </a:r>
            <a:r>
              <a:rPr lang="en-US" dirty="0" err="1"/>
              <a:t>Ellertson</a:t>
            </a:r>
            <a:r>
              <a:rPr lang="en-US" dirty="0"/>
              <a:t> C, Stewart F, Raymond EG, Shochet T. The role of emergency contraception. Am J </a:t>
            </a:r>
            <a:r>
              <a:rPr lang="en-US" dirty="0" err="1"/>
              <a:t>Obstet</a:t>
            </a:r>
            <a:r>
              <a:rPr lang="en-US" dirty="0"/>
              <a:t> Gynecol. 2004 Apr;190(4 Suppl):S30-8. </a:t>
            </a:r>
            <a:r>
              <a:rPr lang="en-US" dirty="0" err="1"/>
              <a:t>doi</a:t>
            </a:r>
            <a:r>
              <a:rPr lang="en-US" dirty="0"/>
              <a:t>: 10.1016/j.ajog.2004.01.063. PMID: 15105796.</a:t>
            </a:r>
          </a:p>
          <a:p>
            <a:pPr marL="457200" indent="-457200">
              <a:buFont typeface="+mj-lt"/>
              <a:buAutoNum type="arabicPeriod"/>
            </a:pPr>
            <a:r>
              <a:rPr lang="en-US" dirty="0"/>
              <a:t>Cleland K, Zhu H, </a:t>
            </a:r>
            <a:r>
              <a:rPr lang="en-US" dirty="0" err="1"/>
              <a:t>Goldstuck</a:t>
            </a:r>
            <a:r>
              <a:rPr lang="en-US" dirty="0"/>
              <a:t> N, Cheng L, Trussell J. The efficacy of intrauterine devices for emergency contraception: a systematic review of 35 years of experience. Hum </a:t>
            </a:r>
            <a:r>
              <a:rPr lang="en-US" dirty="0" err="1"/>
              <a:t>Reprod</a:t>
            </a:r>
            <a:r>
              <a:rPr lang="en-US" dirty="0"/>
              <a:t>. 2012 Jul;27(7):1994-2000. </a:t>
            </a:r>
            <a:r>
              <a:rPr lang="en-US" dirty="0" err="1"/>
              <a:t>doi</a:t>
            </a:r>
            <a:r>
              <a:rPr lang="en-US" dirty="0"/>
              <a:t>: 10.1093/</a:t>
            </a:r>
            <a:r>
              <a:rPr lang="en-US" dirty="0" err="1"/>
              <a:t>humrep</a:t>
            </a:r>
            <a:r>
              <a:rPr lang="en-US" dirty="0"/>
              <a:t>/des140. </a:t>
            </a:r>
            <a:r>
              <a:rPr lang="en-US" dirty="0" err="1"/>
              <a:t>Epub</a:t>
            </a:r>
            <a:r>
              <a:rPr lang="en-US" dirty="0"/>
              <a:t> 2012 May 8. PMID: 22570193; PMCID: PMC3619968.</a:t>
            </a:r>
          </a:p>
          <a:p>
            <a:pPr marL="457200" indent="-457200">
              <a:buFont typeface="+mj-lt"/>
              <a:buAutoNum type="arabicPeriod"/>
            </a:pPr>
            <a:r>
              <a:rPr lang="en-US" dirty="0" err="1"/>
              <a:t>Glasier</a:t>
            </a:r>
            <a:r>
              <a:rPr lang="en-US" dirty="0"/>
              <a:t> AF, Cameron ST, Fine PM, Logan SJ, </a:t>
            </a:r>
            <a:r>
              <a:rPr lang="en-US" dirty="0" err="1"/>
              <a:t>Casale</a:t>
            </a:r>
            <a:r>
              <a:rPr lang="en-US" dirty="0"/>
              <a:t> W, Van Horn J, </a:t>
            </a:r>
            <a:r>
              <a:rPr lang="en-US" dirty="0" err="1"/>
              <a:t>Sogor</a:t>
            </a:r>
            <a:r>
              <a:rPr lang="en-US" dirty="0"/>
              <a:t> L, Blithe DL, Scherrer B, </a:t>
            </a:r>
            <a:r>
              <a:rPr lang="en-US" dirty="0" err="1"/>
              <a:t>Mathe</a:t>
            </a:r>
            <a:r>
              <a:rPr lang="en-US" dirty="0"/>
              <a:t> H, </a:t>
            </a:r>
            <a:r>
              <a:rPr lang="en-US" dirty="0" err="1"/>
              <a:t>Jaspart</a:t>
            </a:r>
            <a:r>
              <a:rPr lang="en-US" dirty="0"/>
              <a:t> A, </a:t>
            </a:r>
            <a:r>
              <a:rPr lang="en-US" dirty="0" err="1"/>
              <a:t>Ulmann</a:t>
            </a:r>
            <a:r>
              <a:rPr lang="en-US" dirty="0"/>
              <a:t> A, Gainer E. Ulipristal acetate versus levonorgestrel for emergency contraception: a </a:t>
            </a:r>
            <a:r>
              <a:rPr lang="en-US" dirty="0" err="1"/>
              <a:t>randomised</a:t>
            </a:r>
            <a:r>
              <a:rPr lang="en-US" dirty="0"/>
              <a:t> non-inferiority trial and meta-analysis. Lancet. 2010 Feb 13;375(9714):555-62. </a:t>
            </a:r>
            <a:r>
              <a:rPr lang="en-US" dirty="0" err="1"/>
              <a:t>doi</a:t>
            </a:r>
            <a:r>
              <a:rPr lang="en-US" dirty="0"/>
              <a:t>: 10.1016/S0140-6736(10)60101-8. </a:t>
            </a:r>
            <a:r>
              <a:rPr lang="en-US" dirty="0" err="1"/>
              <a:t>Epub</a:t>
            </a:r>
            <a:r>
              <a:rPr lang="en-US" dirty="0"/>
              <a:t> 2010 Jan 29. Erratum in: Lancet. 2014 Oct 25;384(9953):1504. PMID: 20116841.</a:t>
            </a:r>
          </a:p>
          <a:p>
            <a:pPr marL="457200" indent="-457200">
              <a:buFont typeface="+mj-lt"/>
              <a:buAutoNum type="arabicPeriod"/>
            </a:pPr>
            <a:r>
              <a:rPr lang="en-US" dirty="0" err="1"/>
              <a:t>Croxatto</a:t>
            </a:r>
            <a:r>
              <a:rPr lang="en-US" dirty="0"/>
              <a:t> HB, </a:t>
            </a:r>
            <a:r>
              <a:rPr lang="en-US" dirty="0" err="1"/>
              <a:t>Brache</a:t>
            </a:r>
            <a:r>
              <a:rPr lang="en-US" dirty="0"/>
              <a:t> V, </a:t>
            </a:r>
            <a:r>
              <a:rPr lang="en-US" dirty="0" err="1"/>
              <a:t>Pavez</a:t>
            </a:r>
            <a:r>
              <a:rPr lang="en-US" dirty="0"/>
              <a:t> M, </a:t>
            </a:r>
            <a:r>
              <a:rPr lang="en-US" dirty="0" err="1"/>
              <a:t>Cochon</a:t>
            </a:r>
            <a:r>
              <a:rPr lang="en-US" dirty="0"/>
              <a:t> L, </a:t>
            </a:r>
            <a:r>
              <a:rPr lang="en-US" dirty="0" err="1"/>
              <a:t>Forcelledo</a:t>
            </a:r>
            <a:r>
              <a:rPr lang="en-US" dirty="0"/>
              <a:t> ML, Alvarez F, </a:t>
            </a:r>
            <a:r>
              <a:rPr lang="en-US" dirty="0" err="1"/>
              <a:t>Massai</a:t>
            </a:r>
            <a:r>
              <a:rPr lang="en-US" dirty="0"/>
              <a:t> R, </a:t>
            </a:r>
            <a:r>
              <a:rPr lang="en-US" dirty="0" err="1"/>
              <a:t>Faundes</a:t>
            </a:r>
            <a:r>
              <a:rPr lang="en-US" dirty="0"/>
              <a:t> A, </a:t>
            </a:r>
            <a:r>
              <a:rPr lang="en-US" dirty="0" err="1"/>
              <a:t>Salvatierra</a:t>
            </a:r>
            <a:r>
              <a:rPr lang="en-US" dirty="0"/>
              <a:t> AM. Pituitary-ovarian function following the standard levonorgestrel emergency contraceptive dose or a single 0.75-mg dose given on the days preceding ovulation. Contraception. 2004 Dec;70(6):442-50. </a:t>
            </a:r>
            <a:r>
              <a:rPr lang="en-US" dirty="0" err="1"/>
              <a:t>doi</a:t>
            </a:r>
            <a:r>
              <a:rPr lang="en-US" dirty="0"/>
              <a:t>: 10.1016/j.contraception.2004.05.007. PMID: 15541405.</a:t>
            </a:r>
          </a:p>
          <a:p>
            <a:pPr marL="457200" indent="-457200">
              <a:buFont typeface="+mj-lt"/>
              <a:buAutoNum type="arabicPeriod"/>
            </a:pPr>
            <a:r>
              <a:rPr lang="en-US" dirty="0" err="1"/>
              <a:t>Croxatto</a:t>
            </a:r>
            <a:r>
              <a:rPr lang="en-US" dirty="0"/>
              <a:t> HB, </a:t>
            </a:r>
            <a:r>
              <a:rPr lang="en-US" dirty="0" err="1"/>
              <a:t>Brache</a:t>
            </a:r>
            <a:r>
              <a:rPr lang="en-US" dirty="0"/>
              <a:t> V, </a:t>
            </a:r>
            <a:r>
              <a:rPr lang="en-US" dirty="0" err="1"/>
              <a:t>Pavez</a:t>
            </a:r>
            <a:r>
              <a:rPr lang="en-US" dirty="0"/>
              <a:t> M, </a:t>
            </a:r>
            <a:r>
              <a:rPr lang="en-US" dirty="0" err="1"/>
              <a:t>Cochon</a:t>
            </a:r>
            <a:r>
              <a:rPr lang="en-US" dirty="0"/>
              <a:t> L, </a:t>
            </a:r>
            <a:r>
              <a:rPr lang="en-US" dirty="0" err="1"/>
              <a:t>Forcelledo</a:t>
            </a:r>
            <a:r>
              <a:rPr lang="en-US" dirty="0"/>
              <a:t> ML, Alvarez F, </a:t>
            </a:r>
            <a:r>
              <a:rPr lang="en-US" dirty="0" err="1"/>
              <a:t>Massai</a:t>
            </a:r>
            <a:r>
              <a:rPr lang="en-US" dirty="0"/>
              <a:t> R, </a:t>
            </a:r>
            <a:r>
              <a:rPr lang="en-US" dirty="0" err="1"/>
              <a:t>Faundes</a:t>
            </a:r>
            <a:r>
              <a:rPr lang="en-US" dirty="0"/>
              <a:t> A, </a:t>
            </a:r>
            <a:r>
              <a:rPr lang="en-US" dirty="0" err="1"/>
              <a:t>Salvatierra</a:t>
            </a:r>
            <a:r>
              <a:rPr lang="en-US" dirty="0"/>
              <a:t> AM. Pituitary-ovarian function following the standard levonorgestrel emergency contraceptive dose or a single 0.75-mg dose given on the days preceding ovulation. Contraception. 2004 Dec;70(6):442-50. </a:t>
            </a:r>
            <a:r>
              <a:rPr lang="en-US" dirty="0" err="1"/>
              <a:t>doi</a:t>
            </a:r>
            <a:r>
              <a:rPr lang="en-US" dirty="0"/>
              <a:t>: 10.1016/j.contraception.2004.05.007. PMID: 15541405.</a:t>
            </a:r>
          </a:p>
          <a:p>
            <a:pPr marL="457200" indent="-457200">
              <a:buFont typeface="+mj-lt"/>
              <a:buAutoNum type="arabicPeriod"/>
            </a:pPr>
            <a:r>
              <a:rPr lang="en-US" dirty="0" err="1"/>
              <a:t>Croxatto</a:t>
            </a:r>
            <a:r>
              <a:rPr lang="en-US" dirty="0"/>
              <a:t> HB, </a:t>
            </a:r>
            <a:r>
              <a:rPr lang="en-US" dirty="0" err="1"/>
              <a:t>Brache</a:t>
            </a:r>
            <a:r>
              <a:rPr lang="en-US" dirty="0"/>
              <a:t> V, </a:t>
            </a:r>
            <a:r>
              <a:rPr lang="en-US" dirty="0" err="1"/>
              <a:t>Pavez</a:t>
            </a:r>
            <a:r>
              <a:rPr lang="en-US" dirty="0"/>
              <a:t> M, </a:t>
            </a:r>
            <a:r>
              <a:rPr lang="en-US" dirty="0" err="1"/>
              <a:t>Cochon</a:t>
            </a:r>
            <a:r>
              <a:rPr lang="en-US" dirty="0"/>
              <a:t> L, </a:t>
            </a:r>
            <a:r>
              <a:rPr lang="en-US" dirty="0" err="1"/>
              <a:t>Forcelledo</a:t>
            </a:r>
            <a:r>
              <a:rPr lang="en-US" dirty="0"/>
              <a:t> ML, Alvarez F, </a:t>
            </a:r>
            <a:r>
              <a:rPr lang="en-US" dirty="0" err="1"/>
              <a:t>Massai</a:t>
            </a:r>
            <a:r>
              <a:rPr lang="en-US" dirty="0"/>
              <a:t> R, </a:t>
            </a:r>
            <a:r>
              <a:rPr lang="en-US" dirty="0" err="1"/>
              <a:t>Faundes</a:t>
            </a:r>
            <a:r>
              <a:rPr lang="en-US" dirty="0"/>
              <a:t> A, </a:t>
            </a:r>
            <a:r>
              <a:rPr lang="en-US" dirty="0" err="1"/>
              <a:t>Salvatierra</a:t>
            </a:r>
            <a:r>
              <a:rPr lang="en-US" dirty="0"/>
              <a:t> AM. Pituitary-ovarian function following the standard levonorgestrel emergency contraceptive dose or a single 0.75-mg dose given on the days preceding ovulation. Contraception. 2004 Dec;70(6):442-50. </a:t>
            </a:r>
            <a:r>
              <a:rPr lang="en-US" dirty="0" err="1"/>
              <a:t>doi</a:t>
            </a:r>
            <a:r>
              <a:rPr lang="en-US" dirty="0"/>
              <a:t>: 10.1016/j.contraception.2004.05.007. PMID: 15541405.</a:t>
            </a:r>
          </a:p>
          <a:p>
            <a:pPr marL="457200" indent="-457200">
              <a:buFont typeface="+mj-lt"/>
              <a:buAutoNum type="arabicPeriod"/>
            </a:pPr>
            <a:r>
              <a:rPr lang="en-US" dirty="0" err="1"/>
              <a:t>Croxatto</a:t>
            </a:r>
            <a:r>
              <a:rPr lang="en-US" dirty="0"/>
              <a:t> HB, </a:t>
            </a:r>
            <a:r>
              <a:rPr lang="en-US" dirty="0" err="1"/>
              <a:t>Brache</a:t>
            </a:r>
            <a:r>
              <a:rPr lang="en-US" dirty="0"/>
              <a:t> V, </a:t>
            </a:r>
            <a:r>
              <a:rPr lang="en-US" dirty="0" err="1"/>
              <a:t>Pavez</a:t>
            </a:r>
            <a:r>
              <a:rPr lang="en-US" dirty="0"/>
              <a:t> M, </a:t>
            </a:r>
            <a:r>
              <a:rPr lang="en-US" dirty="0" err="1"/>
              <a:t>Cochon</a:t>
            </a:r>
            <a:r>
              <a:rPr lang="en-US" dirty="0"/>
              <a:t> L, </a:t>
            </a:r>
            <a:r>
              <a:rPr lang="en-US" dirty="0" err="1"/>
              <a:t>Forcelledo</a:t>
            </a:r>
            <a:r>
              <a:rPr lang="en-US" dirty="0"/>
              <a:t> ML, Alvarez F, </a:t>
            </a:r>
            <a:r>
              <a:rPr lang="en-US" dirty="0" err="1"/>
              <a:t>Massai</a:t>
            </a:r>
            <a:r>
              <a:rPr lang="en-US" dirty="0"/>
              <a:t> R, </a:t>
            </a:r>
            <a:r>
              <a:rPr lang="en-US" dirty="0" err="1"/>
              <a:t>Faundes</a:t>
            </a:r>
            <a:r>
              <a:rPr lang="en-US" dirty="0"/>
              <a:t> A, </a:t>
            </a:r>
            <a:r>
              <a:rPr lang="en-US" dirty="0" err="1"/>
              <a:t>Salvatierra</a:t>
            </a:r>
            <a:r>
              <a:rPr lang="en-US" dirty="0"/>
              <a:t> AM. Pituitary-ovarian function following the standard levonorgestrel emergency contraceptive dose or a single 0.75-mg dose given on the days preceding ovulation. Contraception. 2004 Dec;70(6):442-50. </a:t>
            </a:r>
            <a:r>
              <a:rPr lang="en-US" dirty="0" err="1"/>
              <a:t>doi</a:t>
            </a:r>
            <a:r>
              <a:rPr lang="en-US" dirty="0"/>
              <a:t>: 10.1016/j.contraception.2004.05.007. PMID: 15541405.</a:t>
            </a:r>
          </a:p>
          <a:p>
            <a:pPr marL="457200" indent="-457200">
              <a:buFont typeface="+mj-lt"/>
              <a:buAutoNum type="arabicPeriod"/>
            </a:pPr>
            <a:r>
              <a:rPr lang="en-US" dirty="0" err="1"/>
              <a:t>Turok</a:t>
            </a:r>
            <a:r>
              <a:rPr lang="en-US" dirty="0"/>
              <a:t> DK, </a:t>
            </a:r>
            <a:r>
              <a:rPr lang="en-US" dirty="0" err="1"/>
              <a:t>Gero</a:t>
            </a:r>
            <a:r>
              <a:rPr lang="en-US" dirty="0"/>
              <a:t> A, Simmons RG, Kaiser JE, Stoddard GJ, </a:t>
            </a:r>
            <a:r>
              <a:rPr lang="en-US" dirty="0" err="1"/>
              <a:t>Sexsmith</a:t>
            </a:r>
            <a:r>
              <a:rPr lang="en-US" dirty="0"/>
              <a:t> CD, et al. Levonorgestrel vs. Copper Intrauterine Devices for Emergency Contraception. N </a:t>
            </a:r>
            <a:r>
              <a:rPr lang="en-US" dirty="0" err="1"/>
              <a:t>Engl</a:t>
            </a:r>
            <a:r>
              <a:rPr lang="en-US" dirty="0"/>
              <a:t> J Med 2021;384(4):335–44 . </a:t>
            </a:r>
          </a:p>
          <a:p>
            <a:pPr marL="457200" indent="-457200">
              <a:buFont typeface="+mj-lt"/>
              <a:buAutoNum type="arabicPeriod"/>
            </a:pPr>
            <a:r>
              <a:rPr lang="en-US" dirty="0" err="1"/>
              <a:t>Glasier</a:t>
            </a:r>
            <a:r>
              <a:rPr lang="en-US" dirty="0"/>
              <a:t> A, Cameron ST, Blithe D, Scherrer B, </a:t>
            </a:r>
            <a:r>
              <a:rPr lang="en-US" dirty="0" err="1"/>
              <a:t>Mathe</a:t>
            </a:r>
            <a:r>
              <a:rPr lang="en-US" dirty="0"/>
              <a:t> H, Levy D, et al. Can we identify women at risk of pregnancy despite using emergency contraception? Data from randomized trials of ulipristal acetate and levonorgestrel. Contra-</a:t>
            </a:r>
            <a:r>
              <a:rPr lang="en-US" dirty="0" err="1"/>
              <a:t>ception</a:t>
            </a:r>
            <a:r>
              <a:rPr lang="en-US" dirty="0"/>
              <a:t> 2011;84(4):363–7 . </a:t>
            </a:r>
          </a:p>
          <a:p>
            <a:pPr marL="457200" indent="-457200">
              <a:buFont typeface="+mj-lt"/>
              <a:buAutoNum type="arabicPeriod"/>
            </a:pPr>
            <a:r>
              <a:rPr lang="en-US" dirty="0"/>
              <a:t>Edelman AB, </a:t>
            </a:r>
            <a:r>
              <a:rPr lang="en-US" dirty="0" err="1"/>
              <a:t>Hennebold</a:t>
            </a:r>
            <a:r>
              <a:rPr lang="en-US" dirty="0"/>
              <a:t> JD, Bond K, Lim JY, </a:t>
            </a:r>
            <a:r>
              <a:rPr lang="en-US" dirty="0" err="1"/>
              <a:t>Cherala</a:t>
            </a:r>
            <a:r>
              <a:rPr lang="en-US" dirty="0"/>
              <a:t> G, Archer DF, Jensen JT. Double Dosing Levonorgestrel-Based Emergency Contraception for Individuals With Obesity: A Randomized Controlled Trial. </a:t>
            </a:r>
            <a:r>
              <a:rPr lang="en-US" dirty="0" err="1"/>
              <a:t>Obstet</a:t>
            </a:r>
            <a:r>
              <a:rPr lang="en-US" dirty="0"/>
              <a:t> Gynecol. 2022 Jul 1;140(1):48-54. </a:t>
            </a:r>
          </a:p>
          <a:p>
            <a:pPr marL="457200" indent="-457200">
              <a:buFont typeface="+mj-lt"/>
              <a:buAutoNum type="arabicPeriod"/>
            </a:pPr>
            <a:r>
              <a:rPr lang="en-US" dirty="0"/>
              <a:t>Pohl O, Zobrist RH, </a:t>
            </a:r>
            <a:r>
              <a:rPr lang="en-US" dirty="0" err="1"/>
              <a:t>Gotteland</a:t>
            </a:r>
            <a:r>
              <a:rPr lang="en-US" dirty="0"/>
              <a:t> JP. The clinical pharmacology and </a:t>
            </a:r>
            <a:r>
              <a:rPr lang="en-US" dirty="0" err="1"/>
              <a:t>pharmacoki-netics</a:t>
            </a:r>
            <a:r>
              <a:rPr lang="en-US" dirty="0"/>
              <a:t> of ulipristal acetate for the treatment of uterine fibroids. </a:t>
            </a:r>
            <a:r>
              <a:rPr lang="en-US" dirty="0" err="1"/>
              <a:t>ReprodSci</a:t>
            </a:r>
            <a:r>
              <a:rPr lang="en-US" dirty="0"/>
              <a:t> 2015;22(4):476–83 . </a:t>
            </a:r>
          </a:p>
          <a:p>
            <a:pPr marL="457200" indent="-457200">
              <a:buFont typeface="+mj-lt"/>
              <a:buAutoNum type="arabicPeriod"/>
            </a:pPr>
            <a:r>
              <a:rPr lang="en-US" dirty="0" err="1"/>
              <a:t>Brache</a:t>
            </a:r>
            <a:r>
              <a:rPr lang="en-US" dirty="0"/>
              <a:t> V, </a:t>
            </a:r>
            <a:r>
              <a:rPr lang="en-US" dirty="0" err="1"/>
              <a:t>Cochon</a:t>
            </a:r>
            <a:r>
              <a:rPr lang="en-US" dirty="0"/>
              <a:t> L, </a:t>
            </a:r>
            <a:r>
              <a:rPr lang="en-US" dirty="0" err="1"/>
              <a:t>Duijkers</a:t>
            </a:r>
            <a:r>
              <a:rPr lang="en-US" dirty="0"/>
              <a:t> IJM, Levy DP, Kapp N, </a:t>
            </a:r>
            <a:r>
              <a:rPr lang="en-US" dirty="0" err="1"/>
              <a:t>Monteil</a:t>
            </a:r>
            <a:r>
              <a:rPr lang="en-US" dirty="0"/>
              <a:t> C, et al. A prospective, randomized, pharmacodynamic study of quick-starting a </a:t>
            </a:r>
            <a:r>
              <a:rPr lang="en-US" dirty="0" err="1"/>
              <a:t>deso-gestrel</a:t>
            </a:r>
            <a:r>
              <a:rPr lang="en-US" dirty="0"/>
              <a:t> progestin-only pill following ulipristal acetate for emergency contra-</a:t>
            </a:r>
            <a:r>
              <a:rPr lang="en-US" dirty="0" err="1"/>
              <a:t>ception</a:t>
            </a:r>
            <a:r>
              <a:rPr lang="en-US" dirty="0"/>
              <a:t>. Hum </a:t>
            </a:r>
            <a:r>
              <a:rPr lang="en-US" dirty="0" err="1"/>
              <a:t>Reprod</a:t>
            </a:r>
            <a:r>
              <a:rPr lang="en-US" dirty="0"/>
              <a:t> 2015;30(12):2785–93 . </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81570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for EC</a:t>
            </a:r>
          </a:p>
        </p:txBody>
      </p:sp>
      <p:sp>
        <p:nvSpPr>
          <p:cNvPr id="3" name="Content Placeholder 2"/>
          <p:cNvSpPr>
            <a:spLocks noGrp="1"/>
          </p:cNvSpPr>
          <p:nvPr>
            <p:ph idx="1"/>
          </p:nvPr>
        </p:nvSpPr>
        <p:spPr>
          <a:xfrm>
            <a:off x="1371600" y="1900052"/>
            <a:ext cx="9601200" cy="3967348"/>
          </a:xfrm>
        </p:spPr>
        <p:txBody>
          <a:bodyPr>
            <a:normAutofit/>
          </a:bodyPr>
          <a:lstStyle/>
          <a:p>
            <a:r>
              <a:rPr lang="en-US" sz="2400" dirty="0"/>
              <a:t>No use of contraception at time of coitus</a:t>
            </a:r>
          </a:p>
          <a:p>
            <a:r>
              <a:rPr lang="en-US" sz="2400" dirty="0"/>
              <a:t>Male condom slippage or breakage</a:t>
            </a:r>
          </a:p>
          <a:p>
            <a:r>
              <a:rPr lang="en-US" sz="2400" dirty="0"/>
              <a:t>Female condom incorrectly placed, dislodged, or torn</a:t>
            </a:r>
          </a:p>
          <a:p>
            <a:r>
              <a:rPr lang="en-US" sz="2400" dirty="0"/>
              <a:t>Missing 3+ consecutive combined oral contraceptive pills</a:t>
            </a:r>
          </a:p>
          <a:p>
            <a:r>
              <a:rPr lang="en-US" sz="2400" dirty="0"/>
              <a:t>3 or more hours late taking progestin-only contraceptive pill</a:t>
            </a:r>
          </a:p>
          <a:p>
            <a:r>
              <a:rPr lang="en-US" sz="2400" dirty="0"/>
              <a:t>More than 14 days late getting Depo-Provera injection</a:t>
            </a:r>
          </a:p>
          <a:p>
            <a:r>
              <a:rPr lang="en-US" sz="2400" dirty="0"/>
              <a:t>2 or more days late starting new vaginal ring or patch</a:t>
            </a:r>
          </a:p>
          <a:p>
            <a:r>
              <a:rPr lang="en-US" sz="2400" dirty="0"/>
              <a:t>Failed attempt at coitus interruptus</a:t>
            </a:r>
          </a:p>
        </p:txBody>
      </p:sp>
    </p:spTree>
    <p:extLst>
      <p:ext uri="{BB962C8B-B14F-4D97-AF65-F5344CB8AC3E}">
        <p14:creationId xmlns:p14="http://schemas.microsoft.com/office/powerpoint/2010/main" val="167000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history</a:t>
            </a:r>
          </a:p>
        </p:txBody>
      </p:sp>
      <p:sp>
        <p:nvSpPr>
          <p:cNvPr id="3" name="Content Placeholder 2"/>
          <p:cNvSpPr>
            <a:spLocks noGrp="1"/>
          </p:cNvSpPr>
          <p:nvPr>
            <p:ph idx="1"/>
          </p:nvPr>
        </p:nvSpPr>
        <p:spPr>
          <a:xfrm>
            <a:off x="1496291" y="2363190"/>
            <a:ext cx="9797021" cy="3936675"/>
          </a:xfrm>
        </p:spPr>
        <p:txBody>
          <a:bodyPr>
            <a:normAutofit/>
          </a:bodyPr>
          <a:lstStyle/>
          <a:p>
            <a:r>
              <a:rPr lang="en-US" sz="2400" dirty="0"/>
              <a:t>In 1999 FDA approved the first two dose regimen of 750mcg levonorgestrel (LNG) pills for EC</a:t>
            </a:r>
          </a:p>
          <a:p>
            <a:pPr lvl="1"/>
            <a:r>
              <a:rPr lang="en-US" sz="2400" dirty="0"/>
              <a:t>In 2009 single pill version was introduced and generic made available</a:t>
            </a:r>
          </a:p>
          <a:p>
            <a:r>
              <a:rPr lang="en-US" sz="2400" dirty="0"/>
              <a:t>In 2006 FDA approved over the counter (OTC) access to women age 18 or older</a:t>
            </a:r>
          </a:p>
          <a:p>
            <a:r>
              <a:rPr lang="en-US" sz="2400" dirty="0"/>
              <a:t>In 2009 a US judge ordered the FDA to allow women age 17 to acquire LNG EC without prescription</a:t>
            </a:r>
          </a:p>
          <a:p>
            <a:r>
              <a:rPr lang="en-US" sz="2400" dirty="0"/>
              <a:t>In June 2013, Obama administration reversed age restriction</a:t>
            </a:r>
            <a:endParaRPr lang="en-US" dirty="0"/>
          </a:p>
        </p:txBody>
      </p:sp>
      <p:pic>
        <p:nvPicPr>
          <p:cNvPr id="4" name="Picture 3"/>
          <p:cNvPicPr>
            <a:picLocks noChangeAspect="1"/>
          </p:cNvPicPr>
          <p:nvPr/>
        </p:nvPicPr>
        <p:blipFill>
          <a:blip r:embed="rId3"/>
          <a:stretch>
            <a:fillRect/>
          </a:stretch>
        </p:blipFill>
        <p:spPr>
          <a:xfrm>
            <a:off x="8748156" y="0"/>
            <a:ext cx="3471629" cy="1805247"/>
          </a:xfrm>
          <a:prstGeom prst="rect">
            <a:avLst/>
          </a:prstGeom>
        </p:spPr>
      </p:pic>
    </p:spTree>
    <p:extLst>
      <p:ext uri="{BB962C8B-B14F-4D97-AF65-F5344CB8AC3E}">
        <p14:creationId xmlns:p14="http://schemas.microsoft.com/office/powerpoint/2010/main" val="3984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2A45-FECC-4442-9C28-347AA874C7E4}"/>
              </a:ext>
            </a:extLst>
          </p:cNvPr>
          <p:cNvSpPr>
            <a:spLocks noGrp="1"/>
          </p:cNvSpPr>
          <p:nvPr>
            <p:ph type="title"/>
          </p:nvPr>
        </p:nvSpPr>
        <p:spPr/>
        <p:txBody>
          <a:bodyPr/>
          <a:lstStyle/>
          <a:p>
            <a:r>
              <a:rPr lang="en-US" dirty="0"/>
              <a:t>Restricting access</a:t>
            </a:r>
          </a:p>
        </p:txBody>
      </p:sp>
      <p:sp>
        <p:nvSpPr>
          <p:cNvPr id="3" name="Content Placeholder 2">
            <a:extLst>
              <a:ext uri="{FF2B5EF4-FFF2-40B4-BE49-F238E27FC236}">
                <a16:creationId xmlns:a16="http://schemas.microsoft.com/office/drawing/2014/main" id="{339079AF-A145-4FAF-9402-906D2458948D}"/>
              </a:ext>
            </a:extLst>
          </p:cNvPr>
          <p:cNvSpPr>
            <a:spLocks noGrp="1"/>
          </p:cNvSpPr>
          <p:nvPr>
            <p:ph idx="1"/>
          </p:nvPr>
        </p:nvSpPr>
        <p:spPr/>
        <p:txBody>
          <a:bodyPr>
            <a:normAutofit lnSpcReduction="10000"/>
          </a:bodyPr>
          <a:lstStyle/>
          <a:p>
            <a:r>
              <a:rPr lang="en-US" sz="2400" b="1" dirty="0"/>
              <a:t>Texas</a:t>
            </a:r>
            <a:r>
              <a:rPr lang="en-US" sz="2400" dirty="0"/>
              <a:t> excludes EC as one of the services included in the state’s family planning program</a:t>
            </a:r>
          </a:p>
          <a:p>
            <a:r>
              <a:rPr lang="en-US" sz="2400" b="1" dirty="0"/>
              <a:t>Arkansas and North Carolina </a:t>
            </a:r>
            <a:r>
              <a:rPr lang="en-US" sz="2400" dirty="0"/>
              <a:t>exclude EC from contraceptive coverage mandate</a:t>
            </a:r>
          </a:p>
          <a:p>
            <a:r>
              <a:rPr lang="en-US" sz="2400" dirty="0"/>
              <a:t>Seven states (</a:t>
            </a:r>
            <a:r>
              <a:rPr lang="en-US" sz="2400" b="1" dirty="0"/>
              <a:t>Arizona, Arkansas, Connecticut, Georgia, Idaho, Mississippi, and South Dakota</a:t>
            </a:r>
            <a:r>
              <a:rPr lang="en-US" sz="2400" dirty="0"/>
              <a:t>) explicitly allow pharmacists to refuse to dispense contraceptives, including emergency contraception</a:t>
            </a:r>
          </a:p>
          <a:p>
            <a:r>
              <a:rPr lang="en-US" sz="2400" dirty="0"/>
              <a:t>Three states (</a:t>
            </a:r>
            <a:r>
              <a:rPr lang="en-US" sz="2400" b="1" dirty="0"/>
              <a:t>Arizona, Louisiana, and Mississippi</a:t>
            </a:r>
            <a:r>
              <a:rPr lang="en-US" sz="2400" dirty="0"/>
              <a:t>) allow pharmacies to refuse to dispense emergency contraception</a:t>
            </a:r>
          </a:p>
        </p:txBody>
      </p:sp>
    </p:spTree>
    <p:extLst>
      <p:ext uri="{BB962C8B-B14F-4D97-AF65-F5344CB8AC3E}">
        <p14:creationId xmlns:p14="http://schemas.microsoft.com/office/powerpoint/2010/main" val="9613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2543-AF22-4C75-8AB0-90B95498C330}"/>
              </a:ext>
            </a:extLst>
          </p:cNvPr>
          <p:cNvSpPr>
            <a:spLocks noGrp="1"/>
          </p:cNvSpPr>
          <p:nvPr>
            <p:ph type="title"/>
          </p:nvPr>
        </p:nvSpPr>
        <p:spPr/>
        <p:txBody>
          <a:bodyPr/>
          <a:lstStyle/>
          <a:p>
            <a:r>
              <a:rPr lang="en-US" dirty="0"/>
              <a:t>Barriers to access </a:t>
            </a:r>
          </a:p>
        </p:txBody>
      </p:sp>
      <p:sp>
        <p:nvSpPr>
          <p:cNvPr id="3" name="Content Placeholder 2">
            <a:extLst>
              <a:ext uri="{FF2B5EF4-FFF2-40B4-BE49-F238E27FC236}">
                <a16:creationId xmlns:a16="http://schemas.microsoft.com/office/drawing/2014/main" id="{5DA6DF09-4E43-403C-AC0D-6A076EC18C31}"/>
              </a:ext>
            </a:extLst>
          </p:cNvPr>
          <p:cNvSpPr>
            <a:spLocks noGrp="1"/>
          </p:cNvSpPr>
          <p:nvPr>
            <p:ph idx="1"/>
          </p:nvPr>
        </p:nvSpPr>
        <p:spPr/>
        <p:txBody>
          <a:bodyPr>
            <a:normAutofit fontScale="92500" lnSpcReduction="20000"/>
          </a:bodyPr>
          <a:lstStyle/>
          <a:p>
            <a:r>
              <a:rPr lang="en-US" sz="2400" dirty="0"/>
              <a:t>Sometimes oral EC is not stocked in pharmacies</a:t>
            </a:r>
          </a:p>
          <a:p>
            <a:pPr lvl="1"/>
            <a:r>
              <a:rPr lang="en-US" sz="2400" dirty="0"/>
              <a:t>Studies estimate only an average of 3-10% of pharmacies report the product is in stock</a:t>
            </a:r>
          </a:p>
          <a:p>
            <a:r>
              <a:rPr lang="en-US" sz="2400" dirty="0"/>
              <a:t>Not having EC displayed as OTC medication and keeping EC in theft-proof boxes that must be unlocked by pharmacy staff result in physical barriers</a:t>
            </a:r>
          </a:p>
          <a:p>
            <a:pPr lvl="1"/>
            <a:r>
              <a:rPr lang="en-US" sz="2400" dirty="0"/>
              <a:t>Patients may not want to ask staff for assistance</a:t>
            </a:r>
          </a:p>
          <a:p>
            <a:pPr lvl="1"/>
            <a:r>
              <a:rPr lang="en-US" sz="2400" dirty="0"/>
              <a:t>Can produce a sense of shame and interfere with confidentiality </a:t>
            </a:r>
          </a:p>
          <a:p>
            <a:r>
              <a:rPr lang="en-US" sz="2400" dirty="0"/>
              <a:t>High costs</a:t>
            </a:r>
          </a:p>
          <a:p>
            <a:r>
              <a:rPr lang="en-US" sz="2400" dirty="0"/>
              <a:t>Lack of awareness among patients/providers</a:t>
            </a:r>
          </a:p>
          <a:p>
            <a:r>
              <a:rPr lang="en-US" sz="2400" dirty="0"/>
              <a:t>Lack of advanced provision of oral EC</a:t>
            </a:r>
          </a:p>
          <a:p>
            <a:pPr lvl="1"/>
            <a:endParaRPr lang="en-US" dirty="0"/>
          </a:p>
        </p:txBody>
      </p:sp>
    </p:spTree>
    <p:extLst>
      <p:ext uri="{BB962C8B-B14F-4D97-AF65-F5344CB8AC3E}">
        <p14:creationId xmlns:p14="http://schemas.microsoft.com/office/powerpoint/2010/main" val="93902901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llet Slide 1">
    <a:dk1>
      <a:srgbClr val="4D4D4D"/>
    </a:dk1>
    <a:lt1>
      <a:srgbClr val="FFFFFF"/>
    </a:lt1>
    <a:dk2>
      <a:srgbClr val="663366"/>
    </a:dk2>
    <a:lt2>
      <a:srgbClr val="C0C0C0"/>
    </a:lt2>
    <a:accent1>
      <a:srgbClr val="5C5CAE"/>
    </a:accent1>
    <a:accent2>
      <a:srgbClr val="333399"/>
    </a:accent2>
    <a:accent3>
      <a:srgbClr val="FFFFFF"/>
    </a:accent3>
    <a:accent4>
      <a:srgbClr val="404040"/>
    </a:accent4>
    <a:accent5>
      <a:srgbClr val="B5B5D3"/>
    </a:accent5>
    <a:accent6>
      <a:srgbClr val="2D2D8A"/>
    </a:accent6>
    <a:hlink>
      <a:srgbClr val="663366"/>
    </a:hlink>
    <a:folHlink>
      <a:srgbClr val="CC0066"/>
    </a:folHlink>
  </a:clrScheme>
  <a:fontScheme name="Bulle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Crop</Template>
  <TotalTime>5638</TotalTime>
  <Words>4363</Words>
  <Application>Microsoft Office PowerPoint</Application>
  <PresentationFormat>Widescreen</PresentationFormat>
  <Paragraphs>442</Paragraphs>
  <Slides>55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Adobe Garamond Pro</vt:lpstr>
      <vt:lpstr>Arial</vt:lpstr>
      <vt:lpstr>Calibri</vt:lpstr>
      <vt:lpstr>Century Schoolbook</vt:lpstr>
      <vt:lpstr>Franklin Gothic Book</vt:lpstr>
      <vt:lpstr>Wingdings 2</vt:lpstr>
      <vt:lpstr>Crop</vt:lpstr>
      <vt:lpstr>Emergency contraception</vt:lpstr>
      <vt:lpstr>Learning Objectives</vt:lpstr>
      <vt:lpstr>Outline</vt:lpstr>
      <vt:lpstr>What is emergency contraception? </vt:lpstr>
      <vt:lpstr>Why do we need emergency contraception? </vt:lpstr>
      <vt:lpstr>Indications for EC</vt:lpstr>
      <vt:lpstr>Legal history</vt:lpstr>
      <vt:lpstr>Restricting access</vt:lpstr>
      <vt:lpstr>Barriers to access </vt:lpstr>
      <vt:lpstr>Myths and false science</vt:lpstr>
      <vt:lpstr>PowerPoint Presentation</vt:lpstr>
      <vt:lpstr>Who is using EC?</vt:lpstr>
      <vt:lpstr>Emergency department provision</vt:lpstr>
      <vt:lpstr>Population impact</vt:lpstr>
      <vt:lpstr>PowerPoint Presentation</vt:lpstr>
      <vt:lpstr>Current options for EC</vt:lpstr>
      <vt:lpstr>Copper IUD</vt:lpstr>
      <vt:lpstr>Copper IUD</vt:lpstr>
      <vt:lpstr>Effect of copper on sperm function</vt:lpstr>
      <vt:lpstr>Ulipristal acetate (UPA)</vt:lpstr>
      <vt:lpstr>UPA</vt:lpstr>
      <vt:lpstr>Efficacy of UPA</vt:lpstr>
      <vt:lpstr>Levonorgestrel</vt:lpstr>
      <vt:lpstr>Efficacy of LNG</vt:lpstr>
      <vt:lpstr>LNG IUD as EC</vt:lpstr>
      <vt:lpstr>LNG IUD as EC </vt:lpstr>
      <vt:lpstr>IUDs as EC</vt:lpstr>
      <vt:lpstr>Combined oral contraceptives as EC</vt:lpstr>
      <vt:lpstr>Old methods for EC</vt:lpstr>
      <vt:lpstr>Other potential options for EC</vt:lpstr>
      <vt:lpstr>Mechanism of action of EC </vt:lpstr>
      <vt:lpstr>PowerPoint Presentation</vt:lpstr>
      <vt:lpstr>PowerPoint Presentation</vt:lpstr>
      <vt:lpstr>UPA vs. LNG effectiveness</vt:lpstr>
      <vt:lpstr>Medical eligibility criteria</vt:lpstr>
      <vt:lpstr>Safety of EC</vt:lpstr>
      <vt:lpstr>Repeated use</vt:lpstr>
      <vt:lpstr>Pregnancy rates with repeated unprotected intercourse</vt:lpstr>
      <vt:lpstr>Breastfeeding</vt:lpstr>
      <vt:lpstr>Screening and provision</vt:lpstr>
      <vt:lpstr>Screening and provision</vt:lpstr>
      <vt:lpstr>PowerPoint Presentation</vt:lpstr>
      <vt:lpstr>Shared side effects of oral EC</vt:lpstr>
      <vt:lpstr>Effects on mensural bleeding</vt:lpstr>
      <vt:lpstr>Effects on mensural bleeding</vt:lpstr>
      <vt:lpstr>Obesity</vt:lpstr>
      <vt:lpstr>Medication interactions with oral EC</vt:lpstr>
      <vt:lpstr>American College of Obstetricians and Gynecologists recommendations</vt:lpstr>
      <vt:lpstr>Patient case 1</vt:lpstr>
      <vt:lpstr>Patient case 1</vt:lpstr>
      <vt:lpstr>Patient case 1</vt:lpstr>
      <vt:lpstr>Patient case 2</vt:lpstr>
      <vt:lpstr>Patient case 2</vt:lpstr>
      <vt:lpstr>Patient case 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contraception</dc:title>
  <dc:creator>Microsoft Office User</dc:creator>
  <cp:lastModifiedBy>Julie Weston</cp:lastModifiedBy>
  <cp:revision>85</cp:revision>
  <cp:lastPrinted>2024-01-10T19:26:47Z</cp:lastPrinted>
  <dcterms:created xsi:type="dcterms:W3CDTF">2017-10-04T16:07:48Z</dcterms:created>
  <dcterms:modified xsi:type="dcterms:W3CDTF">2024-01-10T19:28:00Z</dcterms:modified>
</cp:coreProperties>
</file>