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2" r:id="rId3"/>
    <p:sldId id="283" r:id="rId4"/>
    <p:sldId id="260" r:id="rId5"/>
    <p:sldId id="262" r:id="rId6"/>
    <p:sldId id="284" r:id="rId7"/>
    <p:sldId id="287" r:id="rId8"/>
    <p:sldId id="288" r:id="rId9"/>
    <p:sldId id="289" r:id="rId10"/>
    <p:sldId id="290" r:id="rId11"/>
    <p:sldId id="286" r:id="rId12"/>
    <p:sldId id="293" r:id="rId13"/>
    <p:sldId id="291" r:id="rId14"/>
    <p:sldId id="292" r:id="rId15"/>
    <p:sldId id="270" r:id="rId16"/>
    <p:sldId id="294" r:id="rId17"/>
    <p:sldId id="273" r:id="rId18"/>
    <p:sldId id="274" r:id="rId19"/>
    <p:sldId id="275" r:id="rId20"/>
    <p:sldId id="295" r:id="rId21"/>
    <p:sldId id="279" r:id="rId22"/>
    <p:sldId id="281" r:id="rId2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970461882472356E-2"/>
          <c:y val="5.9751474747286204E-2"/>
          <c:w val="0.90002953811752762"/>
          <c:h val="0.75270593959136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1-6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cat>
          <c:val>
            <c:numRef>
              <c:f>Sheet1!$B$2:$B$5</c:f>
              <c:numCache>
                <c:formatCode>0.00%</c:formatCode>
                <c:ptCount val="4"/>
                <c:pt idx="0">
                  <c:v>1.4E-3</c:v>
                </c:pt>
                <c:pt idx="1">
                  <c:v>1.6000000000000001E-3</c:v>
                </c:pt>
                <c:pt idx="2">
                  <c:v>1.1000000000000001E-3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1-4383-81ED-189AC6F7D5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 7-12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cat>
          <c:val>
            <c:numRef>
              <c:f>Sheet1!$C$2:$C$5</c:f>
              <c:numCache>
                <c:formatCode>0.00%</c:formatCode>
                <c:ptCount val="4"/>
                <c:pt idx="0">
                  <c:v>8.5000000000000006E-3</c:v>
                </c:pt>
                <c:pt idx="1">
                  <c:v>8.6999999999999994E-3</c:v>
                </c:pt>
                <c:pt idx="2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1-4383-81ED-189AC6F7D5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Age 13-18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cat>
          <c:val>
            <c:numRef>
              <c:f>Sheet1!$D$2:$D$5</c:f>
              <c:numCache>
                <c:formatCode>0.00%</c:formatCode>
                <c:ptCount val="4"/>
                <c:pt idx="0">
                  <c:v>1.0999999999999999E-2</c:v>
                </c:pt>
                <c:pt idx="1">
                  <c:v>1.18E-2</c:v>
                </c:pt>
                <c:pt idx="2">
                  <c:v>1.1900000000000001E-2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1-4383-81ED-189AC6F7D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299864"/>
        <c:axId val="439299080"/>
      </c:barChart>
      <c:catAx>
        <c:axId val="43929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99080"/>
        <c:crosses val="autoZero"/>
        <c:auto val="1"/>
        <c:lblAlgn val="ctr"/>
        <c:lblOffset val="100"/>
        <c:noMultiLvlLbl val="0"/>
      </c:catAx>
      <c:valAx>
        <c:axId val="439299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9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78032892997297"/>
          <c:y val="0.89954713357663552"/>
          <c:w val="0.67683015350142828"/>
          <c:h val="7.4522282218094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66FB9795-85AD-474A-AB88-FAEB48956F7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978EEFCB-0131-4520-B36E-85E559BE4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F3FB9764-69C9-4FBC-A80F-58ABB1BB66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87877535-8D91-46AD-B9FB-6684133D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7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Atypical Antipsychotics in the Pediatric Population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Paula Hensley, </a:t>
            </a:r>
            <a:r>
              <a:rPr lang="en-US" dirty="0"/>
              <a:t>MD</a:t>
            </a:r>
          </a:p>
        </p:txBody>
      </p:sp>
    </p:spTree>
    <p:extLst>
      <p:ext uri="{BB962C8B-B14F-4D97-AF65-F5344CB8AC3E}">
        <p14:creationId xmlns:p14="http://schemas.microsoft.com/office/powerpoint/2010/main" val="2284999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 Approved Atypical Antipsychotics for ASD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of irritability associated with ASD</a:t>
            </a:r>
          </a:p>
          <a:p>
            <a:r>
              <a:rPr lang="en-US" dirty="0"/>
              <a:t>No evidence that pharmacotherapy is effective in treating the core social and communication deficits but may be helpful in treating associated symptoms</a:t>
            </a:r>
          </a:p>
          <a:p>
            <a:r>
              <a:rPr lang="en-US" dirty="0"/>
              <a:t>Approved meds:</a:t>
            </a:r>
          </a:p>
          <a:p>
            <a:pPr lvl="1"/>
            <a:r>
              <a:rPr lang="en-US" dirty="0"/>
              <a:t>Risperidone (ages 5 and up)</a:t>
            </a:r>
          </a:p>
          <a:p>
            <a:pPr lvl="1"/>
            <a:r>
              <a:rPr lang="en-US" dirty="0"/>
              <a:t>Aripiprazole (ages 6 and up)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37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Atypical Antipsychotics:  Study in Kentucky </a:t>
            </a:r>
            <a:r>
              <a:rPr lang="en-US"/>
              <a:t>Medicaid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indicate increasing use of antipsychotics in preschoolers for treatment of disruptive behavior and aggression</a:t>
            </a:r>
          </a:p>
          <a:p>
            <a:r>
              <a:rPr lang="en-US" dirty="0"/>
              <a:t>Kentucky Medicaid prescription claims between 2001 and 2010 for all children </a:t>
            </a:r>
            <a:r>
              <a:rPr lang="en-US" u="sng" dirty="0"/>
              <a:t>&lt;</a:t>
            </a:r>
            <a:r>
              <a:rPr lang="en-US" dirty="0"/>
              <a:t> 6 years old</a:t>
            </a:r>
          </a:p>
          <a:p>
            <a:r>
              <a:rPr lang="en-US" dirty="0"/>
              <a:t>Use peaked in 2004 at about 1%</a:t>
            </a:r>
          </a:p>
          <a:p>
            <a:r>
              <a:rPr lang="en-US" dirty="0"/>
              <a:t>Older male children were more likely recipients</a:t>
            </a:r>
          </a:p>
          <a:p>
            <a:r>
              <a:rPr lang="en-US" dirty="0"/>
              <a:t>Diagnoses:  mood disorders, primarily bipolar disorder, accounted for nearly 75% </a:t>
            </a:r>
          </a:p>
          <a:p>
            <a:r>
              <a:rPr lang="en-US" dirty="0"/>
              <a:t>Only 32% of prescriptions were written by child psychiatrists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34640" y="6010102"/>
            <a:ext cx="907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oper Black" panose="0208090404030B020404" pitchFamily="18" charset="0"/>
              </a:rPr>
              <a:t>Lohr</a:t>
            </a:r>
            <a:r>
              <a:rPr lang="en-US" dirty="0">
                <a:latin typeface="Cooper Black" panose="0208090404030B020404" pitchFamily="18" charset="0"/>
              </a:rPr>
              <a:t> et al., </a:t>
            </a:r>
            <a:r>
              <a:rPr lang="en-US" i="1" dirty="0">
                <a:latin typeface="Cooper Black" panose="0208090404030B020404" pitchFamily="18" charset="0"/>
              </a:rPr>
              <a:t>J of Child and </a:t>
            </a:r>
            <a:r>
              <a:rPr lang="en-US" i="1" dirty="0" err="1">
                <a:latin typeface="Cooper Black" panose="0208090404030B020404" pitchFamily="18" charset="0"/>
              </a:rPr>
              <a:t>Adol</a:t>
            </a:r>
            <a:r>
              <a:rPr lang="en-US" i="1" dirty="0">
                <a:latin typeface="Cooper Black" panose="0208090404030B020404" pitchFamily="18" charset="0"/>
              </a:rPr>
              <a:t> </a:t>
            </a:r>
            <a:r>
              <a:rPr lang="en-US" i="1" dirty="0" err="1">
                <a:latin typeface="Cooper Black" panose="0208090404030B020404" pitchFamily="18" charset="0"/>
              </a:rPr>
              <a:t>Psychopharm</a:t>
            </a:r>
            <a:r>
              <a:rPr lang="en-US" dirty="0">
                <a:latin typeface="Cooper Black" panose="0208090404030B020404" pitchFamily="18" charset="0"/>
              </a:rPr>
              <a:t>, 2015; 25 (5):440-443.</a:t>
            </a:r>
          </a:p>
        </p:txBody>
      </p:sp>
    </p:spTree>
    <p:extLst>
      <p:ext uri="{BB962C8B-B14F-4D97-AF65-F5344CB8AC3E}">
        <p14:creationId xmlns:p14="http://schemas.microsoft.com/office/powerpoint/2010/main" val="3194477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Office-Based Treatment with Antipsychotics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438400"/>
          </a:xfrm>
        </p:spPr>
        <p:txBody>
          <a:bodyPr/>
          <a:lstStyle/>
          <a:p>
            <a:r>
              <a:rPr lang="en-US" dirty="0"/>
              <a:t>Survey and not claims based</a:t>
            </a:r>
          </a:p>
          <a:p>
            <a:r>
              <a:rPr lang="en-US" dirty="0"/>
              <a:t>Dramatic increase in antipsychotic usage in children and adolescence from mid 1990s to mid 2000s</a:t>
            </a:r>
          </a:p>
          <a:p>
            <a:r>
              <a:rPr lang="en-US" dirty="0"/>
              <a:t>Disruptive behavioral diagnosis was the most common diagnostic category </a:t>
            </a:r>
          </a:p>
          <a:p>
            <a:r>
              <a:rPr lang="en-US" dirty="0"/>
              <a:t>Often no diagnosis was given</a:t>
            </a:r>
          </a:p>
          <a:p>
            <a:r>
              <a:rPr lang="en-US" dirty="0"/>
              <a:t>Risperidone was most common antipsychotic medication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4189" y="5486400"/>
            <a:ext cx="642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oper Black" panose="0208090404030B020404" pitchFamily="18" charset="0"/>
              </a:rPr>
              <a:t>Olfson</a:t>
            </a:r>
            <a:r>
              <a:rPr lang="en-US" dirty="0">
                <a:latin typeface="Cooper Black" panose="0208090404030B020404" pitchFamily="18" charset="0"/>
              </a:rPr>
              <a:t> et al., Arch Gen Psych, 2012; 69(12):1247-1256.</a:t>
            </a:r>
          </a:p>
        </p:txBody>
      </p:sp>
    </p:spTree>
    <p:extLst>
      <p:ext uri="{BB962C8B-B14F-4D97-AF65-F5344CB8AC3E}">
        <p14:creationId xmlns:p14="http://schemas.microsoft.com/office/powerpoint/2010/main" val="147252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the Use of Antipsychotics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90" y="1338349"/>
            <a:ext cx="9093922" cy="4572873"/>
          </a:xfrm>
        </p:spPr>
        <p:txBody>
          <a:bodyPr/>
          <a:lstStyle/>
          <a:p>
            <a:r>
              <a:rPr lang="en-US" dirty="0"/>
              <a:t>Claims based:  Retrospective descriptive analysis of antipsychotic prescriptions in patients ages 1 to 24 for calendar years 2006, 2008, and 2010.  </a:t>
            </a:r>
          </a:p>
          <a:p>
            <a:r>
              <a:rPr lang="en-US" dirty="0"/>
              <a:t>Rates: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06209866"/>
              </p:ext>
            </p:extLst>
          </p:nvPr>
        </p:nvGraphicFramePr>
        <p:xfrm>
          <a:off x="2410690" y="2709949"/>
          <a:ext cx="7749309" cy="342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92925" y="6409113"/>
            <a:ext cx="862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oper Black" panose="0208090404030B020404" pitchFamily="18" charset="0"/>
              </a:rPr>
              <a:t>Olfson</a:t>
            </a:r>
            <a:r>
              <a:rPr lang="en-US" dirty="0">
                <a:latin typeface="Cooper Black" panose="0208090404030B020404" pitchFamily="18" charset="0"/>
              </a:rPr>
              <a:t> et al., JAMA Psychiatry, 2015; 72(9):867-874.</a:t>
            </a:r>
          </a:p>
        </p:txBody>
      </p:sp>
    </p:spTree>
    <p:extLst>
      <p:ext uri="{BB962C8B-B14F-4D97-AF65-F5344CB8AC3E}">
        <p14:creationId xmlns:p14="http://schemas.microsoft.com/office/powerpoint/2010/main" val="2057766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from the </a:t>
            </a:r>
            <a:r>
              <a:rPr lang="en-US" dirty="0" err="1"/>
              <a:t>Olfson</a:t>
            </a:r>
            <a:r>
              <a:rPr lang="en-US" dirty="0"/>
              <a:t> 2015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Antipsychotic use increased for 2006 to 2010 for adolescents but not for children aged 12 and under</a:t>
            </a:r>
          </a:p>
          <a:p>
            <a:r>
              <a:rPr lang="en-US" dirty="0"/>
              <a:t>Peak antipsychotic use occurred in adolescence</a:t>
            </a:r>
          </a:p>
          <a:p>
            <a:r>
              <a:rPr lang="en-US" dirty="0"/>
              <a:t>Boys were more likely than girls to be prescribed antipsychotics</a:t>
            </a:r>
          </a:p>
          <a:p>
            <a:r>
              <a:rPr lang="en-US" dirty="0"/>
              <a:t>Many claims didn’t have a mental health diagnoses, but those that did had the following diagnoses:</a:t>
            </a:r>
          </a:p>
          <a:p>
            <a:pPr lvl="1"/>
            <a:r>
              <a:rPr lang="en-US" dirty="0"/>
              <a:t>Most common diagnosis was ADHD</a:t>
            </a:r>
          </a:p>
          <a:p>
            <a:pPr lvl="1"/>
            <a:r>
              <a:rPr lang="en-US" dirty="0"/>
              <a:t>Next, depending on age group were autism or mental retardation and disruptive behavioral disorders</a:t>
            </a:r>
          </a:p>
          <a:p>
            <a:pPr lvl="1"/>
            <a:r>
              <a:rPr lang="en-US" dirty="0"/>
              <a:t>Third tier were bipolar disorder, anxiety, depression</a:t>
            </a:r>
          </a:p>
          <a:p>
            <a:pPr lvl="1"/>
            <a:r>
              <a:rPr lang="en-US" dirty="0"/>
              <a:t>Lowest tier adjustment-related disorders, substance use, and schizophrenia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1142" y="6101542"/>
            <a:ext cx="7996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oper Black" panose="0208090404030B020404" pitchFamily="18" charset="0"/>
              </a:rPr>
              <a:t>Olfson</a:t>
            </a:r>
            <a:r>
              <a:rPr lang="en-US" dirty="0">
                <a:latin typeface="Cooper Black" panose="0208090404030B020404" pitchFamily="18" charset="0"/>
              </a:rPr>
              <a:t> et al., JAMA Psychiatry, 2015; 72(9):867-874.</a:t>
            </a:r>
          </a:p>
        </p:txBody>
      </p:sp>
    </p:spTree>
    <p:extLst>
      <p:ext uri="{BB962C8B-B14F-4D97-AF65-F5344CB8AC3E}">
        <p14:creationId xmlns:p14="http://schemas.microsoft.com/office/powerpoint/2010/main" val="3528590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8229600" cy="990600"/>
          </a:xfrm>
        </p:spPr>
        <p:txBody>
          <a:bodyPr/>
          <a:lstStyle/>
          <a:p>
            <a:r>
              <a:rPr lang="en-US" dirty="0"/>
              <a:t>Potential Side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558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u="sng" dirty="0"/>
              <a:t>Metabolic:</a:t>
            </a:r>
            <a:r>
              <a:rPr lang="en-US" dirty="0"/>
              <a:t>  Weight gain, hyperlipidemia, diabetes</a:t>
            </a:r>
          </a:p>
          <a:p>
            <a:r>
              <a:rPr lang="en-US" u="sng" dirty="0"/>
              <a:t>Sedation:</a:t>
            </a:r>
            <a:r>
              <a:rPr lang="en-US" dirty="0"/>
              <a:t>  Cognitive dulling</a:t>
            </a:r>
            <a:endParaRPr lang="en-US" u="sng" dirty="0"/>
          </a:p>
          <a:p>
            <a:r>
              <a:rPr lang="en-US" u="sng" dirty="0"/>
              <a:t>Cardiovascular</a:t>
            </a:r>
            <a:r>
              <a:rPr lang="en-US" dirty="0"/>
              <a:t>: tachycardia, orthostatic hypotension, </a:t>
            </a:r>
            <a:r>
              <a:rPr lang="en-US" dirty="0" err="1"/>
              <a:t>QTc</a:t>
            </a:r>
            <a:r>
              <a:rPr lang="en-US" dirty="0"/>
              <a:t> prolongation </a:t>
            </a:r>
          </a:p>
          <a:p>
            <a:r>
              <a:rPr lang="en-US" u="sng" dirty="0"/>
              <a:t>Agranulocytosis and neutropenia</a:t>
            </a:r>
            <a:r>
              <a:rPr lang="en-US" dirty="0"/>
              <a:t>: especially clozapine but case reports with others</a:t>
            </a:r>
          </a:p>
          <a:p>
            <a:r>
              <a:rPr lang="en-US" u="sng" dirty="0"/>
              <a:t>Hepatic dysfunction</a:t>
            </a:r>
            <a:r>
              <a:rPr lang="en-US" dirty="0"/>
              <a:t>: rare but may be related to rapid weight gain</a:t>
            </a:r>
          </a:p>
          <a:p>
            <a:r>
              <a:rPr lang="en-US" u="sng" dirty="0"/>
              <a:t>Prolactin elevation and gynecomastia</a:t>
            </a:r>
            <a:r>
              <a:rPr lang="en-US" dirty="0"/>
              <a:t>: related to D2 blockade</a:t>
            </a:r>
          </a:p>
          <a:p>
            <a:r>
              <a:rPr lang="en-US" u="sng" dirty="0"/>
              <a:t>Seizures</a:t>
            </a:r>
            <a:r>
              <a:rPr lang="en-US" dirty="0"/>
              <a:t>: especially clozapine and olanzapine</a:t>
            </a:r>
          </a:p>
          <a:p>
            <a:r>
              <a:rPr lang="en-US" u="sng" dirty="0"/>
              <a:t>EPS and tardive dyskinesia</a:t>
            </a:r>
            <a:r>
              <a:rPr lang="en-US" dirty="0"/>
              <a:t>: less with </a:t>
            </a:r>
            <a:r>
              <a:rPr lang="en-US" dirty="0" err="1"/>
              <a:t>atypicals</a:t>
            </a:r>
            <a:r>
              <a:rPr lang="en-US" dirty="0"/>
              <a:t> but still possible</a:t>
            </a:r>
          </a:p>
          <a:p>
            <a:r>
              <a:rPr lang="en-US" u="sng" dirty="0"/>
              <a:t>Neuroleptic Malignant Syndrome</a:t>
            </a:r>
          </a:p>
          <a:p>
            <a:r>
              <a:rPr lang="en-US" u="sng" dirty="0"/>
              <a:t>Cataracts</a:t>
            </a:r>
            <a:r>
              <a:rPr lang="en-US" dirty="0"/>
              <a:t>: animal literature for </a:t>
            </a:r>
            <a:r>
              <a:rPr lang="en-US" dirty="0" err="1"/>
              <a:t>quetiapine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0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from the American Academy of Child and Adolescent Psychiatry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080378"/>
            <a:ext cx="8915400" cy="3777622"/>
          </a:xfrm>
        </p:spPr>
        <p:txBody>
          <a:bodyPr/>
          <a:lstStyle/>
          <a:p>
            <a:r>
              <a:rPr lang="en-US" dirty="0"/>
              <a:t>19 Recommendations, 27 pages</a:t>
            </a:r>
          </a:p>
          <a:p>
            <a:r>
              <a:rPr lang="en-US" dirty="0"/>
              <a:t>Need to follow guidelines prior to use (“careful” diagnostic assessment, “thorough” discussion of potential risks and benefits) (#1)</a:t>
            </a:r>
          </a:p>
          <a:p>
            <a:r>
              <a:rPr lang="en-US" dirty="0"/>
              <a:t>Need to follow most current scientific evidence  (#1)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40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AACAP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 the absence of specific FDA indications or substantial empirical support for the use of AAAs for other specific problems (e.g., disruptive behavior disorders), </a:t>
            </a:r>
            <a:r>
              <a:rPr lang="en-US" u="sng" dirty="0"/>
              <a:t>clinicians should consider other pharmacological or psychosocial treatment modalities with more established efficacy and safety profiles prior to the onset of AAA use</a:t>
            </a:r>
            <a:r>
              <a:rPr lang="en-US" dirty="0"/>
              <a:t>.” - #2</a:t>
            </a:r>
          </a:p>
          <a:p>
            <a:r>
              <a:rPr lang="en-US" dirty="0"/>
              <a:t>“There are </a:t>
            </a:r>
            <a:r>
              <a:rPr lang="en-US" u="sng" dirty="0"/>
              <a:t>almost no data about the use of AAAs in pre-school aged</a:t>
            </a:r>
            <a:r>
              <a:rPr lang="en-US" dirty="0"/>
              <a:t> children. As this group is one that may be particularly vulnerable, a </a:t>
            </a:r>
            <a:r>
              <a:rPr lang="en-US" u="sng" dirty="0"/>
              <a:t>marked amount of caution </a:t>
            </a:r>
            <a:r>
              <a:rPr lang="en-US" dirty="0"/>
              <a:t>is advised before prescribing an AAA to a preschooler.” - #2</a:t>
            </a:r>
          </a:p>
        </p:txBody>
      </p:sp>
    </p:spTree>
    <p:extLst>
      <p:ext uri="{BB962C8B-B14F-4D97-AF65-F5344CB8AC3E}">
        <p14:creationId xmlns:p14="http://schemas.microsoft.com/office/powerpoint/2010/main" val="3817028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AACAP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Obtain personal and family history of diabetes, hyperlipidemia, seizures, cardiac abnormalities - #3</a:t>
            </a:r>
          </a:p>
          <a:p>
            <a:r>
              <a:rPr lang="en-US" dirty="0"/>
              <a:t>Obtain baseline vitals, BMI, glucose, lipids (per ADA) - #3</a:t>
            </a:r>
          </a:p>
          <a:p>
            <a:r>
              <a:rPr lang="en-US" dirty="0"/>
              <a:t>Target dose based on literature and indication - #5</a:t>
            </a:r>
          </a:p>
          <a:p>
            <a:r>
              <a:rPr lang="en-US" dirty="0" err="1"/>
              <a:t>Polypharmacy</a:t>
            </a:r>
            <a:r>
              <a:rPr lang="en-US" dirty="0"/>
              <a:t> should be avoided if possible - #7</a:t>
            </a:r>
          </a:p>
          <a:p>
            <a:r>
              <a:rPr lang="en-US" dirty="0"/>
              <a:t>“the use of more than one agent is not recommended and is not supported in the scientific literature” - #8 </a:t>
            </a:r>
          </a:p>
          <a:p>
            <a:r>
              <a:rPr lang="en-US" dirty="0"/>
              <a:t>Careful monitoring of metabolic status - #12</a:t>
            </a:r>
          </a:p>
          <a:p>
            <a:r>
              <a:rPr lang="en-US" dirty="0"/>
              <a:t>“Measurements of movement disorders utilizing structured measures, such as the Abnormal Involuntary Movement Scale, should be done at baseline and at regular intervals during treatment and during tapering..” - #14 </a:t>
            </a:r>
          </a:p>
        </p:txBody>
      </p:sp>
    </p:spTree>
    <p:extLst>
      <p:ext uri="{BB962C8B-B14F-4D97-AF65-F5344CB8AC3E}">
        <p14:creationId xmlns:p14="http://schemas.microsoft.com/office/powerpoint/2010/main" val="4292032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AACAP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routine EKGs may not be needed for all patients, in those with a family history of cardiac abnormalities or sudden death, or a personal history of syncope, palpitations, or cardiovascular abnormalities, a baseline EKG and subsequent monitoring should be carefully considered - #15</a:t>
            </a:r>
          </a:p>
          <a:p>
            <a:r>
              <a:rPr lang="en-US" dirty="0"/>
              <a:t>The indefinite use of the AAA should not be assumed. Regular assessments of the continued need for the AAA should be done. - #18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6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clinical trial funded by Auspex/</a:t>
            </a:r>
            <a:r>
              <a:rPr lang="en-US" dirty="0" err="1"/>
              <a:t>Teva</a:t>
            </a:r>
            <a:endParaRPr lang="en-US" dirty="0"/>
          </a:p>
          <a:p>
            <a:r>
              <a:rPr lang="en-US" dirty="0"/>
              <a:t>Past speakers’ bureau participation:</a:t>
            </a:r>
          </a:p>
          <a:p>
            <a:pPr lvl="1"/>
            <a:r>
              <a:rPr lang="en-US" dirty="0"/>
              <a:t>Janssen</a:t>
            </a:r>
          </a:p>
          <a:p>
            <a:pPr lvl="1"/>
            <a:r>
              <a:rPr lang="en-US" dirty="0" err="1"/>
              <a:t>Phizer</a:t>
            </a:r>
            <a:endParaRPr lang="en-US" dirty="0"/>
          </a:p>
          <a:p>
            <a:pPr lvl="1"/>
            <a:r>
              <a:rPr lang="en-US" dirty="0"/>
              <a:t>Schering-Plough</a:t>
            </a:r>
          </a:p>
        </p:txBody>
      </p:sp>
    </p:spTree>
    <p:extLst>
      <p:ext uri="{BB962C8B-B14F-4D97-AF65-F5344CB8AC3E}">
        <p14:creationId xmlns:p14="http://schemas.microsoft.com/office/powerpoint/2010/main" val="2694516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Antipsychotic Medication Prescribing in Children Enrolled in Medicaid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957" y="2058785"/>
            <a:ext cx="8915400" cy="3777622"/>
          </a:xfrm>
        </p:spPr>
        <p:txBody>
          <a:bodyPr/>
          <a:lstStyle/>
          <a:p>
            <a:r>
              <a:rPr lang="en-US" dirty="0"/>
              <a:t>Prior authorization survey that assessed multiple domains</a:t>
            </a:r>
          </a:p>
          <a:p>
            <a:r>
              <a:rPr lang="en-US" dirty="0"/>
              <a:t>Best practice followed 50% of time</a:t>
            </a:r>
          </a:p>
          <a:p>
            <a:pPr lvl="1"/>
            <a:r>
              <a:rPr lang="en-US" dirty="0"/>
              <a:t>Lack of lab work #1 reason</a:t>
            </a:r>
          </a:p>
          <a:p>
            <a:r>
              <a:rPr lang="en-US" dirty="0"/>
              <a:t>FDA indication followed 27% of time</a:t>
            </a:r>
          </a:p>
          <a:p>
            <a:r>
              <a:rPr lang="en-US" dirty="0"/>
              <a:t>Aggression and mood instability top reasons for prescriptions</a:t>
            </a:r>
          </a:p>
          <a:p>
            <a:r>
              <a:rPr lang="en-US" dirty="0"/>
              <a:t>High percentage of clinicians now responsible for antipsychotic medications didn’t start them originally</a:t>
            </a:r>
          </a:p>
          <a:p>
            <a:r>
              <a:rPr lang="en-US" dirty="0"/>
              <a:t>Few children received evidence-based therapy prior to initiation</a:t>
            </a:r>
          </a:p>
          <a:p>
            <a:r>
              <a:rPr lang="en-US" dirty="0"/>
              <a:t>Clinicians often did not know prior medication history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4190" y="5787403"/>
            <a:ext cx="797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oper Black" panose="0208090404030B020404" pitchFamily="18" charset="0"/>
              </a:rPr>
              <a:t>Rettew</a:t>
            </a:r>
            <a:r>
              <a:rPr lang="en-US" dirty="0">
                <a:latin typeface="Cooper Black" panose="0208090404030B020404" pitchFamily="18" charset="0"/>
              </a:rPr>
              <a:t> et al., Pediatrics, 2015;135(4):658-665.</a:t>
            </a:r>
          </a:p>
        </p:txBody>
      </p:sp>
    </p:spTree>
    <p:extLst>
      <p:ext uri="{BB962C8B-B14F-4D97-AF65-F5344CB8AC3E}">
        <p14:creationId xmlns:p14="http://schemas.microsoft.com/office/powerpoint/2010/main" val="1019902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Practical Recommendations for Prescribers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Consider other classes of medications for behavioral problems</a:t>
            </a:r>
          </a:p>
          <a:p>
            <a:pPr lvl="1"/>
            <a:r>
              <a:rPr lang="en-US" dirty="0"/>
              <a:t>Alpha adrenergic agents, stimulants, SSRIs</a:t>
            </a:r>
          </a:p>
          <a:p>
            <a:r>
              <a:rPr lang="en-US" u="sng" dirty="0"/>
              <a:t>Talk</a:t>
            </a:r>
            <a:r>
              <a:rPr lang="en-US" dirty="0"/>
              <a:t> to the child’s counselors/therapists and try to utilize them as you would other health specialists. </a:t>
            </a:r>
          </a:p>
          <a:p>
            <a:r>
              <a:rPr lang="en-US" dirty="0"/>
              <a:t>Refer for therapy including family therapy</a:t>
            </a:r>
          </a:p>
          <a:p>
            <a:r>
              <a:rPr lang="en-US" dirty="0"/>
              <a:t>Avoid starting these medications without a child psychiatry consultation</a:t>
            </a:r>
          </a:p>
          <a:p>
            <a:r>
              <a:rPr lang="en-US" dirty="0"/>
              <a:t>More active collaboration regarding metabolic monitoring and management</a:t>
            </a:r>
          </a:p>
          <a:p>
            <a:r>
              <a:rPr lang="en-US" dirty="0"/>
              <a:t>Stay alert for excessive or premature uses of these medications by others</a:t>
            </a:r>
          </a:p>
          <a:p>
            <a:r>
              <a:rPr lang="en-US" dirty="0"/>
              <a:t>Consider slow tapers of these medications if patient is generally 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80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9832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to Dr. David </a:t>
            </a:r>
            <a:r>
              <a:rPr lang="en-US" dirty="0" err="1"/>
              <a:t>Rettew</a:t>
            </a:r>
            <a:r>
              <a:rPr lang="en-US" dirty="0"/>
              <a:t> at the University of Vermont College of Medicine for help in compiling this presentation as it is based on an excellent presentation he gave at a conference on child psychiatry and primary care</a:t>
            </a:r>
          </a:p>
          <a:p>
            <a:r>
              <a:rPr lang="en-US" dirty="0"/>
              <a:t>Thank you also to Dr. Shawn Sidhu, Dr. Rashmi </a:t>
            </a:r>
            <a:r>
              <a:rPr lang="en-US" dirty="0" err="1"/>
              <a:t>Sabu</a:t>
            </a:r>
            <a:r>
              <a:rPr lang="en-US" dirty="0"/>
              <a:t>, and Dr. Molly Faulkner at the University of New Mexico Department of Psychiatry for sharing their presentations on psychopharmacology in children and adolescents</a:t>
            </a:r>
          </a:p>
        </p:txBody>
      </p:sp>
    </p:spTree>
    <p:extLst>
      <p:ext uri="{BB962C8B-B14F-4D97-AF65-F5344CB8AC3E}">
        <p14:creationId xmlns:p14="http://schemas.microsoft.com/office/powerpoint/2010/main" val="403067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038600"/>
          </a:xfrm>
        </p:spPr>
        <p:txBody>
          <a:bodyPr>
            <a:normAutofit/>
          </a:bodyPr>
          <a:lstStyle/>
          <a:p>
            <a:r>
              <a:rPr lang="en-US" sz="3200" dirty="0"/>
              <a:t>Brief review of antipsychotics and their usage</a:t>
            </a:r>
          </a:p>
          <a:p>
            <a:r>
              <a:rPr lang="en-US" sz="3200" dirty="0"/>
              <a:t>Present data indicating trends in use</a:t>
            </a:r>
          </a:p>
          <a:p>
            <a:r>
              <a:rPr lang="en-US" sz="3200" dirty="0"/>
              <a:t>Describe current best practice guidelines</a:t>
            </a:r>
          </a:p>
          <a:p>
            <a:r>
              <a:rPr lang="en-US" sz="3200" dirty="0"/>
              <a:t>Discuss recommendations for this class of medications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0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Antipsychotics?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called, in the past, neuroleptics or major tranquilizers</a:t>
            </a:r>
          </a:p>
          <a:p>
            <a:r>
              <a:rPr lang="en-US" dirty="0"/>
              <a:t>Class of medications developed to treat schizophrenia and other psychotic disorders</a:t>
            </a:r>
          </a:p>
          <a:p>
            <a:r>
              <a:rPr lang="en-US" dirty="0"/>
              <a:t>First appeared in 1950s</a:t>
            </a:r>
          </a:p>
          <a:p>
            <a:r>
              <a:rPr lang="en-US" dirty="0"/>
              <a:t>Second generation or “atypical” medications began to be used in 1990s</a:t>
            </a:r>
          </a:p>
          <a:p>
            <a:pPr lvl="1"/>
            <a:r>
              <a:rPr lang="en-US" dirty="0"/>
              <a:t>Thought to be less likely to cause certain side effects related to movement problems including extrapyramidal symptoms (EPS) and tardive dyskinesia (TD)</a:t>
            </a:r>
          </a:p>
          <a:p>
            <a:pPr lvl="1"/>
            <a:r>
              <a:rPr lang="en-US" dirty="0"/>
              <a:t>More likely to cause metabolic side effects</a:t>
            </a:r>
          </a:p>
        </p:txBody>
      </p:sp>
    </p:spTree>
    <p:extLst>
      <p:ext uri="{BB962C8B-B14F-4D97-AF65-F5344CB8AC3E}">
        <p14:creationId xmlns:p14="http://schemas.microsoft.com/office/powerpoint/2010/main" val="213228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  Approved Atypical Antipsychotic for Schizophrenia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Cases of schizophrenia in children younger than 13 are very rare</a:t>
            </a:r>
          </a:p>
          <a:p>
            <a:r>
              <a:rPr lang="en-US" dirty="0"/>
              <a:t>Prevalence rises in adolescence, peak onset is between ages 15 and 30</a:t>
            </a:r>
          </a:p>
          <a:p>
            <a:r>
              <a:rPr lang="en-US" dirty="0"/>
              <a:t>Outcome is generally poor with onset in childhood</a:t>
            </a:r>
          </a:p>
          <a:p>
            <a:r>
              <a:rPr lang="en-US" dirty="0"/>
              <a:t>Olanzapine (ages 13 and up)</a:t>
            </a:r>
          </a:p>
          <a:p>
            <a:r>
              <a:rPr lang="en-US" dirty="0"/>
              <a:t>Risperidone (ages 13 and up)</a:t>
            </a:r>
          </a:p>
          <a:p>
            <a:r>
              <a:rPr lang="en-US" dirty="0"/>
              <a:t>Aripiprazole (ages 13 and up)</a:t>
            </a:r>
          </a:p>
          <a:p>
            <a:r>
              <a:rPr lang="en-US" dirty="0"/>
              <a:t>Quetiapine (ages 13 and up)</a:t>
            </a:r>
          </a:p>
          <a:p>
            <a:r>
              <a:rPr lang="en-US" dirty="0" err="1"/>
              <a:t>Paliperidone</a:t>
            </a:r>
            <a:r>
              <a:rPr lang="en-US" dirty="0"/>
              <a:t> ER (ages 12 and up)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6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  Approved Atypical Antipsychotic for Bipolar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Prevalence of bipolar disorder in community sample is approximately 1% of adolescents</a:t>
            </a:r>
          </a:p>
          <a:p>
            <a:r>
              <a:rPr lang="en-US" dirty="0"/>
              <a:t>Often exhibit mixed mania and rapid cycling</a:t>
            </a:r>
          </a:p>
          <a:p>
            <a:r>
              <a:rPr lang="en-US" dirty="0"/>
              <a:t>Meds with FDA approval for acute treatment of bipolar I disorder, mixed or manic episode:</a:t>
            </a:r>
          </a:p>
          <a:p>
            <a:pPr lvl="1"/>
            <a:r>
              <a:rPr lang="en-US" dirty="0"/>
              <a:t>Non-antipsychotic:  Lithium for ages 12 and up</a:t>
            </a:r>
          </a:p>
          <a:p>
            <a:pPr lvl="1"/>
            <a:r>
              <a:rPr lang="en-US" dirty="0"/>
              <a:t>Aripiprazole (ages 10 and up)</a:t>
            </a:r>
          </a:p>
          <a:p>
            <a:pPr lvl="1"/>
            <a:r>
              <a:rPr lang="en-US" dirty="0" err="1"/>
              <a:t>Asenapine</a:t>
            </a:r>
            <a:r>
              <a:rPr lang="en-US" dirty="0"/>
              <a:t> (ages 10 and up)</a:t>
            </a:r>
          </a:p>
          <a:p>
            <a:pPr lvl="1"/>
            <a:r>
              <a:rPr lang="en-US" dirty="0"/>
              <a:t>Olanzapine (ages 13 and up)</a:t>
            </a:r>
          </a:p>
          <a:p>
            <a:pPr lvl="1"/>
            <a:r>
              <a:rPr lang="en-US" dirty="0"/>
              <a:t>Risperidone (ages 10 and up)</a:t>
            </a:r>
          </a:p>
          <a:p>
            <a:pPr lvl="1"/>
            <a:r>
              <a:rPr lang="en-US" dirty="0"/>
              <a:t>Quetiapine (ages 10 and up)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9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Treatment for Bipolar Disorder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of bipolar disorder often requires combination of treatment</a:t>
            </a:r>
          </a:p>
          <a:p>
            <a:r>
              <a:rPr lang="en-US" dirty="0"/>
              <a:t>FDA has approved the following medications as an adjunct to lithium or valproate for treatment of bipolar I disorder, mixed or manic episode:</a:t>
            </a:r>
          </a:p>
          <a:p>
            <a:pPr lvl="1"/>
            <a:r>
              <a:rPr lang="en-US" dirty="0"/>
              <a:t>Quetiapine (ages 10 and up) </a:t>
            </a:r>
          </a:p>
          <a:p>
            <a:pPr lvl="1"/>
            <a:r>
              <a:rPr lang="en-US" dirty="0"/>
              <a:t>Aripiprazole (ages 10 and up)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0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Autism Spectrum Disorder (ASD)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DSM-5 has combined the previous categories of autistic disorder (autism), Asperger’s disorder, and pervasive developmental disorder not otherwise specified into this diagnosis of ASD</a:t>
            </a:r>
          </a:p>
          <a:p>
            <a:r>
              <a:rPr lang="en-US" dirty="0"/>
              <a:t>Two core domains of symptoms:  deficits in social communication and social interaction and restricted repetitive patterns of behavior, interests, and </a:t>
            </a:r>
            <a:r>
              <a:rPr lang="en-US" dirty="0" err="1"/>
              <a:t>activites</a:t>
            </a:r>
            <a:endParaRPr lang="en-US" dirty="0"/>
          </a:p>
          <a:p>
            <a:r>
              <a:rPr lang="en-US" dirty="0"/>
              <a:t>Associated symptoms include hyperactivity, stereotypies, attentional problems, self-injurious behavior, aggression, mood lability, anxiety, obsessions and compulsions</a:t>
            </a:r>
          </a:p>
          <a:p>
            <a:r>
              <a:rPr lang="en-US" dirty="0"/>
              <a:t>Prevalence of approximately 18.7 per 10,000 individuals in the population.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778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261</TotalTime>
  <Words>1485</Words>
  <Application>Microsoft Office PowerPoint</Application>
  <PresentationFormat>Widescreen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Cooper Black</vt:lpstr>
      <vt:lpstr>Wingdings 3</vt:lpstr>
      <vt:lpstr>Wisp</vt:lpstr>
      <vt:lpstr>Atypical Antipsychotics in the Pediatric Population </vt:lpstr>
      <vt:lpstr>Disclosures </vt:lpstr>
      <vt:lpstr>Acknowledgments</vt:lpstr>
      <vt:lpstr>Outline</vt:lpstr>
      <vt:lpstr>What Are Antipsychotics?</vt:lpstr>
      <vt:lpstr>FDA  Approved Atypical Antipsychotic for Schizophrenia</vt:lpstr>
      <vt:lpstr>FDA  Approved Atypical Antipsychotic for Bipolar Disorder</vt:lpstr>
      <vt:lpstr>Combination Treatment for Bipolar Disorder </vt:lpstr>
      <vt:lpstr>Autism Spectrum Disorder (ASD)</vt:lpstr>
      <vt:lpstr>FDA Approved Atypical Antipsychotics for ASD</vt:lpstr>
      <vt:lpstr>Trends in Atypical Antipsychotics:  Study in Kentucky Medicaid population</vt:lpstr>
      <vt:lpstr>Trends in Office-Based Treatment with Antipsychotics</vt:lpstr>
      <vt:lpstr>Trends in the Use of Antipsychotics</vt:lpstr>
      <vt:lpstr>Trends from the Olfson 2015 Study</vt:lpstr>
      <vt:lpstr>Potential Side Effects</vt:lpstr>
      <vt:lpstr>Recommendations from the American Academy of Child and Adolescent Psychiatry</vt:lpstr>
      <vt:lpstr>AACAP Recommendations</vt:lpstr>
      <vt:lpstr>AACAP Recommendations</vt:lpstr>
      <vt:lpstr>AACAP Recommendations</vt:lpstr>
      <vt:lpstr>Antipsychotic Medication Prescribing in Children Enrolled in Medicaid</vt:lpstr>
      <vt:lpstr>Practical Recommendations for Prescribers</vt:lpstr>
      <vt:lpstr>Thank you</vt:lpstr>
    </vt:vector>
  </TitlesOfParts>
  <Company>Magellan Health,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HENSLEY, PAULA</dc:creator>
  <cp:lastModifiedBy>Dale Tinker</cp:lastModifiedBy>
  <cp:revision>24</cp:revision>
  <cp:lastPrinted>2018-06-05T21:18:05Z</cp:lastPrinted>
  <dcterms:created xsi:type="dcterms:W3CDTF">2018-06-04T21:02:13Z</dcterms:created>
  <dcterms:modified xsi:type="dcterms:W3CDTF">2018-06-13T22:48:08Z</dcterms:modified>
</cp:coreProperties>
</file>