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257" r:id="rId3"/>
    <p:sldId id="258" r:id="rId4"/>
    <p:sldId id="259" r:id="rId5"/>
    <p:sldId id="338" r:id="rId6"/>
    <p:sldId id="339" r:id="rId7"/>
    <p:sldId id="261" r:id="rId8"/>
    <p:sldId id="262" r:id="rId9"/>
    <p:sldId id="269" r:id="rId10"/>
    <p:sldId id="267" r:id="rId11"/>
    <p:sldId id="341" r:id="rId12"/>
    <p:sldId id="268" r:id="rId13"/>
    <p:sldId id="289" r:id="rId14"/>
    <p:sldId id="265" r:id="rId15"/>
    <p:sldId id="266" r:id="rId16"/>
    <p:sldId id="340" r:id="rId17"/>
    <p:sldId id="342" r:id="rId18"/>
    <p:sldId id="345" r:id="rId19"/>
    <p:sldId id="343" r:id="rId20"/>
    <p:sldId id="346" r:id="rId21"/>
    <p:sldId id="344" r:id="rId22"/>
    <p:sldId id="347" r:id="rId23"/>
    <p:sldId id="290" r:id="rId24"/>
    <p:sldId id="275" r:id="rId25"/>
    <p:sldId id="311" r:id="rId26"/>
    <p:sldId id="276" r:id="rId27"/>
    <p:sldId id="313" r:id="rId28"/>
    <p:sldId id="277" r:id="rId29"/>
    <p:sldId id="314" r:id="rId30"/>
    <p:sldId id="278" r:id="rId31"/>
    <p:sldId id="315" r:id="rId32"/>
    <p:sldId id="279" r:id="rId33"/>
    <p:sldId id="316" r:id="rId34"/>
    <p:sldId id="284" r:id="rId35"/>
    <p:sldId id="317" r:id="rId36"/>
    <p:sldId id="287" r:id="rId37"/>
    <p:sldId id="318" r:id="rId38"/>
    <p:sldId id="291" r:id="rId39"/>
    <p:sldId id="319" r:id="rId40"/>
    <p:sldId id="292" r:id="rId41"/>
    <p:sldId id="320" r:id="rId42"/>
    <p:sldId id="293" r:id="rId43"/>
    <p:sldId id="321" r:id="rId44"/>
    <p:sldId id="294" r:id="rId45"/>
    <p:sldId id="322" r:id="rId46"/>
    <p:sldId id="295" r:id="rId47"/>
    <p:sldId id="323" r:id="rId48"/>
    <p:sldId id="296" r:id="rId49"/>
    <p:sldId id="324" r:id="rId50"/>
    <p:sldId id="297" r:id="rId51"/>
    <p:sldId id="325" r:id="rId52"/>
    <p:sldId id="298" r:id="rId53"/>
    <p:sldId id="326" r:id="rId54"/>
    <p:sldId id="299" r:id="rId55"/>
    <p:sldId id="327" r:id="rId56"/>
    <p:sldId id="300" r:id="rId57"/>
    <p:sldId id="328" r:id="rId58"/>
    <p:sldId id="301" r:id="rId59"/>
    <p:sldId id="329" r:id="rId60"/>
    <p:sldId id="302" r:id="rId61"/>
    <p:sldId id="330" r:id="rId62"/>
    <p:sldId id="303" r:id="rId63"/>
    <p:sldId id="331" r:id="rId64"/>
    <p:sldId id="304" r:id="rId65"/>
    <p:sldId id="332" r:id="rId66"/>
    <p:sldId id="305" r:id="rId67"/>
    <p:sldId id="333" r:id="rId68"/>
    <p:sldId id="306" r:id="rId69"/>
    <p:sldId id="334" r:id="rId70"/>
    <p:sldId id="309" r:id="rId71"/>
    <p:sldId id="336" r:id="rId72"/>
    <p:sldId id="310" r:id="rId73"/>
    <p:sldId id="337" r:id="rId74"/>
    <p:sldId id="280" r:id="rId75"/>
    <p:sldId id="283"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C76EFB-80B8-594D-B2F8-E27948C899B1}">
          <p14:sldIdLst>
            <p14:sldId id="256"/>
            <p14:sldId id="257"/>
            <p14:sldId id="258"/>
            <p14:sldId id="259"/>
            <p14:sldId id="338"/>
            <p14:sldId id="339"/>
            <p14:sldId id="261"/>
            <p14:sldId id="262"/>
            <p14:sldId id="269"/>
            <p14:sldId id="267"/>
            <p14:sldId id="341"/>
            <p14:sldId id="268"/>
            <p14:sldId id="289"/>
            <p14:sldId id="265"/>
            <p14:sldId id="266"/>
            <p14:sldId id="340"/>
            <p14:sldId id="342"/>
            <p14:sldId id="345"/>
            <p14:sldId id="343"/>
            <p14:sldId id="346"/>
            <p14:sldId id="344"/>
            <p14:sldId id="347"/>
            <p14:sldId id="290"/>
            <p14:sldId id="275"/>
          </p14:sldIdLst>
        </p14:section>
        <p14:section name="Untitled Section" id="{7445CEE4-B2F6-9543-8638-DB7FCF396BAE}">
          <p14:sldIdLst>
            <p14:sldId id="311"/>
            <p14:sldId id="276"/>
            <p14:sldId id="313"/>
            <p14:sldId id="277"/>
            <p14:sldId id="314"/>
            <p14:sldId id="278"/>
            <p14:sldId id="315"/>
            <p14:sldId id="279"/>
            <p14:sldId id="316"/>
            <p14:sldId id="284"/>
            <p14:sldId id="317"/>
            <p14:sldId id="287"/>
            <p14:sldId id="318"/>
            <p14:sldId id="291"/>
            <p14:sldId id="319"/>
            <p14:sldId id="292"/>
            <p14:sldId id="320"/>
            <p14:sldId id="293"/>
            <p14:sldId id="321"/>
            <p14:sldId id="294"/>
            <p14:sldId id="322"/>
            <p14:sldId id="295"/>
            <p14:sldId id="323"/>
            <p14:sldId id="296"/>
            <p14:sldId id="324"/>
            <p14:sldId id="297"/>
            <p14:sldId id="325"/>
            <p14:sldId id="298"/>
            <p14:sldId id="326"/>
            <p14:sldId id="299"/>
            <p14:sldId id="327"/>
            <p14:sldId id="300"/>
            <p14:sldId id="328"/>
            <p14:sldId id="301"/>
            <p14:sldId id="329"/>
            <p14:sldId id="302"/>
            <p14:sldId id="330"/>
            <p14:sldId id="303"/>
            <p14:sldId id="331"/>
            <p14:sldId id="304"/>
            <p14:sldId id="332"/>
            <p14:sldId id="305"/>
            <p14:sldId id="333"/>
            <p14:sldId id="306"/>
            <p14:sldId id="334"/>
            <p14:sldId id="309"/>
            <p14:sldId id="336"/>
            <p14:sldId id="310"/>
            <p14:sldId id="337"/>
            <p14:sldId id="280"/>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21"/>
    <p:restoredTop sz="94281"/>
  </p:normalViewPr>
  <p:slideViewPr>
    <p:cSldViewPr>
      <p:cViewPr varScale="1">
        <p:scale>
          <a:sx n="72" d="100"/>
          <a:sy n="72" d="100"/>
        </p:scale>
        <p:origin x="184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83EED-5B74-CA47-9878-582F87E506DF}" type="datetimeFigureOut">
              <a:rPr lang="en-US" smtClean="0"/>
              <a:t>6/20/2018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DBC63-541A-B34F-A3FF-E6ACA89C04D3}" type="slidenum">
              <a:rPr lang="en-US" smtClean="0"/>
              <a:t>‹#›</a:t>
            </a:fld>
            <a:endParaRPr lang="en-US"/>
          </a:p>
        </p:txBody>
      </p:sp>
    </p:spTree>
    <p:extLst>
      <p:ext uri="{BB962C8B-B14F-4D97-AF65-F5344CB8AC3E}">
        <p14:creationId xmlns:p14="http://schemas.microsoft.com/office/powerpoint/2010/main" val="1862745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1</a:t>
            </a:fld>
            <a:endParaRPr lang="en-US"/>
          </a:p>
        </p:txBody>
      </p:sp>
    </p:spTree>
    <p:extLst>
      <p:ext uri="{BB962C8B-B14F-4D97-AF65-F5344CB8AC3E}">
        <p14:creationId xmlns:p14="http://schemas.microsoft.com/office/powerpoint/2010/main" val="204183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10</a:t>
            </a:fld>
            <a:endParaRPr lang="en-US"/>
          </a:p>
        </p:txBody>
      </p:sp>
    </p:spTree>
    <p:extLst>
      <p:ext uri="{BB962C8B-B14F-4D97-AF65-F5344CB8AC3E}">
        <p14:creationId xmlns:p14="http://schemas.microsoft.com/office/powerpoint/2010/main" val="336739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11</a:t>
            </a:fld>
            <a:endParaRPr lang="en-US"/>
          </a:p>
        </p:txBody>
      </p:sp>
    </p:spTree>
    <p:extLst>
      <p:ext uri="{BB962C8B-B14F-4D97-AF65-F5344CB8AC3E}">
        <p14:creationId xmlns:p14="http://schemas.microsoft.com/office/powerpoint/2010/main" val="69060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12</a:t>
            </a:fld>
            <a:endParaRPr lang="en-US"/>
          </a:p>
        </p:txBody>
      </p:sp>
    </p:spTree>
    <p:extLst>
      <p:ext uri="{BB962C8B-B14F-4D97-AF65-F5344CB8AC3E}">
        <p14:creationId xmlns:p14="http://schemas.microsoft.com/office/powerpoint/2010/main" val="1648838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 A pharmacist respects the covenantal relationship between the patient and pharmacist.</a:t>
            </a:r>
            <a:endParaRPr lang="en-US" sz="1200" dirty="0"/>
          </a:p>
          <a:p>
            <a:r>
              <a:rPr lang="en-US" sz="1200" dirty="0"/>
              <a:t>Considering the patient-pharmacist relationship as a covenant means that a pharmacist has moral obligations in response to the gift of trust received from society. In return for this gift, a pharmacist promises to help individuals achieve optimum benefit from their medications, to be committed to their welfare, and to maintain their trust.</a:t>
            </a:r>
          </a:p>
          <a:p>
            <a:r>
              <a:rPr lang="en-US" sz="1200" b="1" dirty="0"/>
              <a:t>II. A pharmacist promotes the good of every patient in a caring, compassionate, and confidential manner.</a:t>
            </a:r>
            <a:endParaRPr lang="en-US" sz="1200" dirty="0"/>
          </a:p>
          <a:p>
            <a:r>
              <a:rPr lang="en-US" sz="1200" dirty="0"/>
              <a:t>A pharmacist places concern for the well-being of the patient at the center of professional practice. In doing so, a pharmacist considers needs stated by the patient as well as those defined by health science. A pharmacist is dedicated to protecting the dignity of the patient. With a caring attitude and a compassionate spirit, a pharmacist focuses on serving the patient in a private and confidential manner.</a:t>
            </a:r>
          </a:p>
          <a:p>
            <a:r>
              <a:rPr lang="en-US" sz="1200" b="1" dirty="0"/>
              <a:t>III. A pharmacist respects the autonomy and dignity of each patient.</a:t>
            </a:r>
            <a:endParaRPr lang="en-US" sz="1200" dirty="0"/>
          </a:p>
          <a:p>
            <a:r>
              <a:rPr lang="en-US" sz="1200" dirty="0"/>
              <a:t>A pharmacist promotes the right of self-determination and recognizes individual self-worth by encouraging patients to participate in decisions about their health. A pharmacist communicates with patients in terms that are understandable. In all cases, a pharmacist respects personal and cultural differences among patients.</a:t>
            </a:r>
          </a:p>
          <a:p>
            <a:r>
              <a:rPr lang="en-US" sz="1200" b="1" dirty="0"/>
              <a:t>IV. A pharmacist acts with honesty and integrity in professional relationships. </a:t>
            </a:r>
            <a:endParaRPr lang="en-US" sz="1200" dirty="0"/>
          </a:p>
          <a:p>
            <a:r>
              <a:rPr lang="en-US" sz="1200" dirty="0"/>
              <a:t>A pharmacist has a duty to tell the truth and to act with conviction of conscience. A pharmacist avoids discriminatory practices, behavior or work conditions that impair professional judgment, and actions that compromise dedication to the best interests of patients.</a:t>
            </a:r>
          </a:p>
          <a:p>
            <a:r>
              <a:rPr lang="en-US" sz="1200" b="1" dirty="0"/>
              <a:t>V. A pharmacist maintains professional competence.</a:t>
            </a:r>
            <a:endParaRPr lang="en-US" sz="1200" dirty="0"/>
          </a:p>
          <a:p>
            <a:r>
              <a:rPr lang="en-US" sz="1200" dirty="0"/>
              <a:t>A pharmacist has a duty to maintain knowledge and abilities as new medications, devices, and technologies become available and as health information advances.</a:t>
            </a:r>
          </a:p>
          <a:p>
            <a:r>
              <a:rPr lang="en-US" sz="1200" b="1" dirty="0"/>
              <a:t>VI. A pharmacist respects the values and abilities of colleagues and other health professionals.</a:t>
            </a:r>
            <a:endParaRPr lang="en-US" sz="1200" dirty="0"/>
          </a:p>
          <a:p>
            <a:r>
              <a:rPr lang="en-US" sz="1200" dirty="0"/>
              <a:t>When appropriate, a pharmacist asks for the consultation of colleagues or other health professionals or refers the patient. A pharmacist acknowledges that colleagues and other health professionals may differ in the beliefs and values they apply to the care of the patient.</a:t>
            </a:r>
          </a:p>
          <a:p>
            <a:r>
              <a:rPr lang="en-US" sz="1200" b="1" dirty="0"/>
              <a:t>VII. A pharmacist serves individual, community, and societal needs.</a:t>
            </a:r>
            <a:endParaRPr lang="en-US" sz="1200" dirty="0"/>
          </a:p>
          <a:p>
            <a:r>
              <a:rPr lang="en-US" sz="1200" dirty="0"/>
              <a:t>The primary obligation of a pharmacist is to individual patients. However, the obligations of a pharmacist may at times extend beyond the individual to the community and society. In these situations, the pharmacist recognizes the responsibilities that accompany these obligations and acts accordingly.</a:t>
            </a:r>
          </a:p>
          <a:p>
            <a:r>
              <a:rPr lang="en-US" sz="1200" b="1" dirty="0"/>
              <a:t>VIII. A pharmacist seeks justice in the distribution of health resources. </a:t>
            </a:r>
            <a:endParaRPr lang="en-US" sz="1200" dirty="0"/>
          </a:p>
          <a:p>
            <a:r>
              <a:rPr lang="en-US" sz="1200" dirty="0"/>
              <a:t>When health resources are allocated, a pharmacist is fair and equitable, balancing the needs of patients and society</a:t>
            </a:r>
          </a:p>
          <a:p>
            <a:endParaRPr lang="en-US" dirty="0"/>
          </a:p>
        </p:txBody>
      </p:sp>
      <p:sp>
        <p:nvSpPr>
          <p:cNvPr id="4" name="Slide Number Placeholder 3"/>
          <p:cNvSpPr>
            <a:spLocks noGrp="1"/>
          </p:cNvSpPr>
          <p:nvPr>
            <p:ph type="sldNum" sz="quarter" idx="10"/>
          </p:nvPr>
        </p:nvSpPr>
        <p:spPr/>
        <p:txBody>
          <a:bodyPr/>
          <a:lstStyle/>
          <a:p>
            <a:fld id="{C80DBC63-541A-B34F-A3FF-E6ACA89C04D3}" type="slidenum">
              <a:rPr lang="en-US" smtClean="0"/>
              <a:t>13</a:t>
            </a:fld>
            <a:endParaRPr lang="en-US"/>
          </a:p>
        </p:txBody>
      </p:sp>
    </p:spTree>
    <p:extLst>
      <p:ext uri="{BB962C8B-B14F-4D97-AF65-F5344CB8AC3E}">
        <p14:creationId xmlns:p14="http://schemas.microsoft.com/office/powerpoint/2010/main" val="16160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14</a:t>
            </a:fld>
            <a:endParaRPr lang="en-US"/>
          </a:p>
        </p:txBody>
      </p:sp>
    </p:spTree>
    <p:extLst>
      <p:ext uri="{BB962C8B-B14F-4D97-AF65-F5344CB8AC3E}">
        <p14:creationId xmlns:p14="http://schemas.microsoft.com/office/powerpoint/2010/main" val="2427517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15</a:t>
            </a:fld>
            <a:endParaRPr lang="en-US"/>
          </a:p>
        </p:txBody>
      </p:sp>
    </p:spTree>
    <p:extLst>
      <p:ext uri="{BB962C8B-B14F-4D97-AF65-F5344CB8AC3E}">
        <p14:creationId xmlns:p14="http://schemas.microsoft.com/office/powerpoint/2010/main" val="496819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16</a:t>
            </a:fld>
            <a:endParaRPr lang="en-US"/>
          </a:p>
        </p:txBody>
      </p:sp>
    </p:spTree>
    <p:extLst>
      <p:ext uri="{BB962C8B-B14F-4D97-AF65-F5344CB8AC3E}">
        <p14:creationId xmlns:p14="http://schemas.microsoft.com/office/powerpoint/2010/main" val="2285555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17</a:t>
            </a:fld>
            <a:endParaRPr lang="en-US"/>
          </a:p>
        </p:txBody>
      </p:sp>
    </p:spTree>
    <p:extLst>
      <p:ext uri="{BB962C8B-B14F-4D97-AF65-F5344CB8AC3E}">
        <p14:creationId xmlns:p14="http://schemas.microsoft.com/office/powerpoint/2010/main" val="738141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patient refuses to take their maintenance meds due to the side effects associated. How do you address this?</a:t>
            </a:r>
          </a:p>
          <a:p>
            <a:r>
              <a:rPr lang="en-US"/>
              <a:t>https://www.polleverywhere.com/free_text_polls/mSYfppSSJA8IwQr</a:t>
            </a:r>
          </a:p>
        </p:txBody>
      </p:sp>
      <p:sp>
        <p:nvSpPr>
          <p:cNvPr id="4" name="Slide Number Placeholder 3"/>
          <p:cNvSpPr>
            <a:spLocks noGrp="1"/>
          </p:cNvSpPr>
          <p:nvPr>
            <p:ph type="sldNum" sz="quarter" idx="10"/>
          </p:nvPr>
        </p:nvSpPr>
        <p:spPr/>
        <p:txBody>
          <a:bodyPr/>
          <a:lstStyle/>
          <a:p>
            <a:fld id="{C80DBC63-541A-B34F-A3FF-E6ACA89C04D3}" type="slidenum">
              <a:rPr lang="en-US" smtClean="0"/>
              <a:t>18</a:t>
            </a:fld>
            <a:endParaRPr lang="en-US"/>
          </a:p>
        </p:txBody>
      </p:sp>
    </p:spTree>
    <p:extLst>
      <p:ext uri="{BB962C8B-B14F-4D97-AF65-F5344CB8AC3E}">
        <p14:creationId xmlns:p14="http://schemas.microsoft.com/office/powerpoint/2010/main" val="4219586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19</a:t>
            </a:fld>
            <a:endParaRPr lang="en-US"/>
          </a:p>
        </p:txBody>
      </p:sp>
    </p:spTree>
    <p:extLst>
      <p:ext uri="{BB962C8B-B14F-4D97-AF65-F5344CB8AC3E}">
        <p14:creationId xmlns:p14="http://schemas.microsoft.com/office/powerpoint/2010/main" val="93828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2</a:t>
            </a:fld>
            <a:endParaRPr lang="en-US"/>
          </a:p>
        </p:txBody>
      </p:sp>
    </p:spTree>
    <p:extLst>
      <p:ext uri="{BB962C8B-B14F-4D97-AF65-F5344CB8AC3E}">
        <p14:creationId xmlns:p14="http://schemas.microsoft.com/office/powerpoint/2010/main" val="2705499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one pharmacist's opinion, a patient should have received a test that would have better determined a treatment regimen for a cardiac condition. The pharmacist's physician coworker disagreed, citing the potential for a high-cost, low-benefit outcome for the patient. How do you proceed?</a:t>
            </a:r>
          </a:p>
          <a:p>
            <a:r>
              <a:rPr lang="en-US"/>
              <a:t>https://www.polleverywhere.com/free_text_polls/MAPAJNXBJm9dGYN</a:t>
            </a:r>
          </a:p>
        </p:txBody>
      </p:sp>
      <p:sp>
        <p:nvSpPr>
          <p:cNvPr id="4" name="Slide Number Placeholder 3"/>
          <p:cNvSpPr>
            <a:spLocks noGrp="1"/>
          </p:cNvSpPr>
          <p:nvPr>
            <p:ph type="sldNum" sz="quarter" idx="10"/>
          </p:nvPr>
        </p:nvSpPr>
        <p:spPr/>
        <p:txBody>
          <a:bodyPr/>
          <a:lstStyle/>
          <a:p>
            <a:fld id="{C80DBC63-541A-B34F-A3FF-E6ACA89C04D3}" type="slidenum">
              <a:rPr lang="en-US" smtClean="0"/>
              <a:t>20</a:t>
            </a:fld>
            <a:endParaRPr lang="en-US"/>
          </a:p>
        </p:txBody>
      </p:sp>
    </p:spTree>
    <p:extLst>
      <p:ext uri="{BB962C8B-B14F-4D97-AF65-F5344CB8AC3E}">
        <p14:creationId xmlns:p14="http://schemas.microsoft.com/office/powerpoint/2010/main" val="1134071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21</a:t>
            </a:fld>
            <a:endParaRPr lang="en-US"/>
          </a:p>
        </p:txBody>
      </p:sp>
    </p:spTree>
    <p:extLst>
      <p:ext uri="{BB962C8B-B14F-4D97-AF65-F5344CB8AC3E}">
        <p14:creationId xmlns:p14="http://schemas.microsoft.com/office/powerpoint/2010/main" val="448916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store manager is adamant about having the drawers counted down and employees out the door by 10:30 pm. A patient fresh from the ER shows up at the drive-thru with five prescriptions at 9:55 pm. Do you fill them and deal with the manager's reprimand, or send the patient to a 24-hour pharmacy 30 minutes away?</a:t>
            </a:r>
          </a:p>
          <a:p>
            <a:r>
              <a:rPr lang="en-US"/>
              <a:t>https://www.polleverywhere.com/free_text_polls/EzeVbLKh41TdK3J</a:t>
            </a:r>
          </a:p>
        </p:txBody>
      </p:sp>
      <p:sp>
        <p:nvSpPr>
          <p:cNvPr id="4" name="Slide Number Placeholder 3"/>
          <p:cNvSpPr>
            <a:spLocks noGrp="1"/>
          </p:cNvSpPr>
          <p:nvPr>
            <p:ph type="sldNum" sz="quarter" idx="10"/>
          </p:nvPr>
        </p:nvSpPr>
        <p:spPr/>
        <p:txBody>
          <a:bodyPr/>
          <a:lstStyle/>
          <a:p>
            <a:fld id="{C80DBC63-541A-B34F-A3FF-E6ACA89C04D3}" type="slidenum">
              <a:rPr lang="en-US" smtClean="0"/>
              <a:t>22</a:t>
            </a:fld>
            <a:endParaRPr lang="en-US"/>
          </a:p>
        </p:txBody>
      </p:sp>
    </p:spTree>
    <p:extLst>
      <p:ext uri="{BB962C8B-B14F-4D97-AF65-F5344CB8AC3E}">
        <p14:creationId xmlns:p14="http://schemas.microsoft.com/office/powerpoint/2010/main" val="4151996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23</a:t>
            </a:fld>
            <a:endParaRPr lang="en-US"/>
          </a:p>
        </p:txBody>
      </p:sp>
    </p:spTree>
    <p:extLst>
      <p:ext uri="{BB962C8B-B14F-4D97-AF65-F5344CB8AC3E}">
        <p14:creationId xmlns:p14="http://schemas.microsoft.com/office/powerpoint/2010/main" val="3504351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24</a:t>
            </a:fld>
            <a:endParaRPr lang="en-US"/>
          </a:p>
        </p:txBody>
      </p:sp>
    </p:spTree>
    <p:extLst>
      <p:ext uri="{BB962C8B-B14F-4D97-AF65-F5344CB8AC3E}">
        <p14:creationId xmlns:p14="http://schemas.microsoft.com/office/powerpoint/2010/main" val="399197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25</a:t>
            </a:fld>
            <a:endParaRPr lang="en-US"/>
          </a:p>
        </p:txBody>
      </p:sp>
    </p:spTree>
    <p:extLst>
      <p:ext uri="{BB962C8B-B14F-4D97-AF65-F5344CB8AC3E}">
        <p14:creationId xmlns:p14="http://schemas.microsoft.com/office/powerpoint/2010/main" val="395535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26</a:t>
            </a:fld>
            <a:endParaRPr lang="en-US"/>
          </a:p>
        </p:txBody>
      </p:sp>
    </p:spTree>
    <p:extLst>
      <p:ext uri="{BB962C8B-B14F-4D97-AF65-F5344CB8AC3E}">
        <p14:creationId xmlns:p14="http://schemas.microsoft.com/office/powerpoint/2010/main" val="2505772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27</a:t>
            </a:fld>
            <a:endParaRPr lang="en-US"/>
          </a:p>
        </p:txBody>
      </p:sp>
    </p:spTree>
    <p:extLst>
      <p:ext uri="{BB962C8B-B14F-4D97-AF65-F5344CB8AC3E}">
        <p14:creationId xmlns:p14="http://schemas.microsoft.com/office/powerpoint/2010/main" val="3212124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28</a:t>
            </a:fld>
            <a:endParaRPr lang="en-US"/>
          </a:p>
        </p:txBody>
      </p:sp>
    </p:spTree>
    <p:extLst>
      <p:ext uri="{BB962C8B-B14F-4D97-AF65-F5344CB8AC3E}">
        <p14:creationId xmlns:p14="http://schemas.microsoft.com/office/powerpoint/2010/main" val="1768367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29</a:t>
            </a:fld>
            <a:endParaRPr lang="en-US"/>
          </a:p>
        </p:txBody>
      </p:sp>
    </p:spTree>
    <p:extLst>
      <p:ext uri="{BB962C8B-B14F-4D97-AF65-F5344CB8AC3E}">
        <p14:creationId xmlns:p14="http://schemas.microsoft.com/office/powerpoint/2010/main" val="54283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3</a:t>
            </a:fld>
            <a:endParaRPr lang="en-US"/>
          </a:p>
        </p:txBody>
      </p:sp>
    </p:spTree>
    <p:extLst>
      <p:ext uri="{BB962C8B-B14F-4D97-AF65-F5344CB8AC3E}">
        <p14:creationId xmlns:p14="http://schemas.microsoft.com/office/powerpoint/2010/main" val="2857134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30</a:t>
            </a:fld>
            <a:endParaRPr lang="en-US"/>
          </a:p>
        </p:txBody>
      </p:sp>
    </p:spTree>
    <p:extLst>
      <p:ext uri="{BB962C8B-B14F-4D97-AF65-F5344CB8AC3E}">
        <p14:creationId xmlns:p14="http://schemas.microsoft.com/office/powerpoint/2010/main" val="3051917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31</a:t>
            </a:fld>
            <a:endParaRPr lang="en-US"/>
          </a:p>
        </p:txBody>
      </p:sp>
    </p:spTree>
    <p:extLst>
      <p:ext uri="{BB962C8B-B14F-4D97-AF65-F5344CB8AC3E}">
        <p14:creationId xmlns:p14="http://schemas.microsoft.com/office/powerpoint/2010/main" val="2857383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32</a:t>
            </a:fld>
            <a:endParaRPr lang="en-US"/>
          </a:p>
        </p:txBody>
      </p:sp>
    </p:spTree>
    <p:extLst>
      <p:ext uri="{BB962C8B-B14F-4D97-AF65-F5344CB8AC3E}">
        <p14:creationId xmlns:p14="http://schemas.microsoft.com/office/powerpoint/2010/main" val="3433706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33</a:t>
            </a:fld>
            <a:endParaRPr lang="en-US"/>
          </a:p>
        </p:txBody>
      </p:sp>
    </p:spTree>
    <p:extLst>
      <p:ext uri="{BB962C8B-B14F-4D97-AF65-F5344CB8AC3E}">
        <p14:creationId xmlns:p14="http://schemas.microsoft.com/office/powerpoint/2010/main" val="1569226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34</a:t>
            </a:fld>
            <a:endParaRPr lang="en-US"/>
          </a:p>
        </p:txBody>
      </p:sp>
    </p:spTree>
    <p:extLst>
      <p:ext uri="{BB962C8B-B14F-4D97-AF65-F5344CB8AC3E}">
        <p14:creationId xmlns:p14="http://schemas.microsoft.com/office/powerpoint/2010/main" val="748267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35</a:t>
            </a:fld>
            <a:endParaRPr lang="en-US"/>
          </a:p>
        </p:txBody>
      </p:sp>
    </p:spTree>
    <p:extLst>
      <p:ext uri="{BB962C8B-B14F-4D97-AF65-F5344CB8AC3E}">
        <p14:creationId xmlns:p14="http://schemas.microsoft.com/office/powerpoint/2010/main" val="1045548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36</a:t>
            </a:fld>
            <a:endParaRPr lang="en-US"/>
          </a:p>
        </p:txBody>
      </p:sp>
    </p:spTree>
    <p:extLst>
      <p:ext uri="{BB962C8B-B14F-4D97-AF65-F5344CB8AC3E}">
        <p14:creationId xmlns:p14="http://schemas.microsoft.com/office/powerpoint/2010/main" val="3449583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37</a:t>
            </a:fld>
            <a:endParaRPr lang="en-US"/>
          </a:p>
        </p:txBody>
      </p:sp>
    </p:spTree>
    <p:extLst>
      <p:ext uri="{BB962C8B-B14F-4D97-AF65-F5344CB8AC3E}">
        <p14:creationId xmlns:p14="http://schemas.microsoft.com/office/powerpoint/2010/main" val="3714763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38</a:t>
            </a:fld>
            <a:endParaRPr lang="en-US"/>
          </a:p>
        </p:txBody>
      </p:sp>
    </p:spTree>
    <p:extLst>
      <p:ext uri="{BB962C8B-B14F-4D97-AF65-F5344CB8AC3E}">
        <p14:creationId xmlns:p14="http://schemas.microsoft.com/office/powerpoint/2010/main" val="2595194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39</a:t>
            </a:fld>
            <a:endParaRPr lang="en-US"/>
          </a:p>
        </p:txBody>
      </p:sp>
    </p:spTree>
    <p:extLst>
      <p:ext uri="{BB962C8B-B14F-4D97-AF65-F5344CB8AC3E}">
        <p14:creationId xmlns:p14="http://schemas.microsoft.com/office/powerpoint/2010/main" val="262116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4</a:t>
            </a:fld>
            <a:endParaRPr lang="en-US"/>
          </a:p>
        </p:txBody>
      </p:sp>
    </p:spTree>
    <p:extLst>
      <p:ext uri="{BB962C8B-B14F-4D97-AF65-F5344CB8AC3E}">
        <p14:creationId xmlns:p14="http://schemas.microsoft.com/office/powerpoint/2010/main" val="2730255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40</a:t>
            </a:fld>
            <a:endParaRPr lang="en-US"/>
          </a:p>
        </p:txBody>
      </p:sp>
    </p:spTree>
    <p:extLst>
      <p:ext uri="{BB962C8B-B14F-4D97-AF65-F5344CB8AC3E}">
        <p14:creationId xmlns:p14="http://schemas.microsoft.com/office/powerpoint/2010/main" val="4136559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41</a:t>
            </a:fld>
            <a:endParaRPr lang="en-US"/>
          </a:p>
        </p:txBody>
      </p:sp>
    </p:spTree>
    <p:extLst>
      <p:ext uri="{BB962C8B-B14F-4D97-AF65-F5344CB8AC3E}">
        <p14:creationId xmlns:p14="http://schemas.microsoft.com/office/powerpoint/2010/main" val="3715800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42</a:t>
            </a:fld>
            <a:endParaRPr lang="en-US"/>
          </a:p>
        </p:txBody>
      </p:sp>
    </p:spTree>
    <p:extLst>
      <p:ext uri="{BB962C8B-B14F-4D97-AF65-F5344CB8AC3E}">
        <p14:creationId xmlns:p14="http://schemas.microsoft.com/office/powerpoint/2010/main" val="1287376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43</a:t>
            </a:fld>
            <a:endParaRPr lang="en-US"/>
          </a:p>
        </p:txBody>
      </p:sp>
    </p:spTree>
    <p:extLst>
      <p:ext uri="{BB962C8B-B14F-4D97-AF65-F5344CB8AC3E}">
        <p14:creationId xmlns:p14="http://schemas.microsoft.com/office/powerpoint/2010/main" val="2850547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44</a:t>
            </a:fld>
            <a:endParaRPr lang="en-US"/>
          </a:p>
        </p:txBody>
      </p:sp>
    </p:spTree>
    <p:extLst>
      <p:ext uri="{BB962C8B-B14F-4D97-AF65-F5344CB8AC3E}">
        <p14:creationId xmlns:p14="http://schemas.microsoft.com/office/powerpoint/2010/main" val="2084752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45</a:t>
            </a:fld>
            <a:endParaRPr lang="en-US"/>
          </a:p>
        </p:txBody>
      </p:sp>
    </p:spTree>
    <p:extLst>
      <p:ext uri="{BB962C8B-B14F-4D97-AF65-F5344CB8AC3E}">
        <p14:creationId xmlns:p14="http://schemas.microsoft.com/office/powerpoint/2010/main" val="1657690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46</a:t>
            </a:fld>
            <a:endParaRPr lang="en-US"/>
          </a:p>
        </p:txBody>
      </p:sp>
    </p:spTree>
    <p:extLst>
      <p:ext uri="{BB962C8B-B14F-4D97-AF65-F5344CB8AC3E}">
        <p14:creationId xmlns:p14="http://schemas.microsoft.com/office/powerpoint/2010/main" val="2956783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47</a:t>
            </a:fld>
            <a:endParaRPr lang="en-US"/>
          </a:p>
        </p:txBody>
      </p:sp>
    </p:spTree>
    <p:extLst>
      <p:ext uri="{BB962C8B-B14F-4D97-AF65-F5344CB8AC3E}">
        <p14:creationId xmlns:p14="http://schemas.microsoft.com/office/powerpoint/2010/main" val="696553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48</a:t>
            </a:fld>
            <a:endParaRPr lang="en-US"/>
          </a:p>
        </p:txBody>
      </p:sp>
    </p:spTree>
    <p:extLst>
      <p:ext uri="{BB962C8B-B14F-4D97-AF65-F5344CB8AC3E}">
        <p14:creationId xmlns:p14="http://schemas.microsoft.com/office/powerpoint/2010/main" val="3504476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49</a:t>
            </a:fld>
            <a:endParaRPr lang="en-US"/>
          </a:p>
        </p:txBody>
      </p:sp>
    </p:spTree>
    <p:extLst>
      <p:ext uri="{BB962C8B-B14F-4D97-AF65-F5344CB8AC3E}">
        <p14:creationId xmlns:p14="http://schemas.microsoft.com/office/powerpoint/2010/main" val="36501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5</a:t>
            </a:fld>
            <a:endParaRPr lang="en-US"/>
          </a:p>
        </p:txBody>
      </p:sp>
    </p:spTree>
    <p:extLst>
      <p:ext uri="{BB962C8B-B14F-4D97-AF65-F5344CB8AC3E}">
        <p14:creationId xmlns:p14="http://schemas.microsoft.com/office/powerpoint/2010/main" val="3647009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50</a:t>
            </a:fld>
            <a:endParaRPr lang="en-US"/>
          </a:p>
        </p:txBody>
      </p:sp>
    </p:spTree>
    <p:extLst>
      <p:ext uri="{BB962C8B-B14F-4D97-AF65-F5344CB8AC3E}">
        <p14:creationId xmlns:p14="http://schemas.microsoft.com/office/powerpoint/2010/main" val="4173936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51</a:t>
            </a:fld>
            <a:endParaRPr lang="en-US"/>
          </a:p>
        </p:txBody>
      </p:sp>
    </p:spTree>
    <p:extLst>
      <p:ext uri="{BB962C8B-B14F-4D97-AF65-F5344CB8AC3E}">
        <p14:creationId xmlns:p14="http://schemas.microsoft.com/office/powerpoint/2010/main" val="10385979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52</a:t>
            </a:fld>
            <a:endParaRPr lang="en-US"/>
          </a:p>
        </p:txBody>
      </p:sp>
    </p:spTree>
    <p:extLst>
      <p:ext uri="{BB962C8B-B14F-4D97-AF65-F5344CB8AC3E}">
        <p14:creationId xmlns:p14="http://schemas.microsoft.com/office/powerpoint/2010/main" val="19940560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53</a:t>
            </a:fld>
            <a:endParaRPr lang="en-US"/>
          </a:p>
        </p:txBody>
      </p:sp>
    </p:spTree>
    <p:extLst>
      <p:ext uri="{BB962C8B-B14F-4D97-AF65-F5344CB8AC3E}">
        <p14:creationId xmlns:p14="http://schemas.microsoft.com/office/powerpoint/2010/main" val="11659445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54</a:t>
            </a:fld>
            <a:endParaRPr lang="en-US"/>
          </a:p>
        </p:txBody>
      </p:sp>
    </p:spTree>
    <p:extLst>
      <p:ext uri="{BB962C8B-B14F-4D97-AF65-F5344CB8AC3E}">
        <p14:creationId xmlns:p14="http://schemas.microsoft.com/office/powerpoint/2010/main" val="1774151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55</a:t>
            </a:fld>
            <a:endParaRPr lang="en-US"/>
          </a:p>
        </p:txBody>
      </p:sp>
    </p:spTree>
    <p:extLst>
      <p:ext uri="{BB962C8B-B14F-4D97-AF65-F5344CB8AC3E}">
        <p14:creationId xmlns:p14="http://schemas.microsoft.com/office/powerpoint/2010/main" val="14514246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56</a:t>
            </a:fld>
            <a:endParaRPr lang="en-US"/>
          </a:p>
        </p:txBody>
      </p:sp>
    </p:spTree>
    <p:extLst>
      <p:ext uri="{BB962C8B-B14F-4D97-AF65-F5344CB8AC3E}">
        <p14:creationId xmlns:p14="http://schemas.microsoft.com/office/powerpoint/2010/main" val="3279787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57</a:t>
            </a:fld>
            <a:endParaRPr lang="en-US"/>
          </a:p>
        </p:txBody>
      </p:sp>
    </p:spTree>
    <p:extLst>
      <p:ext uri="{BB962C8B-B14F-4D97-AF65-F5344CB8AC3E}">
        <p14:creationId xmlns:p14="http://schemas.microsoft.com/office/powerpoint/2010/main" val="41869400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58</a:t>
            </a:fld>
            <a:endParaRPr lang="en-US"/>
          </a:p>
        </p:txBody>
      </p:sp>
    </p:spTree>
    <p:extLst>
      <p:ext uri="{BB962C8B-B14F-4D97-AF65-F5344CB8AC3E}">
        <p14:creationId xmlns:p14="http://schemas.microsoft.com/office/powerpoint/2010/main" val="16964204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59</a:t>
            </a:fld>
            <a:endParaRPr lang="en-US"/>
          </a:p>
        </p:txBody>
      </p:sp>
    </p:spTree>
    <p:extLst>
      <p:ext uri="{BB962C8B-B14F-4D97-AF65-F5344CB8AC3E}">
        <p14:creationId xmlns:p14="http://schemas.microsoft.com/office/powerpoint/2010/main" val="1567606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6</a:t>
            </a:fld>
            <a:endParaRPr lang="en-US"/>
          </a:p>
        </p:txBody>
      </p:sp>
    </p:spTree>
    <p:extLst>
      <p:ext uri="{BB962C8B-B14F-4D97-AF65-F5344CB8AC3E}">
        <p14:creationId xmlns:p14="http://schemas.microsoft.com/office/powerpoint/2010/main" val="7647410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60</a:t>
            </a:fld>
            <a:endParaRPr lang="en-US"/>
          </a:p>
        </p:txBody>
      </p:sp>
    </p:spTree>
    <p:extLst>
      <p:ext uri="{BB962C8B-B14F-4D97-AF65-F5344CB8AC3E}">
        <p14:creationId xmlns:p14="http://schemas.microsoft.com/office/powerpoint/2010/main" val="23153437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61</a:t>
            </a:fld>
            <a:endParaRPr lang="en-US"/>
          </a:p>
        </p:txBody>
      </p:sp>
    </p:spTree>
    <p:extLst>
      <p:ext uri="{BB962C8B-B14F-4D97-AF65-F5344CB8AC3E}">
        <p14:creationId xmlns:p14="http://schemas.microsoft.com/office/powerpoint/2010/main" val="42565331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62</a:t>
            </a:fld>
            <a:endParaRPr lang="en-US"/>
          </a:p>
        </p:txBody>
      </p:sp>
    </p:spTree>
    <p:extLst>
      <p:ext uri="{BB962C8B-B14F-4D97-AF65-F5344CB8AC3E}">
        <p14:creationId xmlns:p14="http://schemas.microsoft.com/office/powerpoint/2010/main" val="19931348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63</a:t>
            </a:fld>
            <a:endParaRPr lang="en-US"/>
          </a:p>
        </p:txBody>
      </p:sp>
    </p:spTree>
    <p:extLst>
      <p:ext uri="{BB962C8B-B14F-4D97-AF65-F5344CB8AC3E}">
        <p14:creationId xmlns:p14="http://schemas.microsoft.com/office/powerpoint/2010/main" val="40918798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64</a:t>
            </a:fld>
            <a:endParaRPr lang="en-US"/>
          </a:p>
        </p:txBody>
      </p:sp>
    </p:spTree>
    <p:extLst>
      <p:ext uri="{BB962C8B-B14F-4D97-AF65-F5344CB8AC3E}">
        <p14:creationId xmlns:p14="http://schemas.microsoft.com/office/powerpoint/2010/main" val="39556127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65</a:t>
            </a:fld>
            <a:endParaRPr lang="en-US"/>
          </a:p>
        </p:txBody>
      </p:sp>
    </p:spTree>
    <p:extLst>
      <p:ext uri="{BB962C8B-B14F-4D97-AF65-F5344CB8AC3E}">
        <p14:creationId xmlns:p14="http://schemas.microsoft.com/office/powerpoint/2010/main" val="25287990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66</a:t>
            </a:fld>
            <a:endParaRPr lang="en-US"/>
          </a:p>
        </p:txBody>
      </p:sp>
    </p:spTree>
    <p:extLst>
      <p:ext uri="{BB962C8B-B14F-4D97-AF65-F5344CB8AC3E}">
        <p14:creationId xmlns:p14="http://schemas.microsoft.com/office/powerpoint/2010/main" val="1520539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67</a:t>
            </a:fld>
            <a:endParaRPr lang="en-US"/>
          </a:p>
        </p:txBody>
      </p:sp>
    </p:spTree>
    <p:extLst>
      <p:ext uri="{BB962C8B-B14F-4D97-AF65-F5344CB8AC3E}">
        <p14:creationId xmlns:p14="http://schemas.microsoft.com/office/powerpoint/2010/main" val="4554497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68</a:t>
            </a:fld>
            <a:endParaRPr lang="en-US"/>
          </a:p>
        </p:txBody>
      </p:sp>
    </p:spTree>
    <p:extLst>
      <p:ext uri="{BB962C8B-B14F-4D97-AF65-F5344CB8AC3E}">
        <p14:creationId xmlns:p14="http://schemas.microsoft.com/office/powerpoint/2010/main" val="4571041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69</a:t>
            </a:fld>
            <a:endParaRPr lang="en-US"/>
          </a:p>
        </p:txBody>
      </p:sp>
    </p:spTree>
    <p:extLst>
      <p:ext uri="{BB962C8B-B14F-4D97-AF65-F5344CB8AC3E}">
        <p14:creationId xmlns:p14="http://schemas.microsoft.com/office/powerpoint/2010/main" val="2003446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7</a:t>
            </a:fld>
            <a:endParaRPr lang="en-US"/>
          </a:p>
        </p:txBody>
      </p:sp>
    </p:spTree>
    <p:extLst>
      <p:ext uri="{BB962C8B-B14F-4D97-AF65-F5344CB8AC3E}">
        <p14:creationId xmlns:p14="http://schemas.microsoft.com/office/powerpoint/2010/main" val="37177793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70</a:t>
            </a:fld>
            <a:endParaRPr lang="en-US"/>
          </a:p>
        </p:txBody>
      </p:sp>
    </p:spTree>
    <p:extLst>
      <p:ext uri="{BB962C8B-B14F-4D97-AF65-F5344CB8AC3E}">
        <p14:creationId xmlns:p14="http://schemas.microsoft.com/office/powerpoint/2010/main" val="5576177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71</a:t>
            </a:fld>
            <a:endParaRPr lang="en-US"/>
          </a:p>
        </p:txBody>
      </p:sp>
    </p:spTree>
    <p:extLst>
      <p:ext uri="{BB962C8B-B14F-4D97-AF65-F5344CB8AC3E}">
        <p14:creationId xmlns:p14="http://schemas.microsoft.com/office/powerpoint/2010/main" val="41810668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72</a:t>
            </a:fld>
            <a:endParaRPr lang="en-US"/>
          </a:p>
        </p:txBody>
      </p:sp>
    </p:spTree>
    <p:extLst>
      <p:ext uri="{BB962C8B-B14F-4D97-AF65-F5344CB8AC3E}">
        <p14:creationId xmlns:p14="http://schemas.microsoft.com/office/powerpoint/2010/main" val="15713246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73</a:t>
            </a:fld>
            <a:endParaRPr lang="en-US"/>
          </a:p>
        </p:txBody>
      </p:sp>
    </p:spTree>
    <p:extLst>
      <p:ext uri="{BB962C8B-B14F-4D97-AF65-F5344CB8AC3E}">
        <p14:creationId xmlns:p14="http://schemas.microsoft.com/office/powerpoint/2010/main" val="39754556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74</a:t>
            </a:fld>
            <a:endParaRPr lang="en-US"/>
          </a:p>
        </p:txBody>
      </p:sp>
    </p:spTree>
    <p:extLst>
      <p:ext uri="{BB962C8B-B14F-4D97-AF65-F5344CB8AC3E}">
        <p14:creationId xmlns:p14="http://schemas.microsoft.com/office/powerpoint/2010/main" val="11749961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75</a:t>
            </a:fld>
            <a:endParaRPr lang="en-US"/>
          </a:p>
        </p:txBody>
      </p:sp>
    </p:spTree>
    <p:extLst>
      <p:ext uri="{BB962C8B-B14F-4D97-AF65-F5344CB8AC3E}">
        <p14:creationId xmlns:p14="http://schemas.microsoft.com/office/powerpoint/2010/main" val="405704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8</a:t>
            </a:fld>
            <a:endParaRPr lang="en-US"/>
          </a:p>
        </p:txBody>
      </p:sp>
    </p:spTree>
    <p:extLst>
      <p:ext uri="{BB962C8B-B14F-4D97-AF65-F5344CB8AC3E}">
        <p14:creationId xmlns:p14="http://schemas.microsoft.com/office/powerpoint/2010/main" val="173572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DBC63-541A-B34F-A3FF-E6ACA89C04D3}" type="slidenum">
              <a:rPr lang="en-US" smtClean="0"/>
              <a:t>9</a:t>
            </a:fld>
            <a:endParaRPr lang="en-US"/>
          </a:p>
        </p:txBody>
      </p:sp>
    </p:spTree>
    <p:extLst>
      <p:ext uri="{BB962C8B-B14F-4D97-AF65-F5344CB8AC3E}">
        <p14:creationId xmlns:p14="http://schemas.microsoft.com/office/powerpoint/2010/main" val="107917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18EE1FA4-22BC-404A-8868-E9C2406B2AFA}" type="datetimeFigureOut">
              <a:rPr lang="en-US" smtClean="0"/>
              <a:t>6/20/2018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AEE08FE3-1AA1-496F-8878-7357723C6D1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EE1FA4-22BC-404A-8868-E9C2406B2AFA}" type="datetimeFigureOut">
              <a:rPr lang="en-US" smtClean="0"/>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E08FE3-1AA1-496F-8878-7357723C6D1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EE1FA4-22BC-404A-8868-E9C2406B2AFA}" type="datetimeFigureOut">
              <a:rPr lang="en-US" smtClean="0"/>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E08FE3-1AA1-496F-8878-7357723C6D1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EE1FA4-22BC-404A-8868-E9C2406B2AFA}" type="datetimeFigureOut">
              <a:rPr lang="en-US" smtClean="0"/>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E08FE3-1AA1-496F-8878-7357723C6D1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8EE1FA4-22BC-404A-8868-E9C2406B2AFA}" type="datetimeFigureOut">
              <a:rPr lang="en-US" smtClean="0"/>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E08FE3-1AA1-496F-8878-7357723C6D1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8EE1FA4-22BC-404A-8868-E9C2406B2AFA}" type="datetimeFigureOut">
              <a:rPr lang="en-US" smtClean="0"/>
              <a:t>6/20/2018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E08FE3-1AA1-496F-8878-7357723C6D1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8EE1FA4-22BC-404A-8868-E9C2406B2AFA}" type="datetimeFigureOut">
              <a:rPr lang="en-US" smtClean="0"/>
              <a:t>6/20/2018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E08FE3-1AA1-496F-8878-7357723C6D1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8EE1FA4-22BC-404A-8868-E9C2406B2AFA}" type="datetimeFigureOut">
              <a:rPr lang="en-US" smtClean="0"/>
              <a:t>6/20/2018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E08FE3-1AA1-496F-8878-7357723C6D1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18EE1FA4-22BC-404A-8868-E9C2406B2AFA}" type="datetimeFigureOut">
              <a:rPr lang="en-US" smtClean="0"/>
              <a:t>6/20/2018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E08FE3-1AA1-496F-8878-7357723C6D1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8EE1FA4-22BC-404A-8868-E9C2406B2AFA}" type="datetimeFigureOut">
              <a:rPr lang="en-US" smtClean="0"/>
              <a:t>6/20/2018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E08FE3-1AA1-496F-8878-7357723C6D1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8EE1FA4-22BC-404A-8868-E9C2406B2AFA}" type="datetimeFigureOut">
              <a:rPr lang="en-US" smtClean="0"/>
              <a:t>6/20/2018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E08FE3-1AA1-496F-8878-7357723C6D14}" type="slidenum">
              <a:rPr lang="en-US" smtClean="0"/>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8EE1FA4-22BC-404A-8868-E9C2406B2AFA}" type="datetimeFigureOut">
              <a:rPr lang="en-US" smtClean="0"/>
              <a:t>6/20/2018</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EE08FE3-1AA1-496F-8878-7357723C6D1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ubmed/1851161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harmacist.com/code-ethic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nn.com/2018/06/08/health/massachusetts-walgreens-lawsuit-bn/index.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fda.gov/Safety/MedWatch/default.htm"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2.jpeg"/></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pharmacytimes.com/news/new-ethical-dilemmas-with-evolving-pharmacists-role"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www.rld.state.nm.us/boards/pharmacy_rules_and_laws.aspx" TargetMode="External"/><Relationship Id="rId5" Type="http://schemas.openxmlformats.org/officeDocument/2006/relationships/hyperlink" Target="https://www.nmag.gov/uploads/PressRelease/48737699ae174b30ac51a7eb286e661f/Methadone_Clinics_Should_Report_to_Prescription_Drug_Monitoring_Program_1.pdf" TargetMode="External"/><Relationship Id="rId4" Type="http://schemas.openxmlformats.org/officeDocument/2006/relationships/hyperlink" Target="https://www.pharmacist.com/code-ethic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Practical Considerations in Pharmacy Practice</a:t>
            </a:r>
          </a:p>
        </p:txBody>
      </p:sp>
      <p:sp>
        <p:nvSpPr>
          <p:cNvPr id="3" name="Subtitle 2"/>
          <p:cNvSpPr>
            <a:spLocks noGrp="1"/>
          </p:cNvSpPr>
          <p:nvPr>
            <p:ph type="subTitle" idx="1"/>
          </p:nvPr>
        </p:nvSpPr>
        <p:spPr/>
        <p:txBody>
          <a:bodyPr/>
          <a:lstStyle/>
          <a:p>
            <a:r>
              <a:rPr lang="en-US" dirty="0"/>
              <a:t>Amy Bachyrycz, Pharm.D.</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6860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8363"/>
            <a:ext cx="17335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780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Patterns for Ethical Standards</a:t>
            </a:r>
          </a:p>
        </p:txBody>
      </p:sp>
      <p:sp>
        <p:nvSpPr>
          <p:cNvPr id="3" name="Content Placeholder 2"/>
          <p:cNvSpPr>
            <a:spLocks noGrp="1"/>
          </p:cNvSpPr>
          <p:nvPr>
            <p:ph idx="1"/>
          </p:nvPr>
        </p:nvSpPr>
        <p:spPr>
          <a:xfrm>
            <a:off x="502920" y="530352"/>
            <a:ext cx="8183880" cy="4879848"/>
          </a:xfrm>
        </p:spPr>
        <p:txBody>
          <a:bodyPr>
            <a:normAutofit fontScale="55000" lnSpcReduction="20000"/>
          </a:bodyPr>
          <a:lstStyle/>
          <a:p>
            <a:pPr marL="0" indent="0">
              <a:spcBef>
                <a:spcPct val="50000"/>
              </a:spcBef>
              <a:buSzPct val="100000"/>
              <a:buNone/>
              <a:defRPr/>
            </a:pPr>
            <a:r>
              <a:rPr lang="en-US" sz="2900" b="1" dirty="0"/>
              <a:t>4 -step process for effectively addressing and managing each of these challenges</a:t>
            </a:r>
          </a:p>
          <a:p>
            <a:pPr marL="0" indent="0">
              <a:spcBef>
                <a:spcPct val="50000"/>
              </a:spcBef>
              <a:buSzPct val="100000"/>
              <a:buNone/>
              <a:defRPr/>
            </a:pPr>
            <a:endParaRPr lang="en-US" sz="2900" b="1" dirty="0"/>
          </a:p>
          <a:p>
            <a:pPr marL="0" indent="0">
              <a:spcBef>
                <a:spcPct val="50000"/>
              </a:spcBef>
              <a:defRPr/>
            </a:pPr>
            <a:r>
              <a:rPr lang="en-US" sz="2900" dirty="0"/>
              <a:t>1) Pharmacists must “own” their actions and decisions. </a:t>
            </a:r>
            <a:br>
              <a:rPr lang="en-US" sz="2900" dirty="0"/>
            </a:br>
            <a:r>
              <a:rPr lang="en-US" sz="2900" dirty="0"/>
              <a:t>“We have to debunk the myth that institutions are external to us,” Take        ownership and have a stake in it. </a:t>
            </a:r>
          </a:p>
          <a:p>
            <a:pPr marL="283464" lvl="1" indent="0">
              <a:spcBef>
                <a:spcPct val="50000"/>
              </a:spcBef>
              <a:defRPr/>
            </a:pPr>
            <a:r>
              <a:rPr lang="en-US" sz="2900" b="1" dirty="0"/>
              <a:t>Own it</a:t>
            </a:r>
          </a:p>
          <a:p>
            <a:pPr marL="0" indent="0">
              <a:spcBef>
                <a:spcPct val="50000"/>
              </a:spcBef>
              <a:defRPr/>
            </a:pPr>
            <a:r>
              <a:rPr lang="en-US" sz="2900" dirty="0"/>
              <a:t>2) Apply “emotional intelligence” and recognize patterns of behavior that may be negatively affecting patients, caregivers, or other healthcare professionals. “We have to examine our own shadows.”</a:t>
            </a:r>
          </a:p>
          <a:p>
            <a:pPr marL="283464" lvl="1" indent="0">
              <a:spcBef>
                <a:spcPct val="50000"/>
              </a:spcBef>
              <a:defRPr/>
            </a:pPr>
            <a:r>
              <a:rPr lang="en-US" sz="2900" b="1" dirty="0"/>
              <a:t>Examine it</a:t>
            </a:r>
          </a:p>
          <a:p>
            <a:pPr marL="0" indent="0">
              <a:spcBef>
                <a:spcPct val="50000"/>
              </a:spcBef>
              <a:defRPr/>
            </a:pPr>
            <a:r>
              <a:rPr lang="en-US" sz="2900" dirty="0"/>
              <a:t>3) Convene with the care team &amp; create communities of trust that encourage others to assert core professional values and actively listen to one another.</a:t>
            </a:r>
          </a:p>
          <a:p>
            <a:pPr marL="283464" lvl="1" indent="0">
              <a:spcBef>
                <a:spcPct val="50000"/>
              </a:spcBef>
              <a:defRPr/>
            </a:pPr>
            <a:r>
              <a:rPr lang="en-US" sz="2900" b="1" dirty="0"/>
              <a:t>Listen to it</a:t>
            </a:r>
          </a:p>
          <a:p>
            <a:pPr marL="0" indent="0">
              <a:spcBef>
                <a:spcPct val="50000"/>
              </a:spcBef>
              <a:defRPr/>
            </a:pPr>
            <a:r>
              <a:rPr lang="en-US" sz="2900" dirty="0"/>
              <a:t>4) Strike a balance between blind optimism and crippling cynicism in order to set realistic/professional objectives.</a:t>
            </a:r>
          </a:p>
          <a:p>
            <a:pPr marL="283464" lvl="1" indent="0">
              <a:spcBef>
                <a:spcPct val="50000"/>
              </a:spcBef>
              <a:defRPr/>
            </a:pPr>
            <a:r>
              <a:rPr lang="en-US" altLang="en-US" sz="2900" b="1" dirty="0"/>
              <a:t>Decide on it</a:t>
            </a:r>
          </a:p>
          <a:p>
            <a:pPr marL="283464" lvl="1" indent="0">
              <a:spcBef>
                <a:spcPct val="50000"/>
              </a:spcBef>
              <a:defRPr/>
            </a:pPr>
            <a:endParaRPr lang="en-US" altLang="en-US" sz="2900" dirty="0"/>
          </a:p>
          <a:p>
            <a:endParaRPr lang="en-US" dirty="0"/>
          </a:p>
        </p:txBody>
      </p:sp>
    </p:spTree>
    <p:extLst>
      <p:ext uri="{BB962C8B-B14F-4D97-AF65-F5344CB8AC3E}">
        <p14:creationId xmlns:p14="http://schemas.microsoft.com/office/powerpoint/2010/main" val="360026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for Ethical Standards</a:t>
            </a:r>
          </a:p>
        </p:txBody>
      </p:sp>
      <p:sp>
        <p:nvSpPr>
          <p:cNvPr id="3" name="Content Placeholder 2"/>
          <p:cNvSpPr>
            <a:spLocks noGrp="1"/>
          </p:cNvSpPr>
          <p:nvPr>
            <p:ph idx="1"/>
          </p:nvPr>
        </p:nvSpPr>
        <p:spPr>
          <a:xfrm>
            <a:off x="502920" y="530352"/>
            <a:ext cx="8183880" cy="4956048"/>
          </a:xfrm>
        </p:spPr>
        <p:txBody>
          <a:bodyPr>
            <a:normAutofit fontScale="25000" lnSpcReduction="20000"/>
          </a:bodyPr>
          <a:lstStyle/>
          <a:p>
            <a:pPr>
              <a:lnSpc>
                <a:spcPct val="170000"/>
              </a:lnSpc>
            </a:pPr>
            <a:r>
              <a:rPr lang="en-US" sz="5600" dirty="0"/>
              <a:t>A four-stage decision-making model involving </a:t>
            </a:r>
            <a:r>
              <a:rPr lang="en-US" sz="5600" b="1" dirty="0"/>
              <a:t>ethical attention, reasoning, intention and action </a:t>
            </a:r>
            <a:r>
              <a:rPr lang="en-US" sz="5600" dirty="0"/>
              <a:t>offers insights into decision-making.</a:t>
            </a:r>
            <a:endParaRPr lang="en-US" sz="5600" b="1" cap="all" dirty="0"/>
          </a:p>
          <a:p>
            <a:pPr>
              <a:lnSpc>
                <a:spcPct val="170000"/>
              </a:lnSpc>
            </a:pPr>
            <a:r>
              <a:rPr lang="en-US" sz="5600" dirty="0"/>
              <a:t>23 community </a:t>
            </a:r>
            <a:r>
              <a:rPr lang="en-US" sz="5600" dirty="0" err="1"/>
              <a:t>RPh’s</a:t>
            </a:r>
            <a:r>
              <a:rPr lang="en-US" sz="5600" dirty="0"/>
              <a:t> were asked to describe and resolve ethical problems at work </a:t>
            </a:r>
          </a:p>
          <a:p>
            <a:pPr>
              <a:lnSpc>
                <a:spcPct val="170000"/>
              </a:lnSpc>
            </a:pPr>
            <a:r>
              <a:rPr lang="en-US" sz="5600" dirty="0"/>
              <a:t>Pharmacists were often inattentive and constructed problems in legal terms.</a:t>
            </a:r>
          </a:p>
          <a:p>
            <a:pPr>
              <a:lnSpc>
                <a:spcPct val="170000"/>
              </a:lnSpc>
            </a:pPr>
            <a:r>
              <a:rPr lang="en-US" sz="5600" dirty="0"/>
              <a:t>Ethical reasoning was limited, but examples of appeals to consequences, the golden rule, religious faith and common-sense experience emerged.</a:t>
            </a:r>
          </a:p>
          <a:p>
            <a:pPr>
              <a:lnSpc>
                <a:spcPct val="170000"/>
              </a:lnSpc>
            </a:pPr>
            <a:r>
              <a:rPr lang="en-US" sz="5600" dirty="0"/>
              <a:t>Ethical intention was compromised by frequent concern about legal prosecution. </a:t>
            </a:r>
          </a:p>
          <a:p>
            <a:pPr>
              <a:lnSpc>
                <a:spcPct val="170000"/>
              </a:lnSpc>
            </a:pPr>
            <a:r>
              <a:rPr lang="en-US" sz="5600" dirty="0"/>
              <a:t>Ethical inaction was common, typified by pharmacists' failure to report healthcare professionals' bad practices. </a:t>
            </a:r>
          </a:p>
          <a:p>
            <a:pPr>
              <a:lnSpc>
                <a:spcPct val="170000"/>
              </a:lnSpc>
            </a:pPr>
            <a:r>
              <a:rPr lang="en-US" sz="5600" dirty="0"/>
              <a:t>Four decision-making stages are a useful tool in considering how healthcare professionals try to resolve ethical problems in practice. More pharmacist ethical training may be necessary for the welfare and wellbeing of patients</a:t>
            </a:r>
          </a:p>
          <a:p>
            <a:endParaRPr lang="en-US" dirty="0"/>
          </a:p>
          <a:p>
            <a:r>
              <a:rPr lang="en-US" dirty="0"/>
              <a:t>Source: </a:t>
            </a:r>
            <a:r>
              <a:rPr lang="en-US" dirty="0">
                <a:hlinkClick r:id="rId3"/>
              </a:rPr>
              <a:t>https://www.ncbi.nlm.nih.gov/pubmed/18511616</a:t>
            </a:r>
            <a:endParaRPr lang="en-US" dirty="0"/>
          </a:p>
          <a:p>
            <a:endParaRPr lang="en-US" dirty="0"/>
          </a:p>
        </p:txBody>
      </p:sp>
    </p:spTree>
    <p:extLst>
      <p:ext uri="{BB962C8B-B14F-4D97-AF65-F5344CB8AC3E}">
        <p14:creationId xmlns:p14="http://schemas.microsoft.com/office/powerpoint/2010/main" val="87670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Ethical Standards</a:t>
            </a:r>
          </a:p>
        </p:txBody>
      </p:sp>
      <p:sp>
        <p:nvSpPr>
          <p:cNvPr id="3" name="Content Placeholder 2"/>
          <p:cNvSpPr>
            <a:spLocks noGrp="1"/>
          </p:cNvSpPr>
          <p:nvPr>
            <p:ph idx="1"/>
          </p:nvPr>
        </p:nvSpPr>
        <p:spPr>
          <a:xfrm>
            <a:off x="502920" y="530352"/>
            <a:ext cx="8183880" cy="4956048"/>
          </a:xfrm>
        </p:spPr>
        <p:txBody>
          <a:bodyPr>
            <a:normAutofit fontScale="77500" lnSpcReduction="20000"/>
          </a:bodyPr>
          <a:lstStyle/>
          <a:p>
            <a:pPr marL="285750" indent="-285750">
              <a:spcBef>
                <a:spcPct val="50000"/>
              </a:spcBef>
              <a:buFont typeface="Arial" panose="020B0604020202020204" pitchFamily="34" charset="0"/>
              <a:buChar char="•"/>
              <a:defRPr/>
            </a:pPr>
            <a:r>
              <a:rPr lang="en-US" altLang="en-US" b="1" dirty="0"/>
              <a:t>Moral Code of Ethics</a:t>
            </a:r>
          </a:p>
          <a:p>
            <a:pPr marL="569214" lvl="1" indent="-285750">
              <a:spcBef>
                <a:spcPct val="50000"/>
              </a:spcBef>
              <a:buFont typeface="Arial" panose="020B0604020202020204" pitchFamily="34" charset="0"/>
              <a:buChar char="•"/>
              <a:defRPr/>
            </a:pPr>
            <a:r>
              <a:rPr lang="en-US" dirty="0"/>
              <a:t>We are all born with a disposition to respond to certain moral situations in similar ways, despite cultural differences.</a:t>
            </a:r>
          </a:p>
          <a:p>
            <a:pPr marL="569214" lvl="1" indent="-285750">
              <a:spcBef>
                <a:spcPct val="50000"/>
              </a:spcBef>
              <a:buFont typeface="Arial" panose="020B0604020202020204" pitchFamily="34" charset="0"/>
              <a:buChar char="•"/>
              <a:defRPr/>
            </a:pPr>
            <a:r>
              <a:rPr lang="en-US" dirty="0"/>
              <a:t>This doesn’t indicate a specific way of filling out the details.</a:t>
            </a:r>
          </a:p>
          <a:p>
            <a:pPr marL="285750" indent="-285750">
              <a:spcBef>
                <a:spcPct val="50000"/>
              </a:spcBef>
              <a:buFont typeface="Arial" panose="020B0604020202020204" pitchFamily="34" charset="0"/>
              <a:buChar char="•"/>
              <a:defRPr/>
            </a:pPr>
            <a:r>
              <a:rPr lang="en-US" altLang="en-US" b="1" dirty="0"/>
              <a:t>Pharmacy Code of Ethics </a:t>
            </a:r>
          </a:p>
          <a:p>
            <a:pPr marL="569214" lvl="1" indent="-285750">
              <a:spcBef>
                <a:spcPct val="50000"/>
              </a:spcBef>
              <a:buFont typeface="Arial" panose="020B0604020202020204" pitchFamily="34" charset="0"/>
              <a:buChar char="•"/>
              <a:defRPr/>
            </a:pPr>
            <a:r>
              <a:rPr lang="en-US" dirty="0"/>
              <a:t>Pharmacists are health professionals who assist individuals in making the best use of medications. </a:t>
            </a:r>
          </a:p>
          <a:p>
            <a:pPr marL="569214" lvl="1" indent="-285750">
              <a:spcBef>
                <a:spcPct val="50000"/>
              </a:spcBef>
              <a:buFont typeface="Arial" panose="020B0604020202020204" pitchFamily="34" charset="0"/>
              <a:buChar char="•"/>
              <a:defRPr/>
            </a:pPr>
            <a:r>
              <a:rPr lang="en-US" dirty="0"/>
              <a:t>This Code, prepared and supported by pharmacists, is intended to state publicly the principles that form the fundamental basis of the roles and responsibilities of pharmacists. </a:t>
            </a:r>
          </a:p>
          <a:p>
            <a:pPr marL="569214" lvl="1" indent="-285750">
              <a:spcBef>
                <a:spcPct val="50000"/>
              </a:spcBef>
              <a:buFont typeface="Arial" panose="020B0604020202020204" pitchFamily="34" charset="0"/>
              <a:buChar char="•"/>
              <a:defRPr/>
            </a:pPr>
            <a:r>
              <a:rPr lang="en-US" dirty="0"/>
              <a:t>These principles, based on moral obligations and virtues, are established to guide pharmacists in relationships with patients, health professionals, and society.</a:t>
            </a:r>
          </a:p>
          <a:p>
            <a:endParaRPr lang="en-US" dirty="0"/>
          </a:p>
        </p:txBody>
      </p:sp>
    </p:spTree>
    <p:extLst>
      <p:ext uri="{BB962C8B-B14F-4D97-AF65-F5344CB8AC3E}">
        <p14:creationId xmlns:p14="http://schemas.microsoft.com/office/powerpoint/2010/main" val="41258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Pharmacy Code of Ethics</a:t>
            </a:r>
          </a:p>
        </p:txBody>
      </p:sp>
      <p:sp>
        <p:nvSpPr>
          <p:cNvPr id="3" name="TextBox 2"/>
          <p:cNvSpPr txBox="1"/>
          <p:nvPr/>
        </p:nvSpPr>
        <p:spPr>
          <a:xfrm>
            <a:off x="194360" y="0"/>
            <a:ext cx="8800999" cy="369332"/>
          </a:xfrm>
          <a:prstGeom prst="rect">
            <a:avLst/>
          </a:prstGeom>
          <a:noFill/>
        </p:spPr>
        <p:txBody>
          <a:bodyPr wrap="none" rtlCol="0">
            <a:spAutoFit/>
          </a:bodyPr>
          <a:lstStyle/>
          <a:p>
            <a:pPr marL="806958" lvl="2" indent="-285750">
              <a:spcBef>
                <a:spcPct val="50000"/>
              </a:spcBef>
              <a:buFont typeface="Arial" panose="020B0604020202020204" pitchFamily="34" charset="0"/>
              <a:buChar char="•"/>
              <a:defRPr/>
            </a:pPr>
            <a:r>
              <a:rPr lang="en-US" altLang="en-US" dirty="0">
                <a:hlinkClick r:id="rId3"/>
              </a:rPr>
              <a:t>https://www.pharmacist.com/code-ethics</a:t>
            </a:r>
            <a:r>
              <a:rPr lang="en-US" altLang="en-US" dirty="0"/>
              <a:t> (adopted by APHA 1994)</a:t>
            </a:r>
          </a:p>
        </p:txBody>
      </p:sp>
      <p:sp>
        <p:nvSpPr>
          <p:cNvPr id="4" name="Content Placeholder 3"/>
          <p:cNvSpPr>
            <a:spLocks noGrp="1"/>
          </p:cNvSpPr>
          <p:nvPr>
            <p:ph idx="1"/>
          </p:nvPr>
        </p:nvSpPr>
        <p:spPr>
          <a:xfrm>
            <a:off x="524691" y="685800"/>
            <a:ext cx="8183880" cy="6035040"/>
          </a:xfrm>
        </p:spPr>
        <p:txBody>
          <a:bodyPr>
            <a:normAutofit/>
          </a:bodyPr>
          <a:lstStyle/>
          <a:p>
            <a:pPr>
              <a:lnSpc>
                <a:spcPct val="150000"/>
              </a:lnSpc>
            </a:pPr>
            <a:r>
              <a:rPr lang="en-US" sz="1600" dirty="0"/>
              <a:t>I. A pharmacist respects the covenantal relationship between the patient and pharmacist.</a:t>
            </a:r>
          </a:p>
          <a:p>
            <a:pPr>
              <a:lnSpc>
                <a:spcPct val="150000"/>
              </a:lnSpc>
            </a:pPr>
            <a:r>
              <a:rPr lang="en-US" sz="1600" dirty="0"/>
              <a:t>II. A pharmacist promotes the good of every patient in a caring, compassionate, and confidential manner.</a:t>
            </a:r>
          </a:p>
          <a:p>
            <a:pPr>
              <a:lnSpc>
                <a:spcPct val="150000"/>
              </a:lnSpc>
            </a:pPr>
            <a:r>
              <a:rPr lang="en-US" sz="1600" dirty="0"/>
              <a:t>III. A pharmacist respects the autonomy and dignity of each patient.</a:t>
            </a:r>
          </a:p>
          <a:p>
            <a:pPr>
              <a:lnSpc>
                <a:spcPct val="150000"/>
              </a:lnSpc>
            </a:pPr>
            <a:r>
              <a:rPr lang="en-US" sz="1600" dirty="0"/>
              <a:t>IV. A pharmacist acts with honesty and integrity in professional relationships. </a:t>
            </a:r>
          </a:p>
          <a:p>
            <a:pPr>
              <a:lnSpc>
                <a:spcPct val="150000"/>
              </a:lnSpc>
            </a:pPr>
            <a:r>
              <a:rPr lang="en-US" sz="1600" dirty="0"/>
              <a:t>V. A pharmacist maintains professional competence.</a:t>
            </a:r>
          </a:p>
          <a:p>
            <a:pPr>
              <a:lnSpc>
                <a:spcPct val="150000"/>
              </a:lnSpc>
            </a:pPr>
            <a:r>
              <a:rPr lang="en-US" sz="1600" dirty="0"/>
              <a:t>VI. A pharmacist respects the values and abilities of colleagues and other health professionals.</a:t>
            </a:r>
          </a:p>
          <a:p>
            <a:pPr>
              <a:lnSpc>
                <a:spcPct val="150000"/>
              </a:lnSpc>
            </a:pPr>
            <a:r>
              <a:rPr lang="en-US" sz="1600" dirty="0"/>
              <a:t>VII. A pharmacist serves individual, community, and societal needs.</a:t>
            </a:r>
          </a:p>
          <a:p>
            <a:pPr>
              <a:lnSpc>
                <a:spcPct val="150000"/>
              </a:lnSpc>
            </a:pPr>
            <a:r>
              <a:rPr lang="en-US" sz="1600" dirty="0"/>
              <a:t>VIII. A pharmacist seeks justice in the distribution of health resources. </a:t>
            </a:r>
          </a:p>
          <a:p>
            <a:endParaRPr lang="en-US" dirty="0"/>
          </a:p>
        </p:txBody>
      </p:sp>
    </p:spTree>
    <p:extLst>
      <p:ext uri="{BB962C8B-B14F-4D97-AF65-F5344CB8AC3E}">
        <p14:creationId xmlns:p14="http://schemas.microsoft.com/office/powerpoint/2010/main" val="418416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Ethical Dilemmas</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In July of 2013, an Indiana pharmacist was sentenced to 25 months in prison and the pharmacy was fined $1.44 million for HIPAA violations resulting from disclosures the pharmacist made to her husband about a customer with whom he was previously involved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Source:</a:t>
            </a:r>
          </a:p>
        </p:txBody>
      </p:sp>
    </p:spTree>
    <p:extLst>
      <p:ext uri="{BB962C8B-B14F-4D97-AF65-F5344CB8AC3E}">
        <p14:creationId xmlns:p14="http://schemas.microsoft.com/office/powerpoint/2010/main" val="508311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Ethical Dilemmas</a:t>
            </a:r>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In December of 2013, there was a report that over 700 illnesses and 64 deaths in 20 states resulted from a fungal meningitis outbreak caused by tainted steroid injections</a:t>
            </a:r>
          </a:p>
          <a:p>
            <a:r>
              <a:rPr lang="en-US" dirty="0">
                <a:latin typeface="Arial" panose="020B0604020202020204" pitchFamily="34" charset="0"/>
                <a:cs typeface="Arial" panose="020B0604020202020204" pitchFamily="34" charset="0"/>
              </a:rPr>
              <a:t>The source of the contaminated product, the New England Compounding Center, agreed to a preliminary settlement that would create a $100 million fund to compensate victims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Source:</a:t>
            </a:r>
            <a:endParaRPr lang="en-US" dirty="0"/>
          </a:p>
        </p:txBody>
      </p:sp>
    </p:spTree>
    <p:extLst>
      <p:ext uri="{BB962C8B-B14F-4D97-AF65-F5344CB8AC3E}">
        <p14:creationId xmlns:p14="http://schemas.microsoft.com/office/powerpoint/2010/main" val="313830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Ethical Dilemmas</a:t>
            </a:r>
          </a:p>
        </p:txBody>
      </p:sp>
      <p:sp>
        <p:nvSpPr>
          <p:cNvPr id="3" name="Content Placeholder 2"/>
          <p:cNvSpPr>
            <a:spLocks noGrp="1"/>
          </p:cNvSpPr>
          <p:nvPr>
            <p:ph idx="1"/>
          </p:nvPr>
        </p:nvSpPr>
        <p:spPr>
          <a:xfrm>
            <a:off x="502920" y="530352"/>
            <a:ext cx="8183880" cy="5032248"/>
          </a:xfrm>
        </p:spPr>
        <p:txBody>
          <a:bodyPr>
            <a:normAutofit fontScale="92500" lnSpcReduction="10000"/>
          </a:bodyPr>
          <a:lstStyle/>
          <a:p>
            <a:r>
              <a:rPr lang="en-US" sz="2900" dirty="0" err="1"/>
              <a:t>Yarushka</a:t>
            </a:r>
            <a:r>
              <a:rPr lang="en-US" sz="2900" dirty="0"/>
              <a:t> Rivera, 19, of Lowell</a:t>
            </a:r>
            <a:r>
              <a:rPr lang="en-US" sz="2900" b="1" dirty="0"/>
              <a:t> </a:t>
            </a:r>
            <a:r>
              <a:rPr lang="en-US" sz="2900" dirty="0"/>
              <a:t>had epilepsy and took Topamax to manage life-threatening seizures. Her insurer, MassHealth, covered the drug until June 2009.</a:t>
            </a:r>
          </a:p>
          <a:p>
            <a:r>
              <a:rPr lang="en-US" sz="2900" dirty="0"/>
              <a:t>In July 2009, MassHealth wouldn't cover the cost of the drug without a doctor’s PA. The pharmacy told the family about the requirement and said they would have to pay $399.99. They faxed for a PA and during the waiting period, Rivera had a seizure and passed away.</a:t>
            </a:r>
          </a:p>
          <a:p>
            <a:endParaRPr lang="en-US" dirty="0"/>
          </a:p>
          <a:p>
            <a:endParaRPr lang="en-US" dirty="0"/>
          </a:p>
        </p:txBody>
      </p:sp>
    </p:spTree>
    <p:extLst>
      <p:ext uri="{BB962C8B-B14F-4D97-AF65-F5344CB8AC3E}">
        <p14:creationId xmlns:p14="http://schemas.microsoft.com/office/powerpoint/2010/main" val="3377463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F245-24B9-2A4E-B1AB-D36A5FCD55EF}"/>
              </a:ext>
            </a:extLst>
          </p:cNvPr>
          <p:cNvSpPr>
            <a:spLocks noGrp="1"/>
          </p:cNvSpPr>
          <p:nvPr>
            <p:ph type="title"/>
          </p:nvPr>
        </p:nvSpPr>
        <p:spPr/>
        <p:txBody>
          <a:bodyPr/>
          <a:lstStyle/>
          <a:p>
            <a:r>
              <a:rPr lang="en-US" dirty="0"/>
              <a:t>Public Ethical Dilemmas</a:t>
            </a:r>
          </a:p>
        </p:txBody>
      </p:sp>
      <p:sp>
        <p:nvSpPr>
          <p:cNvPr id="3" name="Content Placeholder 2">
            <a:extLst>
              <a:ext uri="{FF2B5EF4-FFF2-40B4-BE49-F238E27FC236}">
                <a16:creationId xmlns:a16="http://schemas.microsoft.com/office/drawing/2014/main" id="{92251F74-E0EC-AC42-814A-60CF10EC82ED}"/>
              </a:ext>
            </a:extLst>
          </p:cNvPr>
          <p:cNvSpPr>
            <a:spLocks noGrp="1"/>
          </p:cNvSpPr>
          <p:nvPr>
            <p:ph idx="1"/>
          </p:nvPr>
        </p:nvSpPr>
        <p:spPr>
          <a:xfrm>
            <a:off x="502920" y="530352"/>
            <a:ext cx="8183880" cy="4879848"/>
          </a:xfrm>
        </p:spPr>
        <p:txBody>
          <a:bodyPr>
            <a:normAutofit fontScale="70000" lnSpcReduction="20000"/>
          </a:bodyPr>
          <a:lstStyle/>
          <a:p>
            <a:r>
              <a:rPr lang="en-US" dirty="0"/>
              <a:t>The doctor and his practice maintain that they were "never notified by pharmacists or family members about the need for prior authorization”</a:t>
            </a:r>
          </a:p>
          <a:p>
            <a:r>
              <a:rPr lang="en-US" dirty="0"/>
              <a:t>In October, 2012 the family sued the pharmacy, the doctor and his group practice, alleging wrongful death and the Mass. Judicial Court has ruled this will be allowed to go to trial. </a:t>
            </a:r>
          </a:p>
          <a:p>
            <a:r>
              <a:rPr lang="en-US" dirty="0"/>
              <a:t>The pharmacy is not required by law or regulation to facilitate the PA, but "it is evident that they have some role in furthering the well-being of their patients, and are well suited to assist patients with certain issues regarding their medication" the court wrote. "The skill and knowledge of pharmacists today involve more than the dispensing of pills”.</a:t>
            </a:r>
          </a:p>
          <a:p>
            <a:endParaRPr lang="en-US" dirty="0"/>
          </a:p>
          <a:p>
            <a:r>
              <a:rPr lang="en-US" dirty="0"/>
              <a:t>Source: </a:t>
            </a:r>
            <a:r>
              <a:rPr lang="en-US" dirty="0">
                <a:hlinkClick r:id="rId3"/>
              </a:rPr>
              <a:t>https://www.cnn.com/2018/06/08/health/massachusetts-walgreens-lawsuit-bn/index.html</a:t>
            </a:r>
            <a:endParaRPr lang="en-US" dirty="0"/>
          </a:p>
          <a:p>
            <a:endParaRPr lang="en-US" dirty="0"/>
          </a:p>
        </p:txBody>
      </p:sp>
    </p:spTree>
    <p:extLst>
      <p:ext uri="{BB962C8B-B14F-4D97-AF65-F5344CB8AC3E}">
        <p14:creationId xmlns:p14="http://schemas.microsoft.com/office/powerpoint/2010/main" val="350817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7B68-EA22-3A4A-9B1D-4960D530062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B98759B-92F4-174D-9014-4721E9B57BE4}"/>
              </a:ext>
            </a:extLst>
          </p:cNvPr>
          <p:cNvSpPr>
            <a:spLocks noGrp="1"/>
          </p:cNvSpPr>
          <p:nvPr>
            <p:ph type="subTitle" idx="1"/>
          </p:nvPr>
        </p:nvSpPr>
        <p:spPr/>
        <p:txBody>
          <a:bodyPr/>
          <a:lstStyle/>
          <a:p>
            <a:endParaRPr lang="en-US"/>
          </a:p>
        </p:txBody>
      </p:sp>
      <p:pic>
        <p:nvPicPr>
          <p:cNvPr id="5" name="slide.url=https://www.polleverywhere.com/free_text_polls/mSYfppSSJA8IwQr">
            <a:extLst>
              <a:ext uri="{FF2B5EF4-FFF2-40B4-BE49-F238E27FC236}">
                <a16:creationId xmlns:a16="http://schemas.microsoft.com/office/drawing/2014/main" id="{1453BCA6-250A-DD47-BEB5-F8503C972AA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288304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CFF3-1D11-BA42-B2F9-E4373ABE73B0}"/>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83EF0E47-7346-F842-B372-907159A486A7}"/>
              </a:ext>
            </a:extLst>
          </p:cNvPr>
          <p:cNvSpPr>
            <a:spLocks noGrp="1"/>
          </p:cNvSpPr>
          <p:nvPr>
            <p:ph idx="1"/>
          </p:nvPr>
        </p:nvSpPr>
        <p:spPr/>
        <p:txBody>
          <a:bodyPr>
            <a:normAutofit lnSpcReduction="10000"/>
          </a:bodyPr>
          <a:lstStyle/>
          <a:p>
            <a:pPr lvl="1"/>
            <a:r>
              <a:rPr lang="en-US" altLang="en-US" dirty="0"/>
              <a:t>Answer:</a:t>
            </a:r>
          </a:p>
          <a:p>
            <a:pPr lvl="2"/>
            <a:r>
              <a:rPr lang="en-US" altLang="en-US" dirty="0"/>
              <a:t>Approach 1: Consult with the patient regarding their meds to evaluate their awareness about the complications that accompanies their chronic illness and discuss the important role of the medication.</a:t>
            </a:r>
          </a:p>
          <a:p>
            <a:pPr lvl="2"/>
            <a:r>
              <a:rPr lang="en-US" altLang="en-US" dirty="0"/>
              <a:t>Approach 2: Provide an alternative drug therapy that has the potential for fewer side effects. The pharmacist can achieve this by first contacting the patient’s prescriber, informing them of the patient’s concern for side effects, and suggest an alternative medication for the patient. </a:t>
            </a:r>
          </a:p>
          <a:p>
            <a:pPr lvl="1"/>
            <a:endParaRPr lang="en-US" altLang="en-US" dirty="0"/>
          </a:p>
          <a:p>
            <a:endParaRPr lang="en-US" dirty="0"/>
          </a:p>
        </p:txBody>
      </p:sp>
    </p:spTree>
    <p:extLst>
      <p:ext uri="{BB962C8B-B14F-4D97-AF65-F5344CB8AC3E}">
        <p14:creationId xmlns:p14="http://schemas.microsoft.com/office/powerpoint/2010/main" val="73491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lnSpcReduction="10000"/>
          </a:bodyPr>
          <a:lstStyle/>
          <a:p>
            <a:pPr>
              <a:spcBef>
                <a:spcPct val="50000"/>
              </a:spcBef>
              <a:buFont typeface="Wingdings" pitchFamily="2" charset="2"/>
              <a:buChar char="q"/>
            </a:pPr>
            <a:r>
              <a:rPr lang="en-US" altLang="en-US" dirty="0"/>
              <a:t>Determine and define principles and pattern/source(s) of ethical standards</a:t>
            </a:r>
          </a:p>
          <a:p>
            <a:pPr>
              <a:spcBef>
                <a:spcPct val="50000"/>
              </a:spcBef>
              <a:buFont typeface="Wingdings" pitchFamily="2" charset="2"/>
              <a:buChar char="q"/>
            </a:pPr>
            <a:r>
              <a:rPr lang="en-US" altLang="en-US" dirty="0"/>
              <a:t>Identify the ethical obligations within the profession of pharmacy</a:t>
            </a:r>
          </a:p>
          <a:p>
            <a:pPr>
              <a:spcBef>
                <a:spcPct val="50000"/>
              </a:spcBef>
              <a:buFont typeface="Wingdings" pitchFamily="2" charset="2"/>
              <a:buChar char="q"/>
            </a:pPr>
            <a:r>
              <a:rPr lang="en-US" altLang="en-US" dirty="0"/>
              <a:t>Determine ethical decision making skills with regards to practical cases </a:t>
            </a:r>
          </a:p>
          <a:p>
            <a:pPr>
              <a:spcBef>
                <a:spcPct val="50000"/>
              </a:spcBef>
              <a:buFont typeface="Wingdings" pitchFamily="2" charset="2"/>
              <a:buChar char="q"/>
            </a:pPr>
            <a:r>
              <a:rPr lang="en-US" altLang="en-US" dirty="0"/>
              <a:t>Report existing NM pharmacists, interns, and technicians ethical decision making in practical cases</a:t>
            </a:r>
          </a:p>
          <a:p>
            <a:endParaRPr lang="en-US" dirty="0"/>
          </a:p>
        </p:txBody>
      </p:sp>
    </p:spTree>
    <p:extLst>
      <p:ext uri="{BB962C8B-B14F-4D97-AF65-F5344CB8AC3E}">
        <p14:creationId xmlns:p14="http://schemas.microsoft.com/office/powerpoint/2010/main" val="2586951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67DB-4336-5045-A51B-0AF97824418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504D45C-CF81-BB48-9B28-3D6E1077DA37}"/>
              </a:ext>
            </a:extLst>
          </p:cNvPr>
          <p:cNvSpPr>
            <a:spLocks noGrp="1"/>
          </p:cNvSpPr>
          <p:nvPr>
            <p:ph type="subTitle" idx="1"/>
          </p:nvPr>
        </p:nvSpPr>
        <p:spPr/>
        <p:txBody>
          <a:bodyPr/>
          <a:lstStyle/>
          <a:p>
            <a:endParaRPr lang="en-US"/>
          </a:p>
        </p:txBody>
      </p:sp>
      <p:pic>
        <p:nvPicPr>
          <p:cNvPr id="5" name="slide.url=https://www.polleverywhere.com/free_text_polls/MAPAJNXBJm9dGYN">
            <a:extLst>
              <a:ext uri="{FF2B5EF4-FFF2-40B4-BE49-F238E27FC236}">
                <a16:creationId xmlns:a16="http://schemas.microsoft.com/office/drawing/2014/main" id="{A51CFACD-0678-3A4D-A54A-39F648AE081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01150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2F5F-C658-3D4E-90CE-898C51238545}"/>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F9DB783D-DCD5-BC47-AAC6-05EB6EF476F8}"/>
              </a:ext>
            </a:extLst>
          </p:cNvPr>
          <p:cNvSpPr>
            <a:spLocks noGrp="1"/>
          </p:cNvSpPr>
          <p:nvPr>
            <p:ph idx="1"/>
          </p:nvPr>
        </p:nvSpPr>
        <p:spPr/>
        <p:txBody>
          <a:bodyPr/>
          <a:lstStyle/>
          <a:p>
            <a:r>
              <a:rPr lang="en-US" altLang="en-US" dirty="0"/>
              <a:t>Answer:</a:t>
            </a:r>
          </a:p>
          <a:p>
            <a:pPr lvl="1"/>
            <a:r>
              <a:rPr lang="en-US" altLang="en-US" dirty="0"/>
              <a:t>One way to manage limited resources is to have non-emotional conversations with those who oversee the budget while emphasizing that the ultimate goal is to provide high-quality patient care/outcomes</a:t>
            </a:r>
            <a:endParaRPr lang="en-US" dirty="0"/>
          </a:p>
          <a:p>
            <a:endParaRPr lang="en-US" dirty="0"/>
          </a:p>
        </p:txBody>
      </p:sp>
    </p:spTree>
    <p:extLst>
      <p:ext uri="{BB962C8B-B14F-4D97-AF65-F5344CB8AC3E}">
        <p14:creationId xmlns:p14="http://schemas.microsoft.com/office/powerpoint/2010/main" val="2380409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2290-31F5-664E-B402-7A97F2FCA16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3D19CB-BF52-814A-87C3-0C1C6BFDFBC2}"/>
              </a:ext>
            </a:extLst>
          </p:cNvPr>
          <p:cNvSpPr>
            <a:spLocks noGrp="1"/>
          </p:cNvSpPr>
          <p:nvPr>
            <p:ph type="subTitle" idx="1"/>
          </p:nvPr>
        </p:nvSpPr>
        <p:spPr/>
        <p:txBody>
          <a:bodyPr/>
          <a:lstStyle/>
          <a:p>
            <a:endParaRPr lang="en-US"/>
          </a:p>
        </p:txBody>
      </p:sp>
      <p:pic>
        <p:nvPicPr>
          <p:cNvPr id="5" name="slide.url=https://www.polleverywhere.com/free_text_polls/EzeVbLKh41TdK3J">
            <a:extLst>
              <a:ext uri="{FF2B5EF4-FFF2-40B4-BE49-F238E27FC236}">
                <a16:creationId xmlns:a16="http://schemas.microsoft.com/office/drawing/2014/main" id="{58655FA4-E966-9D4B-A947-BC552EA58C2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52905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Rubric</a:t>
            </a:r>
          </a:p>
        </p:txBody>
      </p:sp>
      <p:sp>
        <p:nvSpPr>
          <p:cNvPr id="3" name="Content Placeholder 2"/>
          <p:cNvSpPr>
            <a:spLocks noGrp="1"/>
          </p:cNvSpPr>
          <p:nvPr>
            <p:ph idx="1"/>
          </p:nvPr>
        </p:nvSpPr>
        <p:spPr>
          <a:xfrm>
            <a:off x="502920" y="530352"/>
            <a:ext cx="8183880" cy="4879848"/>
          </a:xfrm>
        </p:spPr>
        <p:txBody>
          <a:bodyPr>
            <a:normAutofit/>
          </a:bodyPr>
          <a:lstStyle/>
          <a:p>
            <a:pPr marL="804672" lvl="1" indent="-457200">
              <a:buFont typeface="+mj-lt"/>
              <a:buAutoNum type="arabicPeriod"/>
            </a:pPr>
            <a:r>
              <a:rPr lang="en-CA" dirty="0"/>
              <a:t>What ethical principle(s) are involved &amp; why?</a:t>
            </a:r>
          </a:p>
          <a:p>
            <a:pPr marL="804672" lvl="1" indent="-457200">
              <a:buFont typeface="+mj-lt"/>
              <a:buAutoNum type="arabicPeriod"/>
            </a:pPr>
            <a:r>
              <a:rPr lang="en-CA" dirty="0"/>
              <a:t>With whom did you consult when making the decision (i.e. nurse, colleague, friends, family)? </a:t>
            </a:r>
          </a:p>
          <a:p>
            <a:pPr marL="804672" lvl="1" indent="-457200">
              <a:buFont typeface="+mj-lt"/>
              <a:buAutoNum type="arabicPeriod"/>
            </a:pPr>
            <a:r>
              <a:rPr lang="en-CA" dirty="0"/>
              <a:t>What other factors have you considered? (i.e. legal issues, financial concerns)</a:t>
            </a:r>
          </a:p>
          <a:p>
            <a:pPr marL="804672" lvl="1" indent="-457200">
              <a:buFont typeface="+mj-lt"/>
              <a:buAutoNum type="arabicPeriod"/>
            </a:pPr>
            <a:r>
              <a:rPr lang="en-CA" dirty="0"/>
              <a:t>What is your final decision?</a:t>
            </a:r>
          </a:p>
          <a:p>
            <a:pPr marL="804672" lvl="1" indent="-457200">
              <a:buFont typeface="+mj-lt"/>
              <a:buAutoNum type="arabicPeriod"/>
            </a:pPr>
            <a:r>
              <a:rPr lang="en-CA" dirty="0"/>
              <a:t>What was the outcome (if applicable) or what does the law state surrounding this? </a:t>
            </a:r>
            <a:endParaRPr lang="en-US" dirty="0"/>
          </a:p>
          <a:p>
            <a:pPr lvl="1"/>
            <a:endParaRPr lang="en-CA" dirty="0"/>
          </a:p>
          <a:p>
            <a:pPr lvl="1"/>
            <a:endParaRPr lang="en-US" dirty="0"/>
          </a:p>
          <a:p>
            <a:pPr lvl="1"/>
            <a:endParaRPr lang="en-US" dirty="0"/>
          </a:p>
        </p:txBody>
      </p:sp>
    </p:spTree>
    <p:extLst>
      <p:ext uri="{BB962C8B-B14F-4D97-AF65-F5344CB8AC3E}">
        <p14:creationId xmlns:p14="http://schemas.microsoft.com/office/powerpoint/2010/main" val="4212996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a:t>
            </a:r>
          </a:p>
        </p:txBody>
      </p:sp>
      <p:sp>
        <p:nvSpPr>
          <p:cNvPr id="3" name="Content Placeholder 2"/>
          <p:cNvSpPr>
            <a:spLocks noGrp="1"/>
          </p:cNvSpPr>
          <p:nvPr>
            <p:ph idx="1"/>
          </p:nvPr>
        </p:nvSpPr>
        <p:spPr/>
        <p:txBody>
          <a:bodyPr/>
          <a:lstStyle/>
          <a:p>
            <a:r>
              <a:rPr lang="en-US" altLang="en-US" dirty="0"/>
              <a:t>A local dentist calls and asks you to refill his wife’s thyroid medication he called in for her. When you tell him there are no more refills, he gets angry and asks to speak to your pharmacy manager, who “always does this for me.” </a:t>
            </a:r>
          </a:p>
          <a:p>
            <a:r>
              <a:rPr lang="en-US" altLang="en-US" dirty="0"/>
              <a:t>Do you continue the tradition?</a:t>
            </a:r>
          </a:p>
          <a:p>
            <a:endParaRPr lang="en-US" dirty="0"/>
          </a:p>
        </p:txBody>
      </p:sp>
    </p:spTree>
    <p:extLst>
      <p:ext uri="{BB962C8B-B14F-4D97-AF65-F5344CB8AC3E}">
        <p14:creationId xmlns:p14="http://schemas.microsoft.com/office/powerpoint/2010/main" val="3139130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9E4817-B2E0-004F-A4FF-359A62830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1" y="533400"/>
            <a:ext cx="1706880" cy="2626307"/>
          </a:xfrm>
          <a:prstGeom prst="rect">
            <a:avLst/>
          </a:prstGeom>
        </p:spPr>
      </p:pic>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09800" y="530352"/>
            <a:ext cx="6476999" cy="4453128"/>
          </a:xfrm>
          <a:prstGeom prst="rect">
            <a:avLst/>
          </a:prstGeom>
        </p:spPr>
        <p:txBody>
          <a:bodyPr vert="horz" lIns="182880" tIns="91440">
            <a:normAutofit fontScale="77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would not fill the script.”-Community </a:t>
            </a:r>
            <a:r>
              <a:rPr lang="en-US" dirty="0" err="1"/>
              <a:t>RPh</a:t>
            </a:r>
            <a:endParaRPr lang="en-US" u="sng" dirty="0"/>
          </a:p>
          <a:p>
            <a:pPr>
              <a:buFont typeface="Wingdings" pitchFamily="2" charset="2"/>
              <a:buChar char="q"/>
            </a:pPr>
            <a:r>
              <a:rPr lang="en-US" u="sng" dirty="0"/>
              <a:t>Response 2:</a:t>
            </a:r>
            <a:r>
              <a:rPr lang="en-US" dirty="0"/>
              <a:t> “I would explain to the dentist why I think it is incorrect to keep authorizing refills under his name…”-Graduate Intern</a:t>
            </a:r>
            <a:endParaRPr lang="en-US" u="sng" dirty="0"/>
          </a:p>
          <a:p>
            <a:pPr>
              <a:buFont typeface="Wingdings" pitchFamily="2" charset="2"/>
              <a:buChar char="q"/>
            </a:pPr>
            <a:r>
              <a:rPr lang="en-US" u="sng" dirty="0"/>
              <a:t>Law States:</a:t>
            </a:r>
            <a:r>
              <a:rPr lang="en-US" dirty="0"/>
              <a:t> 61-5A-4. </a:t>
            </a:r>
            <a:r>
              <a:rPr lang="en-US" b="1" dirty="0"/>
              <a:t>Scope of practice</a:t>
            </a:r>
            <a:r>
              <a:rPr lang="en-US" dirty="0"/>
              <a:t>. (Repealed effective July 1, 2016.) As used in the Dental Health Care Act,…prescription of remedy…involving both the functional and aesthetic aspects of the teeth, gingivae, jaws and adjacent hard and soft tissue of the oral and maxillofacial regions…”  </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4983480"/>
            <a:ext cx="8183880" cy="940816"/>
          </a:xfrm>
          <a:ln w="38100">
            <a:solidFill>
              <a:schemeClr val="tx1"/>
            </a:solidFill>
          </a:ln>
        </p:spPr>
        <p:txBody>
          <a:bodyPr/>
          <a:lstStyle/>
          <a:p>
            <a:r>
              <a:rPr lang="en-US" dirty="0"/>
              <a:t>“Angry Dentist”</a:t>
            </a: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p:spPr>
      </p:pic>
    </p:spTree>
    <p:extLst>
      <p:ext uri="{BB962C8B-B14F-4D97-AF65-F5344CB8AC3E}">
        <p14:creationId xmlns:p14="http://schemas.microsoft.com/office/powerpoint/2010/main" val="3542042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a:t>
            </a:r>
          </a:p>
        </p:txBody>
      </p:sp>
      <p:sp>
        <p:nvSpPr>
          <p:cNvPr id="3" name="Content Placeholder 2"/>
          <p:cNvSpPr>
            <a:spLocks noGrp="1"/>
          </p:cNvSpPr>
          <p:nvPr>
            <p:ph idx="1"/>
          </p:nvPr>
        </p:nvSpPr>
        <p:spPr/>
        <p:txBody>
          <a:bodyPr>
            <a:normAutofit fontScale="92500" lnSpcReduction="10000"/>
          </a:bodyPr>
          <a:lstStyle/>
          <a:p>
            <a:r>
              <a:rPr lang="en-US" altLang="en-US" dirty="0"/>
              <a:t>One of your techs, who has been with you through thick and thin, starts to slip a little. These lapses have become more frequent lately. Not only has this affected your ability to focus on your duties and keep your patients safe, but the other techs are now complaining that this person is not pulling their weight and it’s causing more work to fall on them. </a:t>
            </a:r>
          </a:p>
          <a:p>
            <a:r>
              <a:rPr lang="en-US" altLang="en-US" dirty="0"/>
              <a:t>Do you confront this issue head on, or ignore it and hope it will go away?</a:t>
            </a:r>
          </a:p>
          <a:p>
            <a:endParaRPr lang="en-US" dirty="0"/>
          </a:p>
        </p:txBody>
      </p:sp>
    </p:spTree>
    <p:extLst>
      <p:ext uri="{BB962C8B-B14F-4D97-AF65-F5344CB8AC3E}">
        <p14:creationId xmlns:p14="http://schemas.microsoft.com/office/powerpoint/2010/main" val="424913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9E4817-B2E0-004F-A4FF-359A62830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1" y="533400"/>
            <a:ext cx="1706880" cy="2626307"/>
          </a:xfrm>
          <a:prstGeom prst="rect">
            <a:avLst/>
          </a:prstGeom>
        </p:spPr>
      </p:pic>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09800" y="530352"/>
            <a:ext cx="6476999" cy="4453128"/>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“Confront this issue right away. Talk with the PIC and have a conversation with them along with the tech…”-P4 Intern</a:t>
            </a:r>
            <a:endParaRPr lang="en-US" u="sng" dirty="0"/>
          </a:p>
          <a:p>
            <a:pPr>
              <a:buFont typeface="Wingdings" pitchFamily="2" charset="2"/>
              <a:buChar char="q"/>
            </a:pPr>
            <a:r>
              <a:rPr lang="en-US" u="sng" dirty="0"/>
              <a:t>Response 2:</a:t>
            </a:r>
            <a:r>
              <a:rPr lang="en-US" dirty="0"/>
              <a:t> “Talk to the tech and make sure they understand that your personal relationship should hot affect your professional relationship at work…”-P4 Intern</a:t>
            </a:r>
            <a:endParaRPr lang="en-US" u="sng" dirty="0"/>
          </a:p>
          <a:p>
            <a:pPr>
              <a:buFont typeface="Wingdings" pitchFamily="2" charset="2"/>
              <a:buChar char="q"/>
            </a:pPr>
            <a:r>
              <a:rPr lang="en-US" u="sng" dirty="0"/>
              <a:t>Law States:</a:t>
            </a:r>
            <a:r>
              <a:rPr lang="en-US" dirty="0"/>
              <a:t> “It shall be the duty and responsibility of the pharmacist-in-charge…to supervise all of the professional employees of the pharmacy.”-16.19.6.9</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4983480"/>
            <a:ext cx="8183880" cy="940816"/>
          </a:xfrm>
          <a:ln w="38100">
            <a:solidFill>
              <a:schemeClr val="tx1"/>
            </a:solidFill>
          </a:ln>
        </p:spPr>
        <p:txBody>
          <a:bodyPr/>
          <a:lstStyle/>
          <a:p>
            <a:r>
              <a:rPr lang="en-US" dirty="0"/>
              <a:t>“The Slacker”</a:t>
            </a:r>
          </a:p>
        </p:txBody>
      </p:sp>
      <p:pic>
        <p:nvPicPr>
          <p:cNvPr id="6"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1348923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6</a:t>
            </a:r>
          </a:p>
        </p:txBody>
      </p:sp>
      <p:sp>
        <p:nvSpPr>
          <p:cNvPr id="3" name="Content Placeholder 2"/>
          <p:cNvSpPr>
            <a:spLocks noGrp="1"/>
          </p:cNvSpPr>
          <p:nvPr>
            <p:ph idx="1"/>
          </p:nvPr>
        </p:nvSpPr>
        <p:spPr/>
        <p:txBody>
          <a:bodyPr/>
          <a:lstStyle/>
          <a:p>
            <a:r>
              <a:rPr lang="en-US" altLang="en-US" dirty="0"/>
              <a:t>One of your technicians tells you that a relief pharmacist often employs the “five-finger discount” at the end of the night, ringing up his own purchases and paying a suspiciously low price for a huge cartful of merchandise. </a:t>
            </a:r>
          </a:p>
          <a:p>
            <a:r>
              <a:rPr lang="en-US" altLang="en-US" dirty="0"/>
              <a:t>Do you confront him?</a:t>
            </a:r>
          </a:p>
          <a:p>
            <a:endParaRPr lang="en-US" dirty="0"/>
          </a:p>
        </p:txBody>
      </p:sp>
    </p:spTree>
    <p:extLst>
      <p:ext uri="{BB962C8B-B14F-4D97-AF65-F5344CB8AC3E}">
        <p14:creationId xmlns:p14="http://schemas.microsoft.com/office/powerpoint/2010/main" val="3720390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9E4817-B2E0-004F-A4FF-359A62830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1" y="533400"/>
            <a:ext cx="1706880" cy="2626307"/>
          </a:xfrm>
          <a:prstGeom prst="rect">
            <a:avLst/>
          </a:prstGeom>
        </p:spPr>
      </p:pic>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09800" y="530352"/>
            <a:ext cx="6476999" cy="4453128"/>
          </a:xfrm>
          <a:prstGeom prst="rect">
            <a:avLst/>
          </a:prstGeom>
        </p:spPr>
        <p:txBody>
          <a:bodyPr vert="horz" lIns="182880" tIns="91440">
            <a:normAutofit fontScale="70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would not necessarily confront the </a:t>
            </a:r>
            <a:r>
              <a:rPr lang="en-US" dirty="0" err="1"/>
              <a:t>RPh</a:t>
            </a:r>
            <a:r>
              <a:rPr lang="en-US" dirty="0"/>
              <a:t>, but would have a talk with them and ask them to talk to the store  manager about the policies about ringing up one’s merchandise.”</a:t>
            </a:r>
            <a:endParaRPr lang="en-US" u="sng" dirty="0"/>
          </a:p>
          <a:p>
            <a:pPr>
              <a:buFont typeface="Wingdings" pitchFamily="2" charset="2"/>
              <a:buChar char="q"/>
            </a:pPr>
            <a:r>
              <a:rPr lang="en-US" u="sng" dirty="0"/>
              <a:t>Response 2:</a:t>
            </a:r>
            <a:r>
              <a:rPr lang="en-US" dirty="0"/>
              <a:t> “I would have a talk with the </a:t>
            </a:r>
            <a:r>
              <a:rPr lang="en-US" dirty="0" err="1"/>
              <a:t>RPh</a:t>
            </a:r>
            <a:r>
              <a:rPr lang="en-US" dirty="0"/>
              <a:t> first and let them know that ringing up their own merchandise and giving themselves discounts can be seen as theft and result in termination…”</a:t>
            </a:r>
            <a:endParaRPr lang="en-US" u="sng" dirty="0"/>
          </a:p>
          <a:p>
            <a:pPr>
              <a:buFont typeface="Wingdings" pitchFamily="2" charset="2"/>
              <a:buChar char="q"/>
            </a:pPr>
            <a:r>
              <a:rPr lang="en-US" u="sng" dirty="0"/>
              <a:t>Law States:</a:t>
            </a:r>
            <a:r>
              <a:rPr lang="en-US" dirty="0"/>
              <a:t> “Gross immorality shall constitute a conviction of a crime involving moral turpitude including…fraud, theft, embezzlement or bribery. A copy of the record of conviction certified by the clerk of the court entering the conviction is conclusive evidence.”-16.19.4.8</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4983480"/>
            <a:ext cx="8183880" cy="940816"/>
          </a:xfrm>
          <a:ln w="38100">
            <a:solidFill>
              <a:schemeClr val="tx1"/>
            </a:solidFill>
          </a:ln>
        </p:spPr>
        <p:txBody>
          <a:bodyPr/>
          <a:lstStyle/>
          <a:p>
            <a:r>
              <a:rPr lang="en-US" dirty="0"/>
              <a:t>“Five Finger </a:t>
            </a:r>
            <a:r>
              <a:rPr lang="en-US" dirty="0" err="1"/>
              <a:t>RPh</a:t>
            </a:r>
            <a:r>
              <a:rPr lang="en-US" dirty="0"/>
              <a:t>”</a:t>
            </a:r>
          </a:p>
        </p:txBody>
      </p:sp>
      <p:pic>
        <p:nvPicPr>
          <p:cNvPr id="9"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406475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Oath of a Pharmacist Highlights</a:t>
            </a:r>
          </a:p>
        </p:txBody>
      </p:sp>
      <p:sp>
        <p:nvSpPr>
          <p:cNvPr id="3" name="Content Placeholder 2"/>
          <p:cNvSpPr>
            <a:spLocks noGrp="1"/>
          </p:cNvSpPr>
          <p:nvPr>
            <p:ph idx="1"/>
          </p:nvPr>
        </p:nvSpPr>
        <p:spPr/>
        <p:txBody>
          <a:bodyPr>
            <a:normAutofit/>
          </a:bodyPr>
          <a:lstStyle/>
          <a:p>
            <a:pPr>
              <a:buFont typeface="Wingdings" pitchFamily="2" charset="2"/>
              <a:buChar char="q"/>
            </a:pPr>
            <a:r>
              <a:rPr lang="en-US" altLang="en-US" dirty="0"/>
              <a:t>I promise to devote myself to a lifetime of service to others</a:t>
            </a:r>
          </a:p>
          <a:p>
            <a:pPr>
              <a:buFont typeface="Wingdings" pitchFamily="2" charset="2"/>
              <a:buChar char="q"/>
            </a:pPr>
            <a:r>
              <a:rPr lang="en-US" altLang="en-US" dirty="0"/>
              <a:t>I will consider the welfare of humanity and relief of suffering </a:t>
            </a:r>
          </a:p>
          <a:p>
            <a:pPr>
              <a:buFont typeface="Wingdings" pitchFamily="2" charset="2"/>
              <a:buChar char="q"/>
            </a:pPr>
            <a:r>
              <a:rPr lang="en-US" altLang="en-US" dirty="0"/>
              <a:t>I will hold myself and my colleagues to the highest principles of our profession’s moral, ethical and legal conduct</a:t>
            </a:r>
          </a:p>
          <a:p>
            <a:pPr>
              <a:buFont typeface="Wingdings" pitchFamily="2" charset="2"/>
              <a:buChar char="q"/>
            </a:pPr>
            <a:r>
              <a:rPr lang="en-US" altLang="en-US" dirty="0"/>
              <a:t>I will embrace and advocate changes that improve patient care</a:t>
            </a:r>
          </a:p>
        </p:txBody>
      </p:sp>
    </p:spTree>
    <p:extLst>
      <p:ext uri="{BB962C8B-B14F-4D97-AF65-F5344CB8AC3E}">
        <p14:creationId xmlns:p14="http://schemas.microsoft.com/office/powerpoint/2010/main" val="86493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7</a:t>
            </a:r>
          </a:p>
        </p:txBody>
      </p:sp>
      <p:sp>
        <p:nvSpPr>
          <p:cNvPr id="3" name="Content Placeholder 2"/>
          <p:cNvSpPr>
            <a:spLocks noGrp="1"/>
          </p:cNvSpPr>
          <p:nvPr>
            <p:ph idx="1"/>
          </p:nvPr>
        </p:nvSpPr>
        <p:spPr/>
        <p:txBody>
          <a:bodyPr>
            <a:normAutofit/>
          </a:bodyPr>
          <a:lstStyle/>
          <a:p>
            <a:r>
              <a:rPr lang="en-US" altLang="en-US" dirty="0"/>
              <a:t>One of your technicians has admitted to abusing alcohol and drugs. This tech has come to work to perform daily duties and has bothered all staff members while heavily intoxicated on more than one occasion. When she comes to work sober, however, she is one of your better techs and you know she needs the job. </a:t>
            </a:r>
          </a:p>
          <a:p>
            <a:r>
              <a:rPr lang="en-US" altLang="en-US" dirty="0"/>
              <a:t>Should you let it slide?</a:t>
            </a:r>
          </a:p>
          <a:p>
            <a:endParaRPr lang="en-US" dirty="0"/>
          </a:p>
        </p:txBody>
      </p:sp>
    </p:spTree>
    <p:extLst>
      <p:ext uri="{BB962C8B-B14F-4D97-AF65-F5344CB8AC3E}">
        <p14:creationId xmlns:p14="http://schemas.microsoft.com/office/powerpoint/2010/main" val="1858884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9E4817-B2E0-004F-A4FF-359A62830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1" y="533400"/>
            <a:ext cx="1706880" cy="2626307"/>
          </a:xfrm>
          <a:prstGeom prst="rect">
            <a:avLst/>
          </a:prstGeom>
        </p:spPr>
      </p:pic>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09800" y="530352"/>
            <a:ext cx="6476999" cy="4453128"/>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would not let it slide and report the tech to the impaired pharmacists program and talk to the PIC, this tech is creating a hazardous work environment.”-Graduate Intern</a:t>
            </a:r>
            <a:endParaRPr lang="en-US" u="sng" dirty="0"/>
          </a:p>
          <a:p>
            <a:pPr>
              <a:buFont typeface="Wingdings" pitchFamily="2" charset="2"/>
              <a:buChar char="q"/>
            </a:pPr>
            <a:r>
              <a:rPr lang="en-US" u="sng" dirty="0"/>
              <a:t>Response 2:</a:t>
            </a:r>
            <a:r>
              <a:rPr lang="en-US" dirty="0"/>
              <a:t> ”I would not let it slide. I would talk to the tech and let her know I will be contacting the impaired pharmacist program and the BOP…”-P4 Intern</a:t>
            </a:r>
            <a:endParaRPr lang="en-US" u="sng" dirty="0"/>
          </a:p>
          <a:p>
            <a:pPr>
              <a:buFont typeface="Wingdings" pitchFamily="2" charset="2"/>
              <a:buChar char="q"/>
            </a:pPr>
            <a:r>
              <a:rPr lang="en-US" u="sng" dirty="0"/>
              <a:t>Law States:</a:t>
            </a:r>
            <a:r>
              <a:rPr lang="en-US" dirty="0"/>
              <a:t> “If any person knows or suspects that a licensee is impaired, that person shall report any relevant information either to the Impaired Pharmacist Program or to the Board of Pharmacy ("Board").”-16.19.4.12</a:t>
            </a:r>
          </a:p>
          <a:p>
            <a:pPr>
              <a:buFont typeface="Wingdings" pitchFamily="2" charset="2"/>
              <a:buChar char="q"/>
            </a:pPr>
            <a:r>
              <a:rPr lang="en-US" u="sng" dirty="0"/>
              <a:t>Law States:</a:t>
            </a:r>
            <a:r>
              <a:rPr lang="en-US" dirty="0"/>
              <a:t> “Unprofessional or dishonorable conduct by a pharmacist shall mean…Failure to report an impaired licensee in compliance with Subparagraph (a) of Paragraph (1) of Subsection C of 16.19.4.12 NMAC.”</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4983480"/>
            <a:ext cx="8183880" cy="940816"/>
          </a:xfrm>
          <a:ln w="38100">
            <a:solidFill>
              <a:schemeClr val="tx1"/>
            </a:solidFill>
          </a:ln>
        </p:spPr>
        <p:txBody>
          <a:bodyPr/>
          <a:lstStyle/>
          <a:p>
            <a:r>
              <a:rPr lang="en-US" dirty="0"/>
              <a:t>“Toxic Tech”</a:t>
            </a:r>
          </a:p>
        </p:txBody>
      </p:sp>
      <p:pic>
        <p:nvPicPr>
          <p:cNvPr id="9"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220316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8</a:t>
            </a:r>
          </a:p>
        </p:txBody>
      </p:sp>
      <p:sp>
        <p:nvSpPr>
          <p:cNvPr id="3" name="Content Placeholder 2"/>
          <p:cNvSpPr>
            <a:spLocks noGrp="1"/>
          </p:cNvSpPr>
          <p:nvPr>
            <p:ph idx="1"/>
          </p:nvPr>
        </p:nvSpPr>
        <p:spPr/>
        <p:txBody>
          <a:bodyPr/>
          <a:lstStyle/>
          <a:p>
            <a:r>
              <a:rPr lang="en-US" altLang="en-US" dirty="0"/>
              <a:t>You are asked to sell their narcotic medication </a:t>
            </a:r>
            <a:r>
              <a:rPr lang="en-US" altLang="en-US" u="sng" dirty="0"/>
              <a:t>more than two days early</a:t>
            </a:r>
            <a:r>
              <a:rPr lang="en-US" altLang="en-US" dirty="0"/>
              <a:t> by a patient who is known to you and has no history of abuse, a direct violation of the Good Faith Dispensing Policy. </a:t>
            </a:r>
          </a:p>
          <a:p>
            <a:r>
              <a:rPr lang="en-US" altLang="en-US" dirty="0"/>
              <a:t>Do you use your professional judgment and take care of the patient? </a:t>
            </a:r>
          </a:p>
          <a:p>
            <a:r>
              <a:rPr lang="en-US" altLang="en-US" dirty="0"/>
              <a:t>Does your answer change if the patient is a prominent local physician?</a:t>
            </a:r>
          </a:p>
          <a:p>
            <a:endParaRPr lang="en-US" dirty="0"/>
          </a:p>
        </p:txBody>
      </p:sp>
    </p:spTree>
    <p:extLst>
      <p:ext uri="{BB962C8B-B14F-4D97-AF65-F5344CB8AC3E}">
        <p14:creationId xmlns:p14="http://schemas.microsoft.com/office/powerpoint/2010/main" val="2066361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9E4817-B2E0-004F-A4FF-359A62830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1" y="533400"/>
            <a:ext cx="1706880" cy="2626307"/>
          </a:xfrm>
          <a:prstGeom prst="rect">
            <a:avLst/>
          </a:prstGeom>
        </p:spPr>
      </p:pic>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09800" y="530352"/>
            <a:ext cx="6476999" cy="4453128"/>
          </a:xfrm>
          <a:prstGeom prst="rect">
            <a:avLst/>
          </a:prstGeom>
        </p:spPr>
        <p:txBody>
          <a:bodyPr vert="horz" lIns="182880" tIns="91440">
            <a:normAutofit fontScale="70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“If the patient is known to the pharmacy, I would check their health conditions and see if they are taking pain medications for valid reasons…”</a:t>
            </a:r>
            <a:endParaRPr lang="en-US" u="sng" dirty="0"/>
          </a:p>
          <a:p>
            <a:pPr>
              <a:buFont typeface="Wingdings" pitchFamily="2" charset="2"/>
              <a:buChar char="q"/>
            </a:pPr>
            <a:r>
              <a:rPr lang="en-US" u="sng" dirty="0"/>
              <a:t>Response 2:</a:t>
            </a:r>
            <a:r>
              <a:rPr lang="en-US" dirty="0"/>
              <a:t> “Depend on how early the patient wants to fill their medication. If it’s more than 3 days early, I would explain the policies and hope they would understand…”</a:t>
            </a:r>
            <a:endParaRPr lang="en-US" u="sng" dirty="0"/>
          </a:p>
          <a:p>
            <a:pPr>
              <a:buFont typeface="Wingdings" pitchFamily="2" charset="2"/>
              <a:buChar char="q"/>
            </a:pPr>
            <a:r>
              <a:rPr lang="en-US" u="sng" dirty="0"/>
              <a:t>Law States:</a:t>
            </a:r>
            <a:r>
              <a:rPr lang="en-US" dirty="0"/>
              <a:t> “Controlled substance prescriptions dispensed directly to a patient shall not be refilled before seventy-five percent of the prescription days’ supply has passed, unless the practitioner authorizes the early refill, which must be documented by the pharmacist.”-16.19.20.45</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“Early Pain Pills”</a:t>
            </a:r>
          </a:p>
        </p:txBody>
      </p:sp>
      <p:pic>
        <p:nvPicPr>
          <p:cNvPr id="9"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960658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9</a:t>
            </a:r>
          </a:p>
        </p:txBody>
      </p:sp>
      <p:sp>
        <p:nvSpPr>
          <p:cNvPr id="3" name="Content Placeholder 2"/>
          <p:cNvSpPr>
            <a:spLocks noGrp="1"/>
          </p:cNvSpPr>
          <p:nvPr>
            <p:ph idx="1"/>
          </p:nvPr>
        </p:nvSpPr>
        <p:spPr/>
        <p:txBody>
          <a:bodyPr/>
          <a:lstStyle/>
          <a:p>
            <a:r>
              <a:rPr lang="en-US" dirty="0"/>
              <a:t>A patient arrives at the pharmacy counter loudly explaining how medical marijuana and other homeopathic meds </a:t>
            </a:r>
            <a:r>
              <a:rPr lang="en-US" u="sng" dirty="0"/>
              <a:t>cured</a:t>
            </a:r>
            <a:r>
              <a:rPr lang="en-US" dirty="0"/>
              <a:t> his cancer. You have read the literature and did not see any statistically or clinically significant publications that prove such a claim. </a:t>
            </a:r>
          </a:p>
          <a:p>
            <a:r>
              <a:rPr lang="en-US" dirty="0"/>
              <a:t>A nearby patient asks you, “Is this true? shall I try it?” </a:t>
            </a:r>
          </a:p>
          <a:p>
            <a:pPr lvl="1"/>
            <a:endParaRPr lang="en-US" dirty="0"/>
          </a:p>
        </p:txBody>
      </p:sp>
    </p:spTree>
    <p:extLst>
      <p:ext uri="{BB962C8B-B14F-4D97-AF65-F5344CB8AC3E}">
        <p14:creationId xmlns:p14="http://schemas.microsoft.com/office/powerpoint/2010/main" val="296979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9E4817-B2E0-004F-A4FF-359A62830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1" y="533400"/>
            <a:ext cx="1706880" cy="2626307"/>
          </a:xfrm>
          <a:prstGeom prst="rect">
            <a:avLst/>
          </a:prstGeom>
        </p:spPr>
      </p:pic>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09800" y="530352"/>
            <a:ext cx="6476999" cy="4453128"/>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would explain to the patient that there is no statistically or clinically significant evidence regarding the effectiveness of marijuana or homeopathic medications and follow up by saying I cannot recommend trying any.”-P4 Intern</a:t>
            </a:r>
            <a:endParaRPr lang="en-US" u="sng" dirty="0"/>
          </a:p>
          <a:p>
            <a:pPr>
              <a:buFont typeface="Wingdings" pitchFamily="2" charset="2"/>
              <a:buChar char="q"/>
            </a:pPr>
            <a:r>
              <a:rPr lang="en-US" u="sng" dirty="0"/>
              <a:t>Response 2:</a:t>
            </a:r>
            <a:r>
              <a:rPr lang="en-US" dirty="0"/>
              <a:t> “I would tell the patient I am not able to make any recommendations regarding that and would encourage them to do their own research in the matter.”-P4 Intern</a:t>
            </a:r>
            <a:endParaRPr lang="en-US" u="sng" dirty="0"/>
          </a:p>
          <a:p>
            <a:pPr>
              <a:buFont typeface="Wingdings" pitchFamily="2" charset="2"/>
              <a:buChar char="q"/>
            </a:pPr>
            <a:r>
              <a:rPr lang="en-US" u="sng" dirty="0"/>
              <a:t>Law States:</a:t>
            </a:r>
            <a:r>
              <a:rPr lang="en-US" dirty="0"/>
              <a:t> “The following responsibilities require the use of professional judgement and therefore shall be performed only by a pharmacist or pharmacist intern…evaluation of available clinical data in patient medication record system…oral communication with the patient or patient's agent of information, as defined in this section under patient counseling, in order to improve therapy by ensuring proper use of drugs and devices.”-16.19.4.16</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4983480"/>
            <a:ext cx="8183880" cy="940816"/>
          </a:xfrm>
          <a:ln w="38100">
            <a:solidFill>
              <a:schemeClr val="tx1"/>
            </a:solidFill>
          </a:ln>
        </p:spPr>
        <p:txBody>
          <a:bodyPr/>
          <a:lstStyle/>
          <a:p>
            <a:r>
              <a:rPr lang="en-US" dirty="0"/>
              <a:t>“Can Marijuana Cure?”</a:t>
            </a:r>
          </a:p>
        </p:txBody>
      </p:sp>
      <p:pic>
        <p:nvPicPr>
          <p:cNvPr id="9"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255506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10</a:t>
            </a:r>
          </a:p>
        </p:txBody>
      </p:sp>
      <p:sp>
        <p:nvSpPr>
          <p:cNvPr id="3" name="Content Placeholder 2"/>
          <p:cNvSpPr>
            <a:spLocks noGrp="1"/>
          </p:cNvSpPr>
          <p:nvPr>
            <p:ph idx="1"/>
          </p:nvPr>
        </p:nvSpPr>
        <p:spPr/>
        <p:txBody>
          <a:bodyPr/>
          <a:lstStyle/>
          <a:p>
            <a:r>
              <a:rPr lang="en-US" dirty="0"/>
              <a:t>A patient at your pharmacy identifies they have diabetes as they are buying glucose tablets. They are on less than the standard of care you were taught in school (ADA guidelines recommends DM patients be on metformin, ASA, statin, and Ace-I). </a:t>
            </a:r>
          </a:p>
          <a:p>
            <a:r>
              <a:rPr lang="en-US" dirty="0"/>
              <a:t>What are next steps?</a:t>
            </a:r>
          </a:p>
        </p:txBody>
      </p:sp>
    </p:spTree>
    <p:extLst>
      <p:ext uri="{BB962C8B-B14F-4D97-AF65-F5344CB8AC3E}">
        <p14:creationId xmlns:p14="http://schemas.microsoft.com/office/powerpoint/2010/main" val="3863530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9E4817-B2E0-004F-A4FF-359A62830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1" y="533400"/>
            <a:ext cx="1706880" cy="2626307"/>
          </a:xfrm>
          <a:prstGeom prst="rect">
            <a:avLst/>
          </a:prstGeom>
        </p:spPr>
      </p:pic>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09800" y="530352"/>
            <a:ext cx="6476999" cy="4453128"/>
          </a:xfrm>
          <a:prstGeom prst="rect">
            <a:avLst/>
          </a:prstGeom>
        </p:spPr>
        <p:txBody>
          <a:bodyPr vert="horz" lIns="182880" tIns="91440">
            <a:normAutofit fontScale="70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would research the patient’s profile then contact the doctor to suggest the standard of care be added if appropriate for this patient.” -Community </a:t>
            </a:r>
            <a:r>
              <a:rPr lang="en-US" dirty="0" err="1"/>
              <a:t>RPh</a:t>
            </a:r>
            <a:r>
              <a:rPr lang="en-US" dirty="0"/>
              <a:t> </a:t>
            </a:r>
          </a:p>
          <a:p>
            <a:pPr>
              <a:buFont typeface="Wingdings" pitchFamily="2" charset="2"/>
              <a:buChar char="q"/>
            </a:pPr>
            <a:r>
              <a:rPr lang="en-US" u="sng" dirty="0"/>
              <a:t>Response 2:</a:t>
            </a:r>
            <a:r>
              <a:rPr lang="en-US" dirty="0"/>
              <a:t> “I would ask the patient if they have time to talk about their diabetes care and explain to them that they are not receiving the standard of therapy…”-Intern</a:t>
            </a:r>
            <a:endParaRPr lang="en-US" u="sng" dirty="0"/>
          </a:p>
          <a:p>
            <a:pPr>
              <a:buFont typeface="Wingdings" pitchFamily="2" charset="2"/>
              <a:buChar char="q"/>
            </a:pPr>
            <a:r>
              <a:rPr lang="en-US" u="sng" dirty="0"/>
              <a:t>Law States:</a:t>
            </a:r>
            <a:r>
              <a:rPr lang="en-US" dirty="0"/>
              <a:t> “The following responsibilities require the use of professional judgement and therefore shall be performed only by a pharmacist or pharmacist intern… oral communication with the patient or patient's agent of information, as defined in this section under patient counseling, in order to improve therapy by ensuring proper use of drugs and devices.”-16.19.4.16</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4983480"/>
            <a:ext cx="8183880" cy="940816"/>
          </a:xfrm>
          <a:ln w="38100">
            <a:solidFill>
              <a:schemeClr val="tx1"/>
            </a:solidFill>
          </a:ln>
        </p:spPr>
        <p:txBody>
          <a:bodyPr/>
          <a:lstStyle/>
          <a:p>
            <a:r>
              <a:rPr lang="en-US" dirty="0"/>
              <a:t>“DM Steps of Care”</a:t>
            </a:r>
          </a:p>
        </p:txBody>
      </p:sp>
      <p:pic>
        <p:nvPicPr>
          <p:cNvPr id="9"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1363684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11</a:t>
            </a:r>
            <a:endParaRPr lang="en-US" sz="2200" dirty="0"/>
          </a:p>
        </p:txBody>
      </p:sp>
      <p:sp>
        <p:nvSpPr>
          <p:cNvPr id="3" name="Content Placeholder 2"/>
          <p:cNvSpPr>
            <a:spLocks noGrp="1"/>
          </p:cNvSpPr>
          <p:nvPr>
            <p:ph idx="1"/>
          </p:nvPr>
        </p:nvSpPr>
        <p:spPr>
          <a:xfrm>
            <a:off x="502920" y="530352"/>
            <a:ext cx="8183880" cy="4803648"/>
          </a:xfrm>
        </p:spPr>
        <p:txBody>
          <a:bodyPr>
            <a:noAutofit/>
          </a:bodyPr>
          <a:lstStyle/>
          <a:p>
            <a:r>
              <a:rPr lang="en-US" sz="2000" dirty="0"/>
              <a:t>A nurse from the cancer center calls about a dose of </a:t>
            </a:r>
            <a:r>
              <a:rPr lang="en-US" sz="2000" dirty="0" err="1"/>
              <a:t>taxol</a:t>
            </a:r>
            <a:r>
              <a:rPr lang="en-US" sz="2000" dirty="0"/>
              <a:t> recently sent up for her patient. The RN states that the label on the bag contains the correct amount of </a:t>
            </a:r>
            <a:r>
              <a:rPr lang="en-US" sz="2000" dirty="0" err="1"/>
              <a:t>taxol</a:t>
            </a:r>
            <a:r>
              <a:rPr lang="en-US" sz="2000" dirty="0"/>
              <a:t> and that it should be in NS but she noticed the bag is D5W. You double check the computer against the original order and note that the label is correct but that D5W was used instead of NS. You check both Facts and Comparisons as well as the Handbook of Injectable Drugs and both state that </a:t>
            </a:r>
            <a:r>
              <a:rPr lang="en-US" sz="2000" dirty="0" err="1"/>
              <a:t>taxol</a:t>
            </a:r>
            <a:r>
              <a:rPr lang="en-US" sz="2000" dirty="0"/>
              <a:t> is compatible with both NS and D5W. To remake the bag would cost the pharmacy over $1000 in loss of </a:t>
            </a:r>
            <a:r>
              <a:rPr lang="en-US" sz="2000" dirty="0" err="1"/>
              <a:t>taxol</a:t>
            </a:r>
            <a:r>
              <a:rPr lang="en-US" sz="2000" dirty="0"/>
              <a:t>. The RN states the patient is about to begin treatment and the ordering physician is out for surgery.</a:t>
            </a:r>
          </a:p>
          <a:p>
            <a:r>
              <a:rPr lang="en-US" sz="2000" dirty="0"/>
              <a:t>How do you handle the matter?</a:t>
            </a:r>
          </a:p>
        </p:txBody>
      </p:sp>
    </p:spTree>
    <p:extLst>
      <p:ext uri="{BB962C8B-B14F-4D97-AF65-F5344CB8AC3E}">
        <p14:creationId xmlns:p14="http://schemas.microsoft.com/office/powerpoint/2010/main" val="155706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9E4817-B2E0-004F-A4FF-359A62830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1" y="533400"/>
            <a:ext cx="1706880" cy="2626307"/>
          </a:xfrm>
          <a:prstGeom prst="rect">
            <a:avLst/>
          </a:prstGeom>
        </p:spPr>
      </p:pic>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09800" y="530352"/>
            <a:ext cx="6476999" cy="4453128"/>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would recommend remaking to bag. I would rather spend an extra $1000 dollars in Taxol than get in trouble for mixing it incorrectly.”</a:t>
            </a:r>
            <a:endParaRPr lang="en-US" u="sng" dirty="0"/>
          </a:p>
          <a:p>
            <a:pPr>
              <a:buFont typeface="Wingdings" pitchFamily="2" charset="2"/>
              <a:buChar char="q"/>
            </a:pPr>
            <a:r>
              <a:rPr lang="en-US" u="sng" dirty="0"/>
              <a:t>Response 2:</a:t>
            </a:r>
            <a:r>
              <a:rPr lang="en-US" dirty="0"/>
              <a:t> “Since the drug is compatible in both NS and D5W, I would call the doctor, explain the compatibility and ask if the label can be changed to be made with D5W.” –Part-time Hospital </a:t>
            </a:r>
            <a:r>
              <a:rPr lang="en-US" dirty="0" err="1"/>
              <a:t>RPh</a:t>
            </a:r>
            <a:endParaRPr lang="en-US" dirty="0"/>
          </a:p>
          <a:p>
            <a:pPr>
              <a:buFont typeface="Wingdings" pitchFamily="2" charset="2"/>
              <a:buChar char="q"/>
            </a:pPr>
            <a:r>
              <a:rPr lang="en-US" u="sng" dirty="0"/>
              <a:t>Law States:</a:t>
            </a:r>
            <a:r>
              <a:rPr lang="en-US" dirty="0"/>
              <a:t> “The following responsibilities require the use of professional judgement and therefore shall be performed only by a pharmacist…final check on all aspects of the completed prescription including sterile products and cytotoxic preparations, and assumption of the responsibility for the filled prescription, including, but not limited to, appropriateness of dose, accuracy of drug, strength, labeling, verification of ingredients and proper container.”-16.19.4.16</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4983480"/>
            <a:ext cx="8183880" cy="940816"/>
          </a:xfrm>
          <a:ln w="38100">
            <a:solidFill>
              <a:schemeClr val="tx1"/>
            </a:solidFill>
          </a:ln>
        </p:spPr>
        <p:txBody>
          <a:bodyPr/>
          <a:lstStyle/>
          <a:p>
            <a:r>
              <a:rPr lang="en-US" dirty="0"/>
              <a:t>“A Taxing Dilemma”</a:t>
            </a:r>
          </a:p>
        </p:txBody>
      </p:sp>
      <p:pic>
        <p:nvPicPr>
          <p:cNvPr id="9"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369066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3504" lvl="2" indent="0">
              <a:buNone/>
            </a:pPr>
            <a:r>
              <a:rPr lang="en-US" altLang="en-US" dirty="0"/>
              <a:t>			</a:t>
            </a:r>
            <a:r>
              <a:rPr lang="en-US" altLang="en-US" sz="4000" dirty="0"/>
              <a:t>Avoid…</a:t>
            </a:r>
          </a:p>
          <a:p>
            <a:r>
              <a:rPr lang="en-US" altLang="en-US" dirty="0"/>
              <a:t>Healthcare providers generally assume patient’s compliance, overlook patient autonomy, and blame the patient for their poor health outcomes.</a:t>
            </a:r>
            <a:endParaRPr lang="en-US" dirty="0"/>
          </a:p>
        </p:txBody>
      </p:sp>
      <p:sp>
        <p:nvSpPr>
          <p:cNvPr id="4" name="Rectangle 4"/>
          <p:cNvSpPr>
            <a:spLocks noGrp="1" noChangeArrowheads="1"/>
          </p:cNvSpPr>
          <p:nvPr>
            <p:ph type="title"/>
          </p:nvPr>
        </p:nvSpPr>
        <p:spPr bwMode="auto">
          <a:xfrm>
            <a:off x="502920" y="5486400"/>
            <a:ext cx="81838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charset="0"/>
                <a:cs typeface="Arial" charset="0"/>
              </a:defRPr>
            </a:lvl1pPr>
            <a:lvl2pPr marL="742950" indent="-285750" algn="r" rtl="1">
              <a:defRPr>
                <a:solidFill>
                  <a:schemeClr val="tx1"/>
                </a:solidFill>
                <a:latin typeface="Arial" charset="0"/>
                <a:cs typeface="Arial" charset="0"/>
              </a:defRPr>
            </a:lvl2pPr>
            <a:lvl3pPr marL="1143000" indent="-228600" algn="r" rtl="1">
              <a:defRPr>
                <a:solidFill>
                  <a:schemeClr val="tx1"/>
                </a:solidFill>
                <a:latin typeface="Arial" charset="0"/>
                <a:cs typeface="Arial" charset="0"/>
              </a:defRPr>
            </a:lvl3pPr>
            <a:lvl4pPr marL="1600200" indent="-228600" algn="r" rtl="1">
              <a:defRPr>
                <a:solidFill>
                  <a:schemeClr val="tx1"/>
                </a:solidFill>
                <a:latin typeface="Arial" charset="0"/>
                <a:cs typeface="Arial" charset="0"/>
              </a:defRPr>
            </a:lvl4pPr>
            <a:lvl5pPr marL="2057400" indent="-228600" algn="r" rtl="1">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0" b="0" dirty="0">
                <a:solidFill>
                  <a:srgbClr val="000000"/>
                </a:solidFill>
              </a:rPr>
              <a:t>Source: Janes R, Titchener J. Using the patient-centred medicine clinical framework to better appreciate and explore the many barriers to care in Type 2 diabetes. </a:t>
            </a:r>
            <a:r>
              <a:rPr lang="en-US" altLang="en-US" sz="1100" b="0" i="1" dirty="0">
                <a:solidFill>
                  <a:srgbClr val="000000"/>
                </a:solidFill>
              </a:rPr>
              <a:t>J Prim Health Care</a:t>
            </a:r>
            <a:r>
              <a:rPr lang="en-US" altLang="en-US" sz="1100" b="0" dirty="0">
                <a:solidFill>
                  <a:srgbClr val="000000"/>
                </a:solidFill>
              </a:rPr>
              <a:t>. 2014;6(4):340-348</a:t>
            </a:r>
            <a:endParaRPr lang="en-US" altLang="en-US" sz="1100" b="0" dirty="0"/>
          </a:p>
        </p:txBody>
      </p:sp>
    </p:spTree>
    <p:extLst>
      <p:ext uri="{BB962C8B-B14F-4D97-AF65-F5344CB8AC3E}">
        <p14:creationId xmlns:p14="http://schemas.microsoft.com/office/powerpoint/2010/main" val="792300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12</a:t>
            </a:r>
          </a:p>
        </p:txBody>
      </p:sp>
      <p:sp>
        <p:nvSpPr>
          <p:cNvPr id="3" name="Content Placeholder 2"/>
          <p:cNvSpPr>
            <a:spLocks noGrp="1"/>
          </p:cNvSpPr>
          <p:nvPr>
            <p:ph idx="1"/>
          </p:nvPr>
        </p:nvSpPr>
        <p:spPr>
          <a:xfrm>
            <a:off x="1643634" y="457200"/>
            <a:ext cx="7043166" cy="4261104"/>
          </a:xfrm>
        </p:spPr>
        <p:txBody>
          <a:bodyPr>
            <a:normAutofit fontScale="92500"/>
          </a:bodyPr>
          <a:lstStyle/>
          <a:p>
            <a:r>
              <a:rPr lang="en-US" dirty="0"/>
              <a:t>After a long and busy day you are putting away a bunch of bottles used to fill scripts that day. You notice a bottle of Cozaar and remember filling it a few hours ago for a middle-aged man going overseas the next day on business. When you set the bottle down on the shelf you notice that it expired four months ago. </a:t>
            </a:r>
          </a:p>
          <a:p>
            <a:r>
              <a:rPr lang="en-US" dirty="0"/>
              <a:t>What do you do?</a:t>
            </a:r>
          </a:p>
        </p:txBody>
      </p:sp>
      <p:pic>
        <p:nvPicPr>
          <p:cNvPr id="1025" name="Picture 1" descr="cozaar">
            <a:extLst>
              <a:ext uri="{FF2B5EF4-FFF2-40B4-BE49-F238E27FC236}">
                <a16:creationId xmlns:a16="http://schemas.microsoft.com/office/drawing/2014/main" id="{1707F322-2F4E-8B4F-BF7E-6EF1404AF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84" y="457200"/>
            <a:ext cx="116205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293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9E4817-B2E0-004F-A4FF-359A62830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1" y="533400"/>
            <a:ext cx="1706880" cy="2626307"/>
          </a:xfrm>
          <a:prstGeom prst="rect">
            <a:avLst/>
          </a:prstGeom>
        </p:spPr>
      </p:pic>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09800" y="530352"/>
            <a:ext cx="6476999" cy="4453128"/>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would call the patient and explain the situation and ask them to check if he received an expired bottle…”</a:t>
            </a:r>
            <a:endParaRPr lang="en-US" u="sng" dirty="0"/>
          </a:p>
          <a:p>
            <a:pPr>
              <a:buFont typeface="Wingdings" pitchFamily="2" charset="2"/>
              <a:buChar char="q"/>
            </a:pPr>
            <a:r>
              <a:rPr lang="en-US" u="sng" dirty="0"/>
              <a:t>Response 2:</a:t>
            </a:r>
            <a:r>
              <a:rPr lang="en-US" dirty="0"/>
              <a:t> “I would call the patient and see if they can come back before they leave for their trip…”</a:t>
            </a:r>
            <a:endParaRPr lang="en-US" u="sng" dirty="0"/>
          </a:p>
          <a:p>
            <a:pPr>
              <a:buFont typeface="Wingdings" pitchFamily="2" charset="2"/>
              <a:buChar char="q"/>
            </a:pPr>
            <a:r>
              <a:rPr lang="en-US" u="sng" dirty="0"/>
              <a:t>Law States:</a:t>
            </a:r>
            <a:r>
              <a:rPr lang="en-US" dirty="0"/>
              <a:t> “</a:t>
            </a:r>
            <a:r>
              <a:rPr lang="en-US" b="1" dirty="0"/>
              <a:t>"Incident" </a:t>
            </a:r>
            <a:r>
              <a:rPr lang="en-US" dirty="0"/>
              <a:t>means a drug that is dispensed in error, that is administered and results in harm, injury or death.”-16.19.25.7 “The Pharmacist in charge shall: Report incidents, including relevant status updates, to the Board on Board approved forms within fifteen (15) days of discovery.”-16.19.25.8</a:t>
            </a:r>
          </a:p>
          <a:p>
            <a:pPr>
              <a:buFont typeface="Wingdings" pitchFamily="2" charset="2"/>
              <a:buChar char="q"/>
            </a:pPr>
            <a:r>
              <a:rPr lang="en-US" u="sng" dirty="0"/>
              <a:t>Law States</a:t>
            </a:r>
            <a:r>
              <a:rPr lang="en-US" dirty="0"/>
              <a:t>: “Pharmacy personnel shall establish and follow policies and procedures for the removing of expired drugs”-16.19.6.28 “Patient dispensed legend and OTC medications that are unwanted or expired may be returned to an authorized pharmacy for destruction.”-16.19.6.15</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4983480"/>
            <a:ext cx="8183880" cy="940816"/>
          </a:xfrm>
          <a:ln w="38100">
            <a:solidFill>
              <a:schemeClr val="tx1"/>
            </a:solidFill>
          </a:ln>
        </p:spPr>
        <p:txBody>
          <a:bodyPr/>
          <a:lstStyle/>
          <a:p>
            <a:r>
              <a:rPr lang="en-US" dirty="0"/>
              <a:t>“Expired Cozaar”</a:t>
            </a:r>
          </a:p>
        </p:txBody>
      </p:sp>
      <p:pic>
        <p:nvPicPr>
          <p:cNvPr id="9"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1816569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13</a:t>
            </a:r>
          </a:p>
        </p:txBody>
      </p:sp>
      <p:sp>
        <p:nvSpPr>
          <p:cNvPr id="3" name="Content Placeholder 2"/>
          <p:cNvSpPr>
            <a:spLocks noGrp="1"/>
          </p:cNvSpPr>
          <p:nvPr>
            <p:ph idx="1"/>
          </p:nvPr>
        </p:nvSpPr>
        <p:spPr/>
        <p:txBody>
          <a:bodyPr>
            <a:normAutofit/>
          </a:bodyPr>
          <a:lstStyle/>
          <a:p>
            <a:r>
              <a:rPr lang="en-US" dirty="0"/>
              <a:t>On Saturday night a patient drops off prescriptions from the local emergency room for </a:t>
            </a:r>
            <a:r>
              <a:rPr lang="en-US" dirty="0" err="1"/>
              <a:t>Flexeril</a:t>
            </a:r>
            <a:r>
              <a:rPr lang="en-US" dirty="0"/>
              <a:t> (muscle spasms) and Darvocet N-100 (pain) for an automobile accident. The patient is on the state Medicaid program but says she has not yet received her new card for this year in the mail. </a:t>
            </a:r>
          </a:p>
          <a:p>
            <a:r>
              <a:rPr lang="en-US" dirty="0"/>
              <a:t>How do you handle this? </a:t>
            </a:r>
          </a:p>
        </p:txBody>
      </p:sp>
    </p:spTree>
    <p:extLst>
      <p:ext uri="{BB962C8B-B14F-4D97-AF65-F5344CB8AC3E}">
        <p14:creationId xmlns:p14="http://schemas.microsoft.com/office/powerpoint/2010/main" val="652747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9E4817-B2E0-004F-A4FF-359A62830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1" y="533400"/>
            <a:ext cx="1706880" cy="2626307"/>
          </a:xfrm>
          <a:prstGeom prst="rect">
            <a:avLst/>
          </a:prstGeom>
        </p:spPr>
      </p:pic>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09800" y="530352"/>
            <a:ext cx="6476999" cy="4453128"/>
          </a:xfrm>
          <a:prstGeom prst="rect">
            <a:avLst/>
          </a:prstGeom>
        </p:spPr>
        <p:txBody>
          <a:bodyPr vert="horz" lIns="182880" tIns="91440">
            <a:normAutofit fontScale="70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would research and get the necessary insurance information.”-P4 Intern</a:t>
            </a:r>
            <a:endParaRPr lang="en-US" u="sng" dirty="0"/>
          </a:p>
          <a:p>
            <a:pPr>
              <a:buFont typeface="Wingdings" pitchFamily="2" charset="2"/>
              <a:buChar char="q"/>
            </a:pPr>
            <a:r>
              <a:rPr lang="en-US" u="sng" dirty="0"/>
              <a:t>Response 2:</a:t>
            </a:r>
            <a:r>
              <a:rPr lang="en-US" dirty="0"/>
              <a:t> “If the insurance info is not available, I would have the patient pay out of pocket and if they bring their card back ASAP we can reimburse the patient.”-Community </a:t>
            </a:r>
            <a:r>
              <a:rPr lang="en-US" dirty="0" err="1"/>
              <a:t>RPh</a:t>
            </a:r>
            <a:endParaRPr lang="en-US" dirty="0"/>
          </a:p>
          <a:p>
            <a:pPr>
              <a:buFont typeface="Wingdings" pitchFamily="2" charset="2"/>
              <a:buChar char="q"/>
            </a:pPr>
            <a:r>
              <a:rPr lang="en-US" u="sng" dirty="0"/>
              <a:t>Law States:</a:t>
            </a:r>
            <a:r>
              <a:rPr lang="en-US" dirty="0"/>
              <a:t> “The following responsibilities require the use of professional judgement and therefore shall be performed only by a pharmacist or pharmacist intern: initial identification, evaluation and interpretation of the prescription order and any necessary clinical clarification prior to dispensing… evaluation of available clinical data in patient medication record system.”-16.19.4.16</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4983480"/>
            <a:ext cx="8183880" cy="940816"/>
          </a:xfrm>
          <a:ln w="38100">
            <a:solidFill>
              <a:schemeClr val="tx1"/>
            </a:solidFill>
          </a:ln>
        </p:spPr>
        <p:txBody>
          <a:bodyPr/>
          <a:lstStyle/>
          <a:p>
            <a:r>
              <a:rPr lang="en-US" dirty="0"/>
              <a:t>“Medicaid Coverage”</a:t>
            </a:r>
          </a:p>
        </p:txBody>
      </p:sp>
      <p:pic>
        <p:nvPicPr>
          <p:cNvPr id="9"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2157725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14</a:t>
            </a:r>
          </a:p>
        </p:txBody>
      </p:sp>
      <p:sp>
        <p:nvSpPr>
          <p:cNvPr id="3" name="Content Placeholder 2"/>
          <p:cNvSpPr>
            <a:spLocks noGrp="1"/>
          </p:cNvSpPr>
          <p:nvPr>
            <p:ph idx="1"/>
          </p:nvPr>
        </p:nvSpPr>
        <p:spPr/>
        <p:txBody>
          <a:bodyPr>
            <a:normAutofit fontScale="77500" lnSpcReduction="20000"/>
          </a:bodyPr>
          <a:lstStyle/>
          <a:p>
            <a:r>
              <a:rPr lang="en-US" dirty="0"/>
              <a:t>EJ is an elderly patient on Medicare with a fixed income and no prescription insurance. Yesterday EJ picked up a prescription for Zithromax and politely complained about the cost $60+ for the prescription. He calls today telling you that he had a bad reaction to the antibiotic and called his doctor who told him to stop taking the drug and that he would call EJ in a new prescription. You are aware that the doctor did just call in a new antibiotic for him called Cipro and that it is even more expensive than the Zithromax. Once you tell EJ that his new prescription is ready he asks you if he can return the remaining Zithromax for a refund to help pay for the new prescription. </a:t>
            </a:r>
          </a:p>
          <a:p>
            <a:r>
              <a:rPr lang="en-US" dirty="0"/>
              <a:t>What do you tell the patient?</a:t>
            </a:r>
          </a:p>
        </p:txBody>
      </p:sp>
    </p:spTree>
    <p:extLst>
      <p:ext uri="{BB962C8B-B14F-4D97-AF65-F5344CB8AC3E}">
        <p14:creationId xmlns:p14="http://schemas.microsoft.com/office/powerpoint/2010/main" val="4221146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675890" y="490728"/>
            <a:ext cx="6010909" cy="4382008"/>
          </a:xfrm>
          <a:prstGeom prst="rect">
            <a:avLst/>
          </a:prstGeom>
        </p:spPr>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“Unfortunately, based on the BOP law we will not be able to return your prescription for a refund…”-Community </a:t>
            </a:r>
            <a:r>
              <a:rPr lang="en-US" dirty="0" err="1"/>
              <a:t>RPh</a:t>
            </a:r>
            <a:endParaRPr lang="en-US" u="sng" dirty="0"/>
          </a:p>
          <a:p>
            <a:pPr>
              <a:buFont typeface="Wingdings" pitchFamily="2" charset="2"/>
              <a:buChar char="q"/>
            </a:pPr>
            <a:r>
              <a:rPr lang="en-US" u="sng" dirty="0"/>
              <a:t>Response 2:</a:t>
            </a:r>
            <a:r>
              <a:rPr lang="en-US" dirty="0"/>
              <a:t> “By law, I am not allowed to take a return.”-Intern</a:t>
            </a:r>
            <a:endParaRPr lang="en-US" u="sng" dirty="0"/>
          </a:p>
          <a:p>
            <a:pPr>
              <a:buFont typeface="Wingdings" pitchFamily="2" charset="2"/>
              <a:buChar char="q"/>
            </a:pPr>
            <a:r>
              <a:rPr lang="en-US" u="sng" dirty="0"/>
              <a:t>Law States:</a:t>
            </a:r>
            <a:r>
              <a:rPr lang="en-US" dirty="0"/>
              <a:t> “Drugs…shall not be accepted for return or exchange of any pharmacist or pharmacy after such articles have been taken from the premises where sold or distributed” -16.19.6.14</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 for Pills”</a:t>
            </a:r>
          </a:p>
        </p:txBody>
      </p:sp>
      <p:pic>
        <p:nvPicPr>
          <p:cNvPr id="3" name="Picture 2">
            <a:extLst>
              <a:ext uri="{FF2B5EF4-FFF2-40B4-BE49-F238E27FC236}">
                <a16:creationId xmlns:a16="http://schemas.microsoft.com/office/drawing/2014/main" id="{53EB9A03-3A11-0144-9B8C-58E4DA39C1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490728"/>
            <a:ext cx="2203450" cy="2571750"/>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2848661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15</a:t>
            </a:r>
          </a:p>
        </p:txBody>
      </p:sp>
      <p:sp>
        <p:nvSpPr>
          <p:cNvPr id="3" name="Content Placeholder 2"/>
          <p:cNvSpPr>
            <a:spLocks noGrp="1"/>
          </p:cNvSpPr>
          <p:nvPr>
            <p:ph idx="1"/>
          </p:nvPr>
        </p:nvSpPr>
        <p:spPr/>
        <p:txBody>
          <a:bodyPr>
            <a:normAutofit fontScale="85000" lnSpcReduction="10000"/>
          </a:bodyPr>
          <a:lstStyle/>
          <a:p>
            <a:r>
              <a:rPr lang="en-US" dirty="0"/>
              <a:t>During a busy Monday morning you grab a bottle of </a:t>
            </a:r>
            <a:r>
              <a:rPr lang="en-US" dirty="0" err="1"/>
              <a:t>Zyvox</a:t>
            </a:r>
            <a:r>
              <a:rPr lang="en-US" dirty="0"/>
              <a:t> 600mg tablets by the lid. While carrying it back to your work station the lid comes off and the bottle drops scattering tablets on the floor. The accident is made worse by knowing that one bottle of </a:t>
            </a:r>
            <a:r>
              <a:rPr lang="en-US" dirty="0" err="1"/>
              <a:t>Zyvox</a:t>
            </a:r>
            <a:r>
              <a:rPr lang="en-US" dirty="0"/>
              <a:t> costs several hundred dollars. While bending down to pick up the tablets you notice that the uncarpeted floor is rather dirty and dusty. Additionally, the patient was standing near the pharmacy and you’re unsure if he saw what happened. </a:t>
            </a:r>
          </a:p>
          <a:p>
            <a:r>
              <a:rPr lang="en-US" dirty="0"/>
              <a:t>What do you do?</a:t>
            </a:r>
          </a:p>
        </p:txBody>
      </p:sp>
    </p:spTree>
    <p:extLst>
      <p:ext uri="{BB962C8B-B14F-4D97-AF65-F5344CB8AC3E}">
        <p14:creationId xmlns:p14="http://schemas.microsoft.com/office/powerpoint/2010/main" val="1357692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675890" y="490728"/>
            <a:ext cx="6010909" cy="4382008"/>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“Fallen tablets on a dirty floor have been rendered useless and must be added to hazardous waste…”-Intern</a:t>
            </a:r>
            <a:endParaRPr lang="en-US" u="sng" dirty="0"/>
          </a:p>
          <a:p>
            <a:pPr>
              <a:buFont typeface="Wingdings" pitchFamily="2" charset="2"/>
              <a:buChar char="q"/>
            </a:pPr>
            <a:r>
              <a:rPr lang="en-US" u="sng" dirty="0"/>
              <a:t>Response 2:</a:t>
            </a:r>
            <a:r>
              <a:rPr lang="en-US" dirty="0"/>
              <a:t> Similar response –Community </a:t>
            </a:r>
            <a:r>
              <a:rPr lang="en-US" dirty="0" err="1"/>
              <a:t>RPh</a:t>
            </a:r>
            <a:endParaRPr lang="en-US" u="sng" dirty="0"/>
          </a:p>
          <a:p>
            <a:pPr>
              <a:buFont typeface="Wingdings" pitchFamily="2" charset="2"/>
              <a:buChar char="q"/>
            </a:pPr>
            <a:r>
              <a:rPr lang="en-US" u="sng" dirty="0"/>
              <a:t>Law States:</a:t>
            </a:r>
            <a:r>
              <a:rPr lang="en-US" dirty="0"/>
              <a:t> “The restricted area to be occupied by the prescription department…shall provide for the compounding and dispensing and storage of…pharmaceuticals…under proper condition of sanitation.”-16.19.6.10</a:t>
            </a:r>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“Dirty Pricy Pills”</a:t>
            </a:r>
          </a:p>
        </p:txBody>
      </p:sp>
      <p:pic>
        <p:nvPicPr>
          <p:cNvPr id="3" name="Picture 2">
            <a:extLst>
              <a:ext uri="{FF2B5EF4-FFF2-40B4-BE49-F238E27FC236}">
                <a16:creationId xmlns:a16="http://schemas.microsoft.com/office/drawing/2014/main" id="{53EB9A03-3A11-0144-9B8C-58E4DA39C1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490728"/>
            <a:ext cx="2203450" cy="2571750"/>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866697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16</a:t>
            </a:r>
          </a:p>
        </p:txBody>
      </p:sp>
      <p:sp>
        <p:nvSpPr>
          <p:cNvPr id="3" name="Content Placeholder 2"/>
          <p:cNvSpPr>
            <a:spLocks noGrp="1"/>
          </p:cNvSpPr>
          <p:nvPr>
            <p:ph idx="1"/>
          </p:nvPr>
        </p:nvSpPr>
        <p:spPr/>
        <p:txBody>
          <a:bodyPr>
            <a:normAutofit fontScale="77500" lnSpcReduction="20000"/>
          </a:bodyPr>
          <a:lstStyle/>
          <a:p>
            <a:r>
              <a:rPr lang="en-US" dirty="0"/>
              <a:t>You are a new pharmacist working in the IV room of a large hospital. You are busy checking IVs made by a long-time pharmacy tech. Checking IVs involves examining a tray with the labeled final admixture bag, an empty drug vial and a syringe pulled back to indicate the amount of drug added to the bag. When checking a tray with four IV bags calling for the same dose of Zofran, an expensive antiemetic drug, you notice an empty syringe pulled back to the correct volume but no vial. When you ask the technician she quickly dismisses you saying that she used the correct drug by must have thrown away the vial by accident.</a:t>
            </a:r>
          </a:p>
          <a:p>
            <a:r>
              <a:rPr lang="en-US" dirty="0"/>
              <a:t>What do you do?</a:t>
            </a:r>
          </a:p>
        </p:txBody>
      </p:sp>
    </p:spTree>
    <p:extLst>
      <p:ext uri="{BB962C8B-B14F-4D97-AF65-F5344CB8AC3E}">
        <p14:creationId xmlns:p14="http://schemas.microsoft.com/office/powerpoint/2010/main" val="3807607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675890" y="490728"/>
            <a:ext cx="6010909" cy="4382008"/>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“Since the responsibility of drug verification in only on the </a:t>
            </a:r>
            <a:r>
              <a:rPr lang="en-US" dirty="0" err="1"/>
              <a:t>RPh’s</a:t>
            </a:r>
            <a:r>
              <a:rPr lang="en-US" dirty="0"/>
              <a:t> shoulder, if there is no way of verifying the actual vial that drug was drawn from, those IV bags must be wasted…”-Intern</a:t>
            </a:r>
            <a:endParaRPr lang="en-US" u="sng" dirty="0"/>
          </a:p>
          <a:p>
            <a:pPr>
              <a:buFont typeface="Wingdings" pitchFamily="2" charset="2"/>
              <a:buChar char="q"/>
            </a:pPr>
            <a:r>
              <a:rPr lang="en-US" u="sng" dirty="0"/>
              <a:t>Response 2:</a:t>
            </a:r>
            <a:r>
              <a:rPr lang="en-US" dirty="0"/>
              <a:t> “Ask the tech to pull another vial from the shelf to show me what was mixed and show me what exactly was done. I would educate them to leave the empty vials for the future.”-Part-time Hospital </a:t>
            </a:r>
            <a:r>
              <a:rPr lang="en-US" dirty="0" err="1"/>
              <a:t>RPh</a:t>
            </a:r>
            <a:endParaRPr lang="en-US" u="sng" dirty="0"/>
          </a:p>
          <a:p>
            <a:pPr>
              <a:buFont typeface="Wingdings" pitchFamily="2" charset="2"/>
              <a:buChar char="q"/>
            </a:pPr>
            <a:r>
              <a:rPr lang="en-US" u="sng" dirty="0"/>
              <a:t>Law States:</a:t>
            </a:r>
            <a:r>
              <a:rPr lang="en-US" dirty="0"/>
              <a:t> “Only a pharmacist shall perform the following duties: final check on all aspects of the completed prescription including sterile products and…the responsibility for the filled prescription, including, but not limited to, appropriateness of dose, accuracy of drug, strength, labeling, verification of ingredients and proper container.”-16.19.4.16</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“Missing Zofran Vial”</a:t>
            </a:r>
          </a:p>
        </p:txBody>
      </p:sp>
      <p:pic>
        <p:nvPicPr>
          <p:cNvPr id="3" name="Picture 2">
            <a:extLst>
              <a:ext uri="{FF2B5EF4-FFF2-40B4-BE49-F238E27FC236}">
                <a16:creationId xmlns:a16="http://schemas.microsoft.com/office/drawing/2014/main" id="{53EB9A03-3A11-0144-9B8C-58E4DA39C1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490728"/>
            <a:ext cx="2203450" cy="2571750"/>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326348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Ethical Principles/Terms</a:t>
            </a:r>
          </a:p>
        </p:txBody>
      </p:sp>
      <p:sp>
        <p:nvSpPr>
          <p:cNvPr id="3" name="Content Placeholder 2"/>
          <p:cNvSpPr>
            <a:spLocks noGrp="1"/>
          </p:cNvSpPr>
          <p:nvPr>
            <p:ph idx="1"/>
          </p:nvPr>
        </p:nvSpPr>
        <p:spPr>
          <a:xfrm>
            <a:off x="502920" y="530352"/>
            <a:ext cx="8183880" cy="4803648"/>
          </a:xfrm>
        </p:spPr>
        <p:txBody>
          <a:bodyPr>
            <a:normAutofit fontScale="62500" lnSpcReduction="20000"/>
          </a:bodyPr>
          <a:lstStyle/>
          <a:p>
            <a:pPr>
              <a:spcBef>
                <a:spcPct val="50000"/>
              </a:spcBef>
            </a:pPr>
            <a:r>
              <a:rPr lang="en-US" altLang="en-US" sz="4000" b="1" dirty="0"/>
              <a:t>Autonomy:</a:t>
            </a:r>
            <a:r>
              <a:rPr lang="en-US" altLang="en-US" sz="4000" dirty="0"/>
              <a:t> Independent decision making</a:t>
            </a:r>
          </a:p>
          <a:p>
            <a:pPr lvl="1">
              <a:spcBef>
                <a:spcPct val="50000"/>
              </a:spcBef>
            </a:pPr>
            <a:r>
              <a:rPr lang="en-US" altLang="en-US" sz="3600" dirty="0"/>
              <a:t>e.g., Informed Consent, refusal of treatment</a:t>
            </a:r>
            <a:endParaRPr lang="ar-SA" altLang="en-US" sz="3600" dirty="0"/>
          </a:p>
          <a:p>
            <a:pPr>
              <a:spcBef>
                <a:spcPct val="50000"/>
              </a:spcBef>
            </a:pPr>
            <a:r>
              <a:rPr lang="en-US" altLang="en-US" sz="4000" b="1" dirty="0" err="1"/>
              <a:t>Nonmaleficience</a:t>
            </a:r>
            <a:r>
              <a:rPr lang="en-US" altLang="en-US" sz="4000" b="1" dirty="0"/>
              <a:t>:</a:t>
            </a:r>
            <a:r>
              <a:rPr lang="en-US" altLang="en-US" sz="4000" dirty="0"/>
              <a:t> At minimum, do no harm</a:t>
            </a:r>
          </a:p>
          <a:p>
            <a:pPr lvl="1">
              <a:spcBef>
                <a:spcPct val="50000"/>
              </a:spcBef>
            </a:pPr>
            <a:r>
              <a:rPr lang="en-US" altLang="en-US" sz="3600" dirty="0"/>
              <a:t>e.g., Dispensing drug with not enough </a:t>
            </a:r>
            <a:r>
              <a:rPr lang="en-US" altLang="en-US" sz="4000" dirty="0"/>
              <a:t>information, negligence, professional misconduct</a:t>
            </a:r>
          </a:p>
          <a:p>
            <a:pPr>
              <a:spcBef>
                <a:spcPct val="50000"/>
              </a:spcBef>
            </a:pPr>
            <a:r>
              <a:rPr lang="en-US" altLang="en-US" sz="4000" b="1" dirty="0"/>
              <a:t>Beneficence: </a:t>
            </a:r>
            <a:r>
              <a:rPr lang="en-US" altLang="en-US" sz="3600" dirty="0"/>
              <a:t>To do good, to remove harm, to promote welfare</a:t>
            </a:r>
          </a:p>
          <a:p>
            <a:pPr lvl="1">
              <a:spcBef>
                <a:spcPct val="50000"/>
              </a:spcBef>
            </a:pPr>
            <a:r>
              <a:rPr lang="en-US" altLang="en-US" sz="3600" dirty="0"/>
              <a:t>e.g., Isolation rooms for immunocompromised patients</a:t>
            </a:r>
            <a:endParaRPr lang="en-US" altLang="en-US" sz="4000" dirty="0"/>
          </a:p>
          <a:p>
            <a:pPr>
              <a:spcBef>
                <a:spcPct val="50000"/>
              </a:spcBef>
            </a:pPr>
            <a:r>
              <a:rPr lang="en-US" altLang="en-US" sz="4000" b="1" dirty="0"/>
              <a:t>Justice:</a:t>
            </a:r>
            <a:r>
              <a:rPr lang="en-US" altLang="en-US" sz="4000" dirty="0"/>
              <a:t> Fair distribution of goods</a:t>
            </a:r>
            <a:endParaRPr lang="en-US" altLang="en-US" dirty="0"/>
          </a:p>
          <a:p>
            <a:endParaRPr lang="en-US" dirty="0"/>
          </a:p>
        </p:txBody>
      </p:sp>
    </p:spTree>
    <p:extLst>
      <p:ext uri="{BB962C8B-B14F-4D97-AF65-F5344CB8AC3E}">
        <p14:creationId xmlns:p14="http://schemas.microsoft.com/office/powerpoint/2010/main" val="106061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17</a:t>
            </a:r>
          </a:p>
        </p:txBody>
      </p:sp>
      <p:sp>
        <p:nvSpPr>
          <p:cNvPr id="3" name="Content Placeholder 2"/>
          <p:cNvSpPr>
            <a:spLocks noGrp="1"/>
          </p:cNvSpPr>
          <p:nvPr>
            <p:ph idx="1"/>
          </p:nvPr>
        </p:nvSpPr>
        <p:spPr/>
        <p:txBody>
          <a:bodyPr>
            <a:normAutofit fontScale="85000" lnSpcReduction="20000"/>
          </a:bodyPr>
          <a:lstStyle/>
          <a:p>
            <a:r>
              <a:rPr lang="en-US" dirty="0"/>
              <a:t>You are a pharmacy intern working at a chain pharmacy. Only you and a pharmacist are staffing the pharmacy on a slow Sunday afternoon. The store manager comes to the pharmacy and tells the pharmacist that they have to have an emergency meeting in the manager's office. The pharmacist tells you that she will be back in 15 minutes. 5 minutes later a patient comes rushing over to the pharmacy to pickup a refill of Norvasc called in yesterday. You notice the medication is filled and waiting on the counter to be checked by the pharmacist.</a:t>
            </a:r>
          </a:p>
          <a:p>
            <a:r>
              <a:rPr lang="en-US" dirty="0"/>
              <a:t>What do you do?</a:t>
            </a:r>
          </a:p>
        </p:txBody>
      </p:sp>
    </p:spTree>
    <p:extLst>
      <p:ext uri="{BB962C8B-B14F-4D97-AF65-F5344CB8AC3E}">
        <p14:creationId xmlns:p14="http://schemas.microsoft.com/office/powerpoint/2010/main" val="2435912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675890" y="490728"/>
            <a:ext cx="6010909" cy="4382008"/>
          </a:xfrm>
          <a:prstGeom prst="rect">
            <a:avLst/>
          </a:prstGeom>
        </p:spPr>
        <p:txBody>
          <a:bodyPr vert="horz" lIns="182880" tIns="91440">
            <a:normAutofit fontScale="77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“The </a:t>
            </a:r>
            <a:r>
              <a:rPr lang="en-US" dirty="0" err="1"/>
              <a:t>RPh</a:t>
            </a:r>
            <a:r>
              <a:rPr lang="en-US" dirty="0"/>
              <a:t> must be called back into the pharmacy to do the final check…”-Community </a:t>
            </a:r>
            <a:r>
              <a:rPr lang="en-US" dirty="0" err="1"/>
              <a:t>RPh</a:t>
            </a:r>
            <a:endParaRPr lang="en-US" u="sng" dirty="0"/>
          </a:p>
          <a:p>
            <a:pPr>
              <a:buFont typeface="Wingdings" pitchFamily="2" charset="2"/>
              <a:buChar char="q"/>
            </a:pPr>
            <a:r>
              <a:rPr lang="en-US" u="sng" dirty="0"/>
              <a:t>Response 2:</a:t>
            </a:r>
            <a:r>
              <a:rPr lang="en-US" dirty="0"/>
              <a:t> Similar response -Intern</a:t>
            </a:r>
            <a:endParaRPr lang="en-US" u="sng" dirty="0"/>
          </a:p>
          <a:p>
            <a:pPr>
              <a:buFont typeface="Wingdings" pitchFamily="2" charset="2"/>
              <a:buChar char="q"/>
            </a:pPr>
            <a:r>
              <a:rPr lang="en-US" u="sng" dirty="0"/>
              <a:t>Law States:</a:t>
            </a:r>
            <a:r>
              <a:rPr lang="en-US" dirty="0"/>
              <a:t> “Only a pharmacist shall perform the following duties: final check on all aspects of the completed prescription…including…appropriateness of dose, accuracy of drug, strength, labeling, verification of ingredients and proper container.”-16.19.4.16</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“An Inpatient Waiter”</a:t>
            </a:r>
          </a:p>
        </p:txBody>
      </p:sp>
      <p:pic>
        <p:nvPicPr>
          <p:cNvPr id="3" name="Picture 2">
            <a:extLst>
              <a:ext uri="{FF2B5EF4-FFF2-40B4-BE49-F238E27FC236}">
                <a16:creationId xmlns:a16="http://schemas.microsoft.com/office/drawing/2014/main" id="{53EB9A03-3A11-0144-9B8C-58E4DA39C1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490728"/>
            <a:ext cx="2203450" cy="2571750"/>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4083886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18</a:t>
            </a:r>
          </a:p>
        </p:txBody>
      </p:sp>
      <p:sp>
        <p:nvSpPr>
          <p:cNvPr id="3" name="Content Placeholder 2"/>
          <p:cNvSpPr>
            <a:spLocks noGrp="1"/>
          </p:cNvSpPr>
          <p:nvPr>
            <p:ph idx="1"/>
          </p:nvPr>
        </p:nvSpPr>
        <p:spPr/>
        <p:txBody>
          <a:bodyPr>
            <a:normAutofit lnSpcReduction="10000"/>
          </a:bodyPr>
          <a:lstStyle/>
          <a:p>
            <a:r>
              <a:rPr lang="en-US" dirty="0"/>
              <a:t>BJ left a refill request for his carbamazepine on the pharmacy answering machine. While processing his request on the computer you note that it is the 6th refill for this prescription and that the tech who initially entered the information used an incorrect billing code. As a result, the patient has been overpaying $12 for each refill to date.</a:t>
            </a:r>
          </a:p>
          <a:p>
            <a:r>
              <a:rPr lang="en-US" dirty="0"/>
              <a:t>How do you handle this? </a:t>
            </a:r>
          </a:p>
        </p:txBody>
      </p:sp>
    </p:spTree>
    <p:extLst>
      <p:ext uri="{BB962C8B-B14F-4D97-AF65-F5344CB8AC3E}">
        <p14:creationId xmlns:p14="http://schemas.microsoft.com/office/powerpoint/2010/main" val="3030857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1981200" y="490728"/>
            <a:ext cx="6705599" cy="4382008"/>
          </a:xfrm>
          <a:prstGeom prst="rect">
            <a:avLst/>
          </a:prstGeom>
        </p:spPr>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“We can process a refund for that extra $12 and put a note in the computer that it was by mistake and make sure next time the correct amount is processed before dispensing.”-Intern</a:t>
            </a:r>
            <a:endParaRPr lang="en-US" u="sng" dirty="0"/>
          </a:p>
          <a:p>
            <a:pPr>
              <a:buFont typeface="Wingdings" pitchFamily="2" charset="2"/>
              <a:buChar char="q"/>
            </a:pPr>
            <a:r>
              <a:rPr lang="en-US" u="sng" dirty="0"/>
              <a:t>Response 2:</a:t>
            </a:r>
            <a:r>
              <a:rPr lang="en-US" dirty="0"/>
              <a:t> “I would look into the store policy and insurance regarding billing and how we can go about crediting the patient for the amount he overpaid…”-Community </a:t>
            </a:r>
            <a:r>
              <a:rPr lang="en-US" dirty="0" err="1"/>
              <a:t>RPh</a:t>
            </a:r>
            <a:endParaRPr lang="en-US" u="sng" dirty="0"/>
          </a:p>
          <a:p>
            <a:pPr>
              <a:buFont typeface="Wingdings" pitchFamily="2" charset="2"/>
              <a:buChar char="q"/>
            </a:pPr>
            <a:r>
              <a:rPr lang="en-US" u="sng" dirty="0"/>
              <a:t>Law States:</a:t>
            </a:r>
            <a:r>
              <a:rPr lang="en-US" dirty="0"/>
              <a:t> No direct BOP law addresses this issue.</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normAutofit/>
          </a:bodyPr>
          <a:lstStyle/>
          <a:p>
            <a:r>
              <a:rPr lang="en-US" sz="3500" dirty="0"/>
              <a:t>“Overcharged, Overpaid”</a:t>
            </a:r>
          </a:p>
        </p:txBody>
      </p:sp>
      <p:pic>
        <p:nvPicPr>
          <p:cNvPr id="4" name="Picture 3">
            <a:extLst>
              <a:ext uri="{FF2B5EF4-FFF2-40B4-BE49-F238E27FC236}">
                <a16:creationId xmlns:a16="http://schemas.microsoft.com/office/drawing/2014/main" id="{733D7C09-C6C9-8443-9258-E6065C04A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 y="490728"/>
            <a:ext cx="1508760" cy="2586445"/>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2899026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19</a:t>
            </a:r>
          </a:p>
        </p:txBody>
      </p:sp>
      <p:sp>
        <p:nvSpPr>
          <p:cNvPr id="3" name="Content Placeholder 2"/>
          <p:cNvSpPr>
            <a:spLocks noGrp="1"/>
          </p:cNvSpPr>
          <p:nvPr>
            <p:ph idx="1"/>
          </p:nvPr>
        </p:nvSpPr>
        <p:spPr/>
        <p:txBody>
          <a:bodyPr>
            <a:normAutofit fontScale="92500"/>
          </a:bodyPr>
          <a:lstStyle/>
          <a:p>
            <a:r>
              <a:rPr lang="en-US" dirty="0"/>
              <a:t>A patient calls to refill her prescription of Digoxin for her severe cardiac arrhythmias. You go to the shelf and notice there are no bottles of Digoxin left. Apparently it was not reordered after the last refill. To make matters worse, it is Friday afternoon so there will be no delivery from your drug wholesaler until Monday and the patient states she only has one tablet left. </a:t>
            </a:r>
          </a:p>
          <a:p>
            <a:r>
              <a:rPr lang="en-US" dirty="0"/>
              <a:t>How do you handle this?</a:t>
            </a:r>
          </a:p>
        </p:txBody>
      </p:sp>
    </p:spTree>
    <p:extLst>
      <p:ext uri="{BB962C8B-B14F-4D97-AF65-F5344CB8AC3E}">
        <p14:creationId xmlns:p14="http://schemas.microsoft.com/office/powerpoint/2010/main" val="781087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1981200" y="490728"/>
            <a:ext cx="6705599" cy="4382008"/>
          </a:xfrm>
          <a:prstGeom prst="rect">
            <a:avLst/>
          </a:prstGeom>
        </p:spPr>
        <p:txBody>
          <a:bodyPr vert="horz" lIns="182880" tIns="91440">
            <a:normAutofit fontScale="70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would let the patient know we are out of the medication and apologize for the inconvenience and reassure them that we will help by contacting other pharmacies located closest to us to see who has it in stock…”-Intern</a:t>
            </a:r>
            <a:endParaRPr lang="en-US" u="sng" dirty="0"/>
          </a:p>
          <a:p>
            <a:pPr>
              <a:buFont typeface="Wingdings" pitchFamily="2" charset="2"/>
              <a:buChar char="q"/>
            </a:pPr>
            <a:r>
              <a:rPr lang="en-US" u="sng" dirty="0"/>
              <a:t>Response 2:</a:t>
            </a:r>
            <a:r>
              <a:rPr lang="en-US" dirty="0"/>
              <a:t> “I would do my best to find the drug from other stores within my company and if not available, I would look for another strength.”-Community </a:t>
            </a:r>
            <a:r>
              <a:rPr lang="en-US" dirty="0" err="1"/>
              <a:t>RPh</a:t>
            </a:r>
            <a:endParaRPr lang="en-US" dirty="0"/>
          </a:p>
          <a:p>
            <a:pPr>
              <a:buFont typeface="Wingdings" pitchFamily="2" charset="2"/>
              <a:buChar char="q"/>
            </a:pPr>
            <a:r>
              <a:rPr lang="en-US" u="sng" dirty="0"/>
              <a:t>Law States:</a:t>
            </a:r>
            <a:r>
              <a:rPr lang="en-US" dirty="0"/>
              <a:t> “A pharmacy may not refuse to transfer original prescription information to another pharmacy who is acting on behalf of a patient and who is making a request for this information as specified in this subsection.”-16.19.6.23</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“No More Digoxin”</a:t>
            </a:r>
          </a:p>
        </p:txBody>
      </p:sp>
      <p:pic>
        <p:nvPicPr>
          <p:cNvPr id="4" name="Picture 3">
            <a:extLst>
              <a:ext uri="{FF2B5EF4-FFF2-40B4-BE49-F238E27FC236}">
                <a16:creationId xmlns:a16="http://schemas.microsoft.com/office/drawing/2014/main" id="{733D7C09-C6C9-8443-9258-E6065C04A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 y="490728"/>
            <a:ext cx="1508760" cy="2586445"/>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3914794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20</a:t>
            </a:r>
          </a:p>
        </p:txBody>
      </p:sp>
      <p:sp>
        <p:nvSpPr>
          <p:cNvPr id="3" name="Content Placeholder 2"/>
          <p:cNvSpPr>
            <a:spLocks noGrp="1"/>
          </p:cNvSpPr>
          <p:nvPr>
            <p:ph idx="1"/>
          </p:nvPr>
        </p:nvSpPr>
        <p:spPr/>
        <p:txBody>
          <a:bodyPr>
            <a:normAutofit fontScale="92500"/>
          </a:bodyPr>
          <a:lstStyle/>
          <a:p>
            <a:r>
              <a:rPr lang="en-US" dirty="0"/>
              <a:t>You have recently accepted a position at a small independent pharmacy. After a few days on the job you discover from a fellow employee that the last pharmacist left after an armed robbery occurred in the store. You are upset that the owner failed to disclose this to you. The employee goes on to tell you that since the robbery the owner has failed to to increase security in the store. </a:t>
            </a:r>
          </a:p>
          <a:p>
            <a:r>
              <a:rPr lang="en-US" dirty="0"/>
              <a:t>How do you respond to the matter?</a:t>
            </a:r>
          </a:p>
        </p:txBody>
      </p:sp>
    </p:spTree>
    <p:extLst>
      <p:ext uri="{BB962C8B-B14F-4D97-AF65-F5344CB8AC3E}">
        <p14:creationId xmlns:p14="http://schemas.microsoft.com/office/powerpoint/2010/main" val="27615650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1981200" y="490728"/>
            <a:ext cx="6705599" cy="4382008"/>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would talk to the owner to find out more info and seek knowledge of how severe it was…”-Community </a:t>
            </a:r>
            <a:r>
              <a:rPr lang="en-US" dirty="0" err="1"/>
              <a:t>RPh</a:t>
            </a:r>
            <a:endParaRPr lang="en-US" u="sng" dirty="0"/>
          </a:p>
          <a:p>
            <a:pPr>
              <a:buFont typeface="Wingdings" pitchFamily="2" charset="2"/>
              <a:buChar char="q"/>
            </a:pPr>
            <a:r>
              <a:rPr lang="en-US" u="sng" dirty="0"/>
              <a:t>Response 2:</a:t>
            </a:r>
            <a:r>
              <a:rPr lang="en-US" dirty="0"/>
              <a:t> “I would tell the owner that I would like to be informed about the latest news of the store…”-Intern</a:t>
            </a:r>
            <a:endParaRPr lang="en-US" u="sng" dirty="0"/>
          </a:p>
          <a:p>
            <a:pPr>
              <a:buFont typeface="Wingdings" pitchFamily="2" charset="2"/>
              <a:buChar char="q"/>
            </a:pPr>
            <a:r>
              <a:rPr lang="en-US" u="sng" dirty="0"/>
              <a:t>Law States</a:t>
            </a:r>
            <a:r>
              <a:rPr lang="en-US" dirty="0"/>
              <a:t>: “The restricted area to be occupied by the prescription department…shall provide for the compounding and dispensing and storage of…pharmaceuticals…under proper…security.”-16.19.6.10</a:t>
            </a:r>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“Feeling Insecure”</a:t>
            </a:r>
          </a:p>
        </p:txBody>
      </p:sp>
      <p:pic>
        <p:nvPicPr>
          <p:cNvPr id="4" name="Picture 3">
            <a:extLst>
              <a:ext uri="{FF2B5EF4-FFF2-40B4-BE49-F238E27FC236}">
                <a16:creationId xmlns:a16="http://schemas.microsoft.com/office/drawing/2014/main" id="{733D7C09-C6C9-8443-9258-E6065C04A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 y="490728"/>
            <a:ext cx="1508760" cy="2586445"/>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3413049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21</a:t>
            </a:r>
          </a:p>
        </p:txBody>
      </p:sp>
      <p:sp>
        <p:nvSpPr>
          <p:cNvPr id="3" name="Content Placeholder 2"/>
          <p:cNvSpPr>
            <a:spLocks noGrp="1"/>
          </p:cNvSpPr>
          <p:nvPr>
            <p:ph idx="1"/>
          </p:nvPr>
        </p:nvSpPr>
        <p:spPr/>
        <p:txBody>
          <a:bodyPr>
            <a:noAutofit/>
          </a:bodyPr>
          <a:lstStyle/>
          <a:p>
            <a:r>
              <a:rPr lang="en-US" sz="2200" dirty="0"/>
              <a:t>You are pharmacist working in a small hospital. A nurse you are familiar with stops by the pickup window of the inpatient pharmacy. She asks you for a single dose of </a:t>
            </a:r>
            <a:r>
              <a:rPr lang="en-US" sz="2200" dirty="0" err="1"/>
              <a:t>Diflucan</a:t>
            </a:r>
            <a:r>
              <a:rPr lang="en-US" sz="2200" dirty="0"/>
              <a:t> 150mg. You understand how busy the nurses are due to limited staffing so you quickly retrieve one unit-dose tablet, place it in a zip-lock baggie and hand it to the nurse. As she leaves she tells you how much she appreciates your help and that it works like a charm for her when she uses it. You had assumed she was getting the dose for a patient, but by now you already see her walking down the hall.</a:t>
            </a:r>
          </a:p>
          <a:p>
            <a:r>
              <a:rPr lang="en-US" sz="2200" dirty="0"/>
              <a:t>What do you do now?</a:t>
            </a:r>
          </a:p>
        </p:txBody>
      </p:sp>
    </p:spTree>
    <p:extLst>
      <p:ext uri="{BB962C8B-B14F-4D97-AF65-F5344CB8AC3E}">
        <p14:creationId xmlns:p14="http://schemas.microsoft.com/office/powerpoint/2010/main" val="1101028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1981200" y="490728"/>
            <a:ext cx="6705599" cy="4382008"/>
          </a:xfrm>
          <a:prstGeom prst="rect">
            <a:avLst/>
          </a:prstGeom>
        </p:spPr>
        <p:txBody>
          <a:bodyPr vert="horz" lIns="182880" tIns="91440">
            <a:normAutofit fontScale="85000"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wouldn’t have even been able to give her the medication unlabeled per company policy.”-Intern </a:t>
            </a:r>
            <a:r>
              <a:rPr lang="en-US" u="sng" dirty="0"/>
              <a:t>Response 2:</a:t>
            </a:r>
            <a:r>
              <a:rPr lang="en-US" dirty="0"/>
              <a:t> “I would stop her, and as which doctor can I put the order under.”-Part-time Hospital </a:t>
            </a:r>
            <a:r>
              <a:rPr lang="en-US" dirty="0" err="1"/>
              <a:t>RPh</a:t>
            </a:r>
            <a:endParaRPr lang="en-US" u="sng" dirty="0"/>
          </a:p>
          <a:p>
            <a:pPr>
              <a:buFont typeface="Wingdings" pitchFamily="2" charset="2"/>
              <a:buChar char="q"/>
            </a:pPr>
            <a:r>
              <a:rPr lang="en-US" u="sng" dirty="0"/>
              <a:t>Law States:</a:t>
            </a:r>
            <a:r>
              <a:rPr lang="en-US" dirty="0"/>
              <a:t> ”All medications, with the exception of those for emergency use, shall be issued for inpatients use pursuant to the review of the physician's order or direct copy thereof, prior to dispensing.” -16.19.7.11</a:t>
            </a:r>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“RN takes Diflucan”</a:t>
            </a:r>
          </a:p>
        </p:txBody>
      </p:sp>
      <p:pic>
        <p:nvPicPr>
          <p:cNvPr id="4" name="Picture 3">
            <a:extLst>
              <a:ext uri="{FF2B5EF4-FFF2-40B4-BE49-F238E27FC236}">
                <a16:creationId xmlns:a16="http://schemas.microsoft.com/office/drawing/2014/main" id="{733D7C09-C6C9-8443-9258-E6065C04A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 y="490728"/>
            <a:ext cx="1508760" cy="2586445"/>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232732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Obligations</a:t>
            </a:r>
          </a:p>
        </p:txBody>
      </p:sp>
      <p:sp>
        <p:nvSpPr>
          <p:cNvPr id="3" name="Content Placeholder 2"/>
          <p:cNvSpPr>
            <a:spLocks noGrp="1"/>
          </p:cNvSpPr>
          <p:nvPr>
            <p:ph idx="1"/>
          </p:nvPr>
        </p:nvSpPr>
        <p:spPr/>
        <p:txBody>
          <a:bodyPr/>
          <a:lstStyle/>
          <a:p>
            <a:pPr>
              <a:spcBef>
                <a:spcPct val="50000"/>
              </a:spcBef>
            </a:pPr>
            <a:r>
              <a:rPr lang="en-US" altLang="en-US" b="1" dirty="0"/>
              <a:t>  Veracity:</a:t>
            </a:r>
            <a:r>
              <a:rPr lang="en-US" altLang="en-US" dirty="0"/>
              <a:t> Truthfulness</a:t>
            </a:r>
          </a:p>
          <a:p>
            <a:pPr>
              <a:spcBef>
                <a:spcPct val="50000"/>
              </a:spcBef>
            </a:pPr>
            <a:r>
              <a:rPr lang="en-US" altLang="en-US" b="1" dirty="0"/>
              <a:t>  Privacy:</a:t>
            </a:r>
            <a:r>
              <a:rPr lang="en-US" altLang="en-US" dirty="0"/>
              <a:t> Leaving one alone</a:t>
            </a:r>
          </a:p>
          <a:p>
            <a:pPr>
              <a:spcBef>
                <a:spcPct val="50000"/>
              </a:spcBef>
            </a:pPr>
            <a:r>
              <a:rPr lang="en-US" altLang="en-US" b="1" dirty="0"/>
              <a:t>  Fidelity:</a:t>
            </a:r>
            <a:r>
              <a:rPr lang="en-US" altLang="en-US" dirty="0"/>
              <a:t> Keeping promises</a:t>
            </a:r>
          </a:p>
          <a:p>
            <a:pPr>
              <a:spcBef>
                <a:spcPct val="50000"/>
              </a:spcBef>
            </a:pPr>
            <a:r>
              <a:rPr lang="en-US" altLang="en-US" b="1" dirty="0"/>
              <a:t>  Confidentiality:</a:t>
            </a:r>
            <a:r>
              <a:rPr lang="en-US" altLang="en-US" dirty="0"/>
              <a:t> Maintaining patient information </a:t>
            </a:r>
            <a:endParaRPr lang="en-US" dirty="0"/>
          </a:p>
        </p:txBody>
      </p:sp>
    </p:spTree>
    <p:extLst>
      <p:ext uri="{BB962C8B-B14F-4D97-AF65-F5344CB8AC3E}">
        <p14:creationId xmlns:p14="http://schemas.microsoft.com/office/powerpoint/2010/main" val="3147750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22</a:t>
            </a:r>
          </a:p>
        </p:txBody>
      </p:sp>
      <p:sp>
        <p:nvSpPr>
          <p:cNvPr id="3" name="Content Placeholder 2"/>
          <p:cNvSpPr>
            <a:spLocks noGrp="1"/>
          </p:cNvSpPr>
          <p:nvPr>
            <p:ph idx="1"/>
          </p:nvPr>
        </p:nvSpPr>
        <p:spPr/>
        <p:txBody>
          <a:bodyPr>
            <a:normAutofit fontScale="92500" lnSpcReduction="20000"/>
          </a:bodyPr>
          <a:lstStyle/>
          <a:p>
            <a:r>
              <a:rPr lang="en-US" dirty="0"/>
              <a:t>A physician calls the pharmacy for a prescription of OxyContin for a patient with lung cancer. The physician states she forgot to write the prescription before she flew out of town to attend a medical conference. The patient lives on a farm 12 miles outside of the closest city. The doctor does not want to inconvenience the patient and wants you to take a verbal order and says she will mail you a hard copy of the prescription when she returns next week. </a:t>
            </a:r>
          </a:p>
          <a:p>
            <a:r>
              <a:rPr lang="en-US" dirty="0"/>
              <a:t>What do you do?</a:t>
            </a:r>
          </a:p>
        </p:txBody>
      </p:sp>
    </p:spTree>
    <p:extLst>
      <p:ext uri="{BB962C8B-B14F-4D97-AF65-F5344CB8AC3E}">
        <p14:creationId xmlns:p14="http://schemas.microsoft.com/office/powerpoint/2010/main" val="3908048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39597" y="490728"/>
            <a:ext cx="6447202" cy="4514088"/>
          </a:xfrm>
          <a:prstGeom prst="rect">
            <a:avLst/>
          </a:prstGeom>
        </p:spPr>
        <p:txBody>
          <a:bodyPr vert="horz" lIns="182880" tIns="91440">
            <a:normAutofit fontScale="5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believe it is okay with the law to take a verbal prescription in an emergency as long as a hard copy is provided within the next week or so.”-Intern </a:t>
            </a:r>
          </a:p>
          <a:p>
            <a:pPr>
              <a:buFont typeface="Wingdings" pitchFamily="2" charset="2"/>
              <a:buChar char="q"/>
            </a:pPr>
            <a:r>
              <a:rPr lang="en-US" u="sng" dirty="0"/>
              <a:t>Response 2:</a:t>
            </a:r>
            <a:r>
              <a:rPr lang="en-US" dirty="0"/>
              <a:t> “The law states we have 7 days to get the hard copy so I would take the script and fill it with the verbal promise of the physician to mail the hard copy to me. If the physician did not mail it I would physically go to the providers office to pick it up before the 7</a:t>
            </a:r>
            <a:r>
              <a:rPr lang="en-US" baseline="30000" dirty="0"/>
              <a:t>th</a:t>
            </a:r>
            <a:r>
              <a:rPr lang="en-US" dirty="0"/>
              <a:t> day.” -Community </a:t>
            </a:r>
            <a:r>
              <a:rPr lang="en-US" dirty="0" err="1"/>
              <a:t>RPh</a:t>
            </a:r>
            <a:r>
              <a:rPr lang="en-US" dirty="0"/>
              <a:t> </a:t>
            </a:r>
          </a:p>
          <a:p>
            <a:pPr>
              <a:buFont typeface="Wingdings" pitchFamily="2" charset="2"/>
              <a:buChar char="q"/>
            </a:pPr>
            <a:r>
              <a:rPr lang="en-US" u="sng" dirty="0"/>
              <a:t>Law States:</a:t>
            </a:r>
            <a:r>
              <a:rPr lang="en-US" dirty="0"/>
              <a:t>  </a:t>
            </a:r>
            <a:r>
              <a:rPr lang="en-US" b="1" dirty="0"/>
              <a:t> ”</a:t>
            </a:r>
            <a:r>
              <a:rPr lang="en-US" dirty="0"/>
              <a:t>Emergency dispensing of Schedule II controlled substances. “</a:t>
            </a:r>
            <a:r>
              <a:rPr lang="en-US" b="1" dirty="0"/>
              <a:t>Emergency situation”</a:t>
            </a:r>
            <a:r>
              <a:rPr lang="en-US" dirty="0"/>
              <a:t> means the prescribing physician determines the prescribing physician, within seven days after authorization of the emergency dispensing, shall furnish a written, signed prescription to the pharmacist.  The signed prescription shall have written on the face “AUTHORIZATION FOR EMERGENCY DISPENSING” and the date of the oral order or facsimile order.”-16.19.20.47</a:t>
            </a:r>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“New Narc on the fly”</a:t>
            </a:r>
          </a:p>
        </p:txBody>
      </p:sp>
      <p:pic>
        <p:nvPicPr>
          <p:cNvPr id="3" name="Picture 2">
            <a:extLst>
              <a:ext uri="{FF2B5EF4-FFF2-40B4-BE49-F238E27FC236}">
                <a16:creationId xmlns:a16="http://schemas.microsoft.com/office/drawing/2014/main" id="{42CB0755-440E-4744-A638-913AF9D5D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487680"/>
            <a:ext cx="1889760" cy="2407920"/>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507798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23</a:t>
            </a:r>
          </a:p>
        </p:txBody>
      </p:sp>
      <p:sp>
        <p:nvSpPr>
          <p:cNvPr id="3" name="Content Placeholder 2"/>
          <p:cNvSpPr>
            <a:spLocks noGrp="1"/>
          </p:cNvSpPr>
          <p:nvPr>
            <p:ph idx="1"/>
          </p:nvPr>
        </p:nvSpPr>
        <p:spPr/>
        <p:txBody>
          <a:bodyPr/>
          <a:lstStyle/>
          <a:p>
            <a:r>
              <a:rPr lang="en-US" dirty="0"/>
              <a:t>JB, a body builder, comes to your pharmacy. He is known for competing in various state and national competitions. He presents with a prescription for two 10mL vials of testosterone injection. You call the physician who wrote the prescription and he verifies it is correct.</a:t>
            </a:r>
          </a:p>
          <a:p>
            <a:r>
              <a:rPr lang="en-US" dirty="0"/>
              <a:t>What do you do? </a:t>
            </a:r>
          </a:p>
        </p:txBody>
      </p:sp>
    </p:spTree>
    <p:extLst>
      <p:ext uri="{BB962C8B-B14F-4D97-AF65-F5344CB8AC3E}">
        <p14:creationId xmlns:p14="http://schemas.microsoft.com/office/powerpoint/2010/main" val="40854270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39597" y="490728"/>
            <a:ext cx="6447202" cy="4514088"/>
          </a:xfrm>
          <a:prstGeom prst="rect">
            <a:avLst/>
          </a:prstGeom>
        </p:spPr>
        <p:txBody>
          <a:bodyPr vert="horz" lIns="182880" tIns="91440">
            <a:normAutofit fontScale="5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would fill the prescription, if the doctor verifies he wrote it and I have all the necessary information on the hard copy I need to fill the prescription, then I don't see why I shouldn't fill it.”-Intern </a:t>
            </a:r>
          </a:p>
          <a:p>
            <a:pPr>
              <a:buFont typeface="Wingdings" pitchFamily="2" charset="2"/>
              <a:buChar char="q"/>
            </a:pPr>
            <a:r>
              <a:rPr lang="en-US" u="sng" dirty="0"/>
              <a:t>Response 2:</a:t>
            </a:r>
            <a:r>
              <a:rPr lang="en-US" dirty="0"/>
              <a:t> “I would call physician back and explain that he is in a competition and this is against competition rules. I would also assess the necessity of the Rx and then educate patient that this is illegal to use in competitions and could result in him getting kicked out.”-Community </a:t>
            </a:r>
            <a:r>
              <a:rPr lang="en-US" dirty="0" err="1"/>
              <a:t>RPh</a:t>
            </a:r>
            <a:r>
              <a:rPr lang="en-US" dirty="0"/>
              <a:t> </a:t>
            </a:r>
          </a:p>
          <a:p>
            <a:pPr>
              <a:buFont typeface="Wingdings" pitchFamily="2" charset="2"/>
              <a:buChar char="q"/>
            </a:pPr>
            <a:r>
              <a:rPr lang="en-US" u="sng" dirty="0"/>
              <a:t>Law States:</a:t>
            </a:r>
            <a:r>
              <a:rPr lang="en-US" dirty="0"/>
              <a:t> “Prior to dispensing any prescription, a pharmacist shall review the patient profile for the purpose of identifying clinical abuse/misuse, appropriate medication indication… Upon recognizing,…a pharmacist, using professional judgment, shall take appropriate steps to avoid or resolve the potential problem.”-16.19.4.16 </a:t>
            </a:r>
          </a:p>
          <a:p>
            <a:pPr>
              <a:buFont typeface="Wingdings" pitchFamily="2" charset="2"/>
              <a:buChar char="q"/>
            </a:pPr>
            <a:r>
              <a:rPr lang="en-US" u="sng" dirty="0"/>
              <a:t>Law States</a:t>
            </a:r>
            <a:r>
              <a:rPr lang="en-US" dirty="0"/>
              <a:t>: “The responsibility for the proper prescribing and dispensing of controlled substances is upon the prescribing practitioner, but a corresponding responsibility rests with the pharmacist who fills the prescription.” -16.19.20.41</a:t>
            </a:r>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“A Testy Purpose”</a:t>
            </a:r>
          </a:p>
        </p:txBody>
      </p:sp>
      <p:pic>
        <p:nvPicPr>
          <p:cNvPr id="3" name="Picture 2">
            <a:extLst>
              <a:ext uri="{FF2B5EF4-FFF2-40B4-BE49-F238E27FC236}">
                <a16:creationId xmlns:a16="http://schemas.microsoft.com/office/drawing/2014/main" id="{42CB0755-440E-4744-A638-913AF9D5D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487680"/>
            <a:ext cx="1889760" cy="2407920"/>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29236246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24</a:t>
            </a:r>
          </a:p>
        </p:txBody>
      </p:sp>
      <p:sp>
        <p:nvSpPr>
          <p:cNvPr id="3" name="Content Placeholder 2"/>
          <p:cNvSpPr>
            <a:spLocks noGrp="1"/>
          </p:cNvSpPr>
          <p:nvPr>
            <p:ph idx="1"/>
          </p:nvPr>
        </p:nvSpPr>
        <p:spPr/>
        <p:txBody>
          <a:bodyPr>
            <a:normAutofit fontScale="92500" lnSpcReduction="10000"/>
          </a:bodyPr>
          <a:lstStyle/>
          <a:p>
            <a:r>
              <a:rPr lang="en-US" dirty="0"/>
              <a:t>You begin to notice that a regular patient at your pharmacy, JB, has been coming in more and more frequently for his pain medications. He was injured in an auto accident 6 months ago and continues to complain of back pain. It has been only four days since his last refill but he is requesting another refill of 100 Tylenol/</a:t>
            </a:r>
            <a:r>
              <a:rPr lang="en-US" dirty="0" err="1"/>
              <a:t>Apap</a:t>
            </a:r>
            <a:r>
              <a:rPr lang="en-US" dirty="0"/>
              <a:t> tablets because his roommate stole his last bottle. JB says he kicked the roommate out so it shouldn’t happen again.</a:t>
            </a:r>
          </a:p>
          <a:p>
            <a:r>
              <a:rPr lang="en-US" dirty="0"/>
              <a:t> How do you proceed?</a:t>
            </a:r>
          </a:p>
        </p:txBody>
      </p:sp>
    </p:spTree>
    <p:extLst>
      <p:ext uri="{BB962C8B-B14F-4D97-AF65-F5344CB8AC3E}">
        <p14:creationId xmlns:p14="http://schemas.microsoft.com/office/powerpoint/2010/main" val="2381727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39597" y="490728"/>
            <a:ext cx="6447202" cy="4382008"/>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“Bring up the time line of his fills being earlier and earlier. Listen to his story looking for consistency. Tell him we would need to contact the MD and ask for an earlier fill. Company policy also requires documentation for early fills for control substances. I would ask for a police report number and talk with the doctor.”-Community </a:t>
            </a:r>
            <a:r>
              <a:rPr lang="en-US" dirty="0" err="1"/>
              <a:t>RPh</a:t>
            </a:r>
            <a:r>
              <a:rPr lang="en-US" dirty="0"/>
              <a:t> </a:t>
            </a:r>
          </a:p>
          <a:p>
            <a:pPr>
              <a:buFont typeface="Wingdings" pitchFamily="2" charset="2"/>
              <a:buChar char="q"/>
            </a:pPr>
            <a:r>
              <a:rPr lang="en-US" u="sng" dirty="0"/>
              <a:t>Response 2:</a:t>
            </a:r>
            <a:r>
              <a:rPr lang="en-US" dirty="0"/>
              <a:t> “I would call the doctor and explain the situation to the doctor to see if they want to early fill the medication.”-Community </a:t>
            </a:r>
            <a:r>
              <a:rPr lang="en-US" dirty="0" err="1"/>
              <a:t>RPh</a:t>
            </a:r>
            <a:r>
              <a:rPr lang="en-US" dirty="0"/>
              <a:t> </a:t>
            </a:r>
          </a:p>
          <a:p>
            <a:pPr>
              <a:buFont typeface="Wingdings" pitchFamily="2" charset="2"/>
              <a:buChar char="q"/>
            </a:pPr>
            <a:r>
              <a:rPr lang="en-US" u="sng" dirty="0"/>
              <a:t>Law States</a:t>
            </a:r>
            <a:r>
              <a:rPr lang="en-US" dirty="0"/>
              <a:t>: ”Controlled substance prescriptions dispensed directly to a patient shall not be refilled before seventy-five percent of the prescription days’ supply has passed, unless the practitioner authorizes the early refill, which must be documented by the pharmacist”-16.19.20.45</a:t>
            </a:r>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“Narcotic Refill”</a:t>
            </a:r>
          </a:p>
        </p:txBody>
      </p:sp>
      <p:pic>
        <p:nvPicPr>
          <p:cNvPr id="3" name="Picture 2">
            <a:extLst>
              <a:ext uri="{FF2B5EF4-FFF2-40B4-BE49-F238E27FC236}">
                <a16:creationId xmlns:a16="http://schemas.microsoft.com/office/drawing/2014/main" id="{42CB0755-440E-4744-A638-913AF9D5D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487680"/>
            <a:ext cx="1889760" cy="2407920"/>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11500748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25</a:t>
            </a:r>
          </a:p>
        </p:txBody>
      </p:sp>
      <p:sp>
        <p:nvSpPr>
          <p:cNvPr id="3" name="Content Placeholder 2"/>
          <p:cNvSpPr>
            <a:spLocks noGrp="1"/>
          </p:cNvSpPr>
          <p:nvPr>
            <p:ph idx="1"/>
          </p:nvPr>
        </p:nvSpPr>
        <p:spPr/>
        <p:txBody>
          <a:bodyPr>
            <a:normAutofit lnSpcReduction="10000"/>
          </a:bodyPr>
          <a:lstStyle/>
          <a:p>
            <a:r>
              <a:rPr lang="en-US" dirty="0"/>
              <a:t>A 22yo man walks into the pharmacy and stands in line for about 3 minutes. When it is finally his turn, he hands you a crumpled prescription from the local hospital's emergency room. The prescription calls for forty Vicodin tablets to be taken as needed for an ankle sprain. You notice from the date on the prescription is two months old. </a:t>
            </a:r>
          </a:p>
          <a:p>
            <a:r>
              <a:rPr lang="en-US" dirty="0"/>
              <a:t>What do you decide to do?</a:t>
            </a:r>
          </a:p>
        </p:txBody>
      </p:sp>
    </p:spTree>
    <p:extLst>
      <p:ext uri="{BB962C8B-B14F-4D97-AF65-F5344CB8AC3E}">
        <p14:creationId xmlns:p14="http://schemas.microsoft.com/office/powerpoint/2010/main" val="29916814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39597" y="490728"/>
            <a:ext cx="6447202" cy="4382008"/>
          </a:xfrm>
          <a:prstGeom prst="rect">
            <a:avLst/>
          </a:prstGeom>
        </p:spPr>
        <p:txBody>
          <a:bodyPr vert="horz" lIns="182880" tIns="91440">
            <a:normAutofit fontScale="5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“I would call the MD and would not return the script to the patient.”-Hospital </a:t>
            </a:r>
            <a:r>
              <a:rPr lang="en-US" dirty="0" err="1"/>
              <a:t>RPh</a:t>
            </a:r>
            <a:endParaRPr lang="en-US" dirty="0"/>
          </a:p>
          <a:p>
            <a:pPr>
              <a:buFont typeface="Wingdings" pitchFamily="2" charset="2"/>
              <a:buChar char="q"/>
            </a:pPr>
            <a:r>
              <a:rPr lang="en-US" u="sng" dirty="0"/>
              <a:t>Response 2:</a:t>
            </a:r>
            <a:r>
              <a:rPr lang="en-US" dirty="0"/>
              <a:t> “I would call ER to see if prescriber wants to still authorize it.”-Intern</a:t>
            </a:r>
          </a:p>
          <a:p>
            <a:pPr>
              <a:buFont typeface="Wingdings" pitchFamily="2" charset="2"/>
              <a:buChar char="q"/>
            </a:pPr>
            <a:r>
              <a:rPr lang="en-US" u="sng" dirty="0"/>
              <a:t>Law States:</a:t>
            </a:r>
            <a:r>
              <a:rPr lang="en-US" dirty="0"/>
              <a:t> “A prescription for a controlled substance may be issued for a legitimate medical purpose by an individual practitioner acting in the usual course of his professional practice, and who is registered under the Controlled Substances Act. The responsibility for the proper prescribing and dispensing of controlled substances is upon the prescribing practitioner, but a corresponding responsibility rests with the pharmacist who fills the prescription.” -16.19.20.41</a:t>
            </a:r>
          </a:p>
          <a:p>
            <a:pPr>
              <a:buFont typeface="Wingdings" pitchFamily="2" charset="2"/>
              <a:buChar char="q"/>
            </a:pPr>
            <a:r>
              <a:rPr lang="en-US" u="sng" dirty="0"/>
              <a:t>Law States:</a:t>
            </a:r>
            <a:r>
              <a:rPr lang="en-US" dirty="0"/>
              <a:t> “Before a practitioner prescribes or dispenses for the first time, a controlled substance in schedule II, III, IV or V to a patient for a period greater than four days, or if there is a gap in prescribing the controlled substance for 30 days or more, the practitioner shall review a PMP report for the patient for the preceding 12 months. A PMP report shall be reviewed a minimum of once every three months during the continuous use of a controlled substance for </a:t>
            </a:r>
            <a:r>
              <a:rPr lang="en-US"/>
              <a:t>each patient.”-16.10.14.8</a:t>
            </a:r>
            <a:endParaRPr lang="en-US" u="sng"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“2 Months 2 Late?”</a:t>
            </a:r>
          </a:p>
        </p:txBody>
      </p:sp>
      <p:pic>
        <p:nvPicPr>
          <p:cNvPr id="3" name="Picture 2">
            <a:extLst>
              <a:ext uri="{FF2B5EF4-FFF2-40B4-BE49-F238E27FC236}">
                <a16:creationId xmlns:a16="http://schemas.microsoft.com/office/drawing/2014/main" id="{42CB0755-440E-4744-A638-913AF9D5D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487680"/>
            <a:ext cx="1889760" cy="2407920"/>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3718552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26</a:t>
            </a:r>
          </a:p>
        </p:txBody>
      </p:sp>
      <p:sp>
        <p:nvSpPr>
          <p:cNvPr id="3" name="Content Placeholder 2"/>
          <p:cNvSpPr>
            <a:spLocks noGrp="1"/>
          </p:cNvSpPr>
          <p:nvPr>
            <p:ph idx="1"/>
          </p:nvPr>
        </p:nvSpPr>
        <p:spPr/>
        <p:txBody>
          <a:bodyPr>
            <a:normAutofit fontScale="92500"/>
          </a:bodyPr>
          <a:lstStyle/>
          <a:p>
            <a:r>
              <a:rPr lang="en-US" dirty="0"/>
              <a:t>You are working at the outpatient pharmacy at large university hospital. A resident calls to inform you that he is sending a patient down to have a prescription filled for methadone. The resident wanted to assure the pharmacy that it was a legitimate prescription and that he was prescribing the patient only enough methadone until he can be seen in the methadone clinic in four days. </a:t>
            </a:r>
          </a:p>
          <a:p>
            <a:r>
              <a:rPr lang="en-US" dirty="0"/>
              <a:t>How do you respond to the resident?</a:t>
            </a:r>
          </a:p>
        </p:txBody>
      </p:sp>
    </p:spTree>
    <p:extLst>
      <p:ext uri="{BB962C8B-B14F-4D97-AF65-F5344CB8AC3E}">
        <p14:creationId xmlns:p14="http://schemas.microsoft.com/office/powerpoint/2010/main" val="30869026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39597" y="490728"/>
            <a:ext cx="6447202" cy="4514088"/>
          </a:xfrm>
          <a:prstGeom prst="rect">
            <a:avLst/>
          </a:prstGeom>
        </p:spPr>
        <p:txBody>
          <a:bodyPr vert="horz" lIns="182880" tIns="91440">
            <a:normAutofit fontScale="70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sz="3300" u="sng" dirty="0"/>
              <a:t>Response 1: </a:t>
            </a:r>
            <a:r>
              <a:rPr lang="en-US" sz="3300" dirty="0"/>
              <a:t>“Community </a:t>
            </a:r>
            <a:r>
              <a:rPr lang="en-US" sz="3300" dirty="0" err="1"/>
              <a:t>RPh</a:t>
            </a:r>
            <a:r>
              <a:rPr lang="en-US" sz="3300" dirty="0"/>
              <a:t> cannot fill methadone for the indication of opioid dependence.”-</a:t>
            </a:r>
          </a:p>
          <a:p>
            <a:pPr>
              <a:buFont typeface="Wingdings" pitchFamily="2" charset="2"/>
              <a:buChar char="q"/>
            </a:pPr>
            <a:r>
              <a:rPr lang="en-US" sz="3300" u="sng" dirty="0"/>
              <a:t>Response 2</a:t>
            </a:r>
            <a:r>
              <a:rPr lang="en-US" sz="3300" dirty="0"/>
              <a:t>: “The resident probably doesn’t have authorization from the DEA to provide Methadone to addicts; A doctor with the appropriate DEA license will have to prescribe.”-Clinic </a:t>
            </a:r>
            <a:r>
              <a:rPr lang="en-US" sz="3300" dirty="0" err="1"/>
              <a:t>RPh</a:t>
            </a:r>
            <a:r>
              <a:rPr lang="en-US" sz="3300" dirty="0"/>
              <a:t> </a:t>
            </a:r>
          </a:p>
          <a:p>
            <a:pPr>
              <a:buFont typeface="Wingdings" pitchFamily="2" charset="2"/>
              <a:buChar char="q"/>
            </a:pPr>
            <a:r>
              <a:rPr lang="en-US" sz="3300" u="sng" dirty="0"/>
              <a:t>Law States:</a:t>
            </a:r>
            <a:r>
              <a:rPr lang="en-US" sz="3300" dirty="0"/>
              <a:t> “Clinics dispensing only one class of dangerous drug or controlled substance, such as methadone, may administer the drug to patients of the clinic and dispensed or distributed to patients of the clinic.”-16.19.10.11</a:t>
            </a:r>
            <a:endParaRPr lang="en-US"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“Methadone Script”</a:t>
            </a:r>
          </a:p>
        </p:txBody>
      </p:sp>
      <p:pic>
        <p:nvPicPr>
          <p:cNvPr id="3" name="Picture 2">
            <a:extLst>
              <a:ext uri="{FF2B5EF4-FFF2-40B4-BE49-F238E27FC236}">
                <a16:creationId xmlns:a16="http://schemas.microsoft.com/office/drawing/2014/main" id="{42CB0755-440E-4744-A638-913AF9D5D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487680"/>
            <a:ext cx="1889760" cy="2407920"/>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418718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Ethically Incorrect</a:t>
            </a:r>
          </a:p>
        </p:txBody>
      </p:sp>
      <p:sp>
        <p:nvSpPr>
          <p:cNvPr id="3" name="Content Placeholder 2"/>
          <p:cNvSpPr>
            <a:spLocks noGrp="1"/>
          </p:cNvSpPr>
          <p:nvPr>
            <p:ph idx="1"/>
          </p:nvPr>
        </p:nvSpPr>
        <p:spPr>
          <a:xfrm>
            <a:off x="502920" y="530352"/>
            <a:ext cx="8183880" cy="4651248"/>
          </a:xfrm>
        </p:spPr>
        <p:txBody>
          <a:bodyPr>
            <a:noAutofit/>
          </a:bodyPr>
          <a:lstStyle/>
          <a:p>
            <a:pPr>
              <a:lnSpc>
                <a:spcPct val="150000"/>
              </a:lnSpc>
            </a:pPr>
            <a:r>
              <a:rPr lang="en-US" altLang="en-US" sz="1800" dirty="0"/>
              <a:t>Increasing price of a prescription for difficult patients</a:t>
            </a:r>
          </a:p>
          <a:p>
            <a:pPr>
              <a:lnSpc>
                <a:spcPct val="150000"/>
              </a:lnSpc>
            </a:pPr>
            <a:r>
              <a:rPr lang="en-US" altLang="en-US" sz="1800" dirty="0"/>
              <a:t>Dropping pills on the floor &amp; using the 5 second rule</a:t>
            </a:r>
          </a:p>
          <a:p>
            <a:pPr>
              <a:lnSpc>
                <a:spcPct val="150000"/>
              </a:lnSpc>
            </a:pPr>
            <a:r>
              <a:rPr lang="en-US" altLang="en-US" sz="1800" dirty="0"/>
              <a:t>Telling a patient we are out of one of the ingredients for a compound, so you don’t have to make it</a:t>
            </a:r>
          </a:p>
          <a:p>
            <a:pPr>
              <a:lnSpc>
                <a:spcPct val="150000"/>
              </a:lnSpc>
            </a:pPr>
            <a:r>
              <a:rPr lang="en-US" altLang="en-US" sz="1800" dirty="0"/>
              <a:t>Selling a little too much pseudoephedrine</a:t>
            </a:r>
          </a:p>
          <a:p>
            <a:pPr>
              <a:lnSpc>
                <a:spcPct val="150000"/>
              </a:lnSpc>
            </a:pPr>
            <a:r>
              <a:rPr lang="en-US" altLang="en-US" sz="1800" dirty="0"/>
              <a:t>Moving “important” customers to the front of the line</a:t>
            </a:r>
          </a:p>
          <a:p>
            <a:pPr>
              <a:lnSpc>
                <a:spcPct val="150000"/>
              </a:lnSpc>
            </a:pPr>
            <a:r>
              <a:rPr lang="en-US" altLang="en-US" sz="1800" dirty="0"/>
              <a:t>Taking a pill from stock because we forgot our dose</a:t>
            </a:r>
          </a:p>
          <a:p>
            <a:pPr>
              <a:lnSpc>
                <a:spcPct val="150000"/>
              </a:lnSpc>
            </a:pPr>
            <a:r>
              <a:rPr lang="en-US" altLang="en-US" sz="1800" dirty="0"/>
              <a:t>Taking pills that we do not have a prescription for</a:t>
            </a:r>
          </a:p>
          <a:p>
            <a:pPr>
              <a:lnSpc>
                <a:spcPct val="150000"/>
              </a:lnSpc>
            </a:pPr>
            <a:r>
              <a:rPr lang="en-US" altLang="en-US" sz="1800" dirty="0"/>
              <a:t>Allowing practitioners such as dentists and optometrists to write prescriptions for drugs that are not in their scope of practice</a:t>
            </a:r>
            <a:endParaRPr lang="en-US" sz="1800" dirty="0"/>
          </a:p>
        </p:txBody>
      </p:sp>
    </p:spTree>
    <p:extLst>
      <p:ext uri="{BB962C8B-B14F-4D97-AF65-F5344CB8AC3E}">
        <p14:creationId xmlns:p14="http://schemas.microsoft.com/office/powerpoint/2010/main" val="299282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28</a:t>
            </a:r>
          </a:p>
        </p:txBody>
      </p:sp>
      <p:sp>
        <p:nvSpPr>
          <p:cNvPr id="3" name="Content Placeholder 2"/>
          <p:cNvSpPr>
            <a:spLocks noGrp="1"/>
          </p:cNvSpPr>
          <p:nvPr>
            <p:ph idx="1"/>
          </p:nvPr>
        </p:nvSpPr>
        <p:spPr>
          <a:xfrm>
            <a:off x="502920" y="530352"/>
            <a:ext cx="8183880" cy="4956048"/>
          </a:xfrm>
        </p:spPr>
        <p:txBody>
          <a:bodyPr>
            <a:normAutofit fontScale="77500" lnSpcReduction="20000"/>
          </a:bodyPr>
          <a:lstStyle/>
          <a:p>
            <a:r>
              <a:rPr lang="en-US" dirty="0"/>
              <a:t>LP, a 54yo female, calls your pharmacy complaining that she is having extremely sharp pains and swelling of her left leg when walking. She says the symptoms have just started and that she has never experienced this before. She also states that her shoulder has recently started to hurt as well and she thinks she’s just getting old. LP asks the pharmacist what she should take for the pain. The pharmacist is concerned and decides to review her profile before responding. </a:t>
            </a:r>
          </a:p>
          <a:p>
            <a:r>
              <a:rPr lang="en-US" dirty="0"/>
              <a:t>LP's current medications are: </a:t>
            </a:r>
          </a:p>
          <a:p>
            <a:pPr lvl="1"/>
            <a:r>
              <a:rPr lang="en-US" dirty="0"/>
              <a:t>Zithromax 500 mg daily x 3 days for sinusitis (on day 3) </a:t>
            </a:r>
          </a:p>
          <a:p>
            <a:pPr lvl="1"/>
            <a:r>
              <a:rPr lang="en-US" dirty="0"/>
              <a:t>Prednisone 10 mg daily x 2 weeks (on day 3) </a:t>
            </a:r>
          </a:p>
          <a:p>
            <a:pPr lvl="1"/>
            <a:r>
              <a:rPr lang="en-US" dirty="0" err="1"/>
              <a:t>Singulair</a:t>
            </a:r>
            <a:r>
              <a:rPr lang="en-US" dirty="0"/>
              <a:t> 10 mg daily </a:t>
            </a:r>
          </a:p>
          <a:p>
            <a:pPr lvl="1"/>
            <a:r>
              <a:rPr lang="en-US" dirty="0"/>
              <a:t>Albuterol Inhaler used 1-2 puffs 30 minutes before exercise </a:t>
            </a:r>
          </a:p>
          <a:p>
            <a:pPr lvl="1"/>
            <a:r>
              <a:rPr lang="en-US" dirty="0"/>
              <a:t>Premarin 0.625 mg daily</a:t>
            </a:r>
          </a:p>
          <a:p>
            <a:r>
              <a:rPr lang="en-US" dirty="0"/>
              <a:t>What do you conclude?</a:t>
            </a:r>
          </a:p>
        </p:txBody>
      </p:sp>
    </p:spTree>
    <p:extLst>
      <p:ext uri="{BB962C8B-B14F-4D97-AF65-F5344CB8AC3E}">
        <p14:creationId xmlns:p14="http://schemas.microsoft.com/office/powerpoint/2010/main" val="12323910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39597" y="490728"/>
            <a:ext cx="6447202" cy="4382008"/>
          </a:xfrm>
          <a:prstGeom prst="rect">
            <a:avLst/>
          </a:prstGeom>
        </p:spPr>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“Further workup is required, including Rx history &amp; appropriate work-up.”-Hospital </a:t>
            </a:r>
            <a:r>
              <a:rPr lang="en-US" dirty="0" err="1"/>
              <a:t>RPh</a:t>
            </a:r>
            <a:endParaRPr lang="en-US" dirty="0"/>
          </a:p>
          <a:p>
            <a:pPr>
              <a:buFont typeface="Wingdings" pitchFamily="2" charset="2"/>
              <a:buChar char="q"/>
            </a:pPr>
            <a:r>
              <a:rPr lang="en-US" u="sng" dirty="0"/>
              <a:t>Response 2:</a:t>
            </a:r>
            <a:r>
              <a:rPr lang="en-US" dirty="0"/>
              <a:t> “I would be concerned about a clot due to the Premarin but would need more information.”-Intern</a:t>
            </a:r>
          </a:p>
          <a:p>
            <a:pPr>
              <a:buFont typeface="Wingdings" pitchFamily="2" charset="2"/>
              <a:buChar char="q"/>
            </a:pPr>
            <a:r>
              <a:rPr lang="en-US" u="sng" dirty="0"/>
              <a:t>FDA </a:t>
            </a:r>
            <a:r>
              <a:rPr lang="en-US" u="sng" dirty="0" err="1"/>
              <a:t>Medwatch</a:t>
            </a:r>
            <a:r>
              <a:rPr lang="en-US" u="sng" dirty="0"/>
              <a:t>:</a:t>
            </a:r>
            <a:r>
              <a:rPr lang="en-US" dirty="0"/>
              <a:t> </a:t>
            </a:r>
            <a:r>
              <a:rPr lang="en-US" dirty="0">
                <a:hlinkClick r:id="rId3"/>
              </a:rPr>
              <a:t>https://www.fda.gov/Safety/MedWatch/default.htm</a:t>
            </a:r>
            <a:r>
              <a:rPr lang="en-US" dirty="0"/>
              <a:t> --&gt; “Report a Problem”, </a:t>
            </a:r>
            <a:r>
              <a:rPr lang="en-US" dirty="0">
                <a:sym typeface="Wingdings" pitchFamily="2" charset="2"/>
              </a:rPr>
              <a:t>Begin a report as a: “Consumer/Patient (FDA form 3500B)</a:t>
            </a:r>
            <a:endParaRPr lang="en-US" dirty="0"/>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“Questionable Pain”</a:t>
            </a:r>
          </a:p>
        </p:txBody>
      </p:sp>
      <p:pic>
        <p:nvPicPr>
          <p:cNvPr id="3" name="Picture 2">
            <a:extLst>
              <a:ext uri="{FF2B5EF4-FFF2-40B4-BE49-F238E27FC236}">
                <a16:creationId xmlns:a16="http://schemas.microsoft.com/office/drawing/2014/main" id="{42CB0755-440E-4744-A638-913AF9D5D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 y="487680"/>
            <a:ext cx="1889760" cy="2407920"/>
          </a:xfrm>
          <a:prstGeom prst="rect">
            <a:avLst/>
          </a:prstGeom>
        </p:spPr>
      </p:pic>
      <p:pic>
        <p:nvPicPr>
          <p:cNvPr id="7" name="Content Placeholder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3646670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29</a:t>
            </a:r>
          </a:p>
        </p:txBody>
      </p:sp>
      <p:sp>
        <p:nvSpPr>
          <p:cNvPr id="3" name="Content Placeholder 2"/>
          <p:cNvSpPr>
            <a:spLocks noGrp="1"/>
          </p:cNvSpPr>
          <p:nvPr>
            <p:ph idx="1"/>
          </p:nvPr>
        </p:nvSpPr>
        <p:spPr>
          <a:xfrm>
            <a:off x="2133600" y="530352"/>
            <a:ext cx="6553200" cy="4879848"/>
          </a:xfrm>
        </p:spPr>
        <p:txBody>
          <a:bodyPr>
            <a:normAutofit fontScale="70000" lnSpcReduction="20000"/>
          </a:bodyPr>
          <a:lstStyle/>
          <a:p>
            <a:r>
              <a:rPr lang="en-US" dirty="0"/>
              <a:t>SH is a 59yo female who presents to her doctor's office for a physical exam. One year ago, SH's A1C was 5.8%. Today, her BG is 202 mg/</a:t>
            </a:r>
            <a:r>
              <a:rPr lang="en-US" dirty="0" err="1"/>
              <a:t>dL</a:t>
            </a:r>
            <a:r>
              <a:rPr lang="en-US" dirty="0"/>
              <a:t> and her A1C is 6.7%. SH denies any major dietary changes. A preliminary diagnosis of DM2 is made, to be confirmed by follow up lab values. However, the physician is suspicious of this sudden change. She is negative for a family history of DM2 and is only 10% over her IBW. The physician calls SH's pharmacist and asks if any of her medications could be responsible for this change. </a:t>
            </a:r>
          </a:p>
          <a:p>
            <a:r>
              <a:rPr lang="en-US" dirty="0"/>
              <a:t>Her current medications are: </a:t>
            </a:r>
          </a:p>
          <a:p>
            <a:pPr lvl="1"/>
            <a:r>
              <a:rPr lang="en-US" dirty="0"/>
              <a:t>Zestril 20 mg daily </a:t>
            </a:r>
          </a:p>
          <a:p>
            <a:pPr lvl="1"/>
            <a:r>
              <a:rPr lang="en-US" dirty="0"/>
              <a:t>Fosamax 10 mg daily </a:t>
            </a:r>
          </a:p>
          <a:p>
            <a:pPr lvl="1"/>
            <a:r>
              <a:rPr lang="en-US" dirty="0"/>
              <a:t>Aciphex 20 mg daily </a:t>
            </a:r>
          </a:p>
          <a:p>
            <a:pPr lvl="1"/>
            <a:r>
              <a:rPr lang="en-US" dirty="0"/>
              <a:t>Seroquel 200 mg twice daily</a:t>
            </a:r>
          </a:p>
          <a:p>
            <a:r>
              <a:rPr lang="en-US" dirty="0"/>
              <a:t>What do you conclude?</a:t>
            </a:r>
          </a:p>
        </p:txBody>
      </p:sp>
      <p:pic>
        <p:nvPicPr>
          <p:cNvPr id="2049" name="Picture 1" descr="achilles_tendonitis">
            <a:extLst>
              <a:ext uri="{FF2B5EF4-FFF2-40B4-BE49-F238E27FC236}">
                <a16:creationId xmlns:a16="http://schemas.microsoft.com/office/drawing/2014/main" id="{F88099F1-381E-FD4A-96A1-2D4EA8FE9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92" y="485775"/>
            <a:ext cx="1664208" cy="201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214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DC0DDF4-1EE1-CC4F-9678-007D86CBBDEC}"/>
              </a:ext>
            </a:extLst>
          </p:cNvPr>
          <p:cNvSpPr txBox="1">
            <a:spLocks/>
          </p:cNvSpPr>
          <p:nvPr/>
        </p:nvSpPr>
        <p:spPr>
          <a:xfrm>
            <a:off x="2239597" y="490728"/>
            <a:ext cx="6447202" cy="4382008"/>
          </a:xfrm>
          <a:prstGeom prst="rect">
            <a:avLst/>
          </a:prstGeom>
        </p:spPr>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q"/>
            </a:pPr>
            <a:r>
              <a:rPr lang="en-US" u="sng" dirty="0"/>
              <a:t>Response 1:</a:t>
            </a:r>
            <a:r>
              <a:rPr lang="en-US" dirty="0"/>
              <a:t> “Seroquel would be highly suspicious.”-Clinic </a:t>
            </a:r>
            <a:r>
              <a:rPr lang="en-US" dirty="0" err="1"/>
              <a:t>RPh</a:t>
            </a:r>
            <a:r>
              <a:rPr lang="en-US" dirty="0"/>
              <a:t> </a:t>
            </a:r>
          </a:p>
          <a:p>
            <a:pPr>
              <a:buFont typeface="Wingdings" pitchFamily="2" charset="2"/>
              <a:buChar char="q"/>
            </a:pPr>
            <a:r>
              <a:rPr lang="en-US" u="sng" dirty="0"/>
              <a:t>Response 2:</a:t>
            </a:r>
            <a:r>
              <a:rPr lang="en-US" dirty="0"/>
              <a:t> ”If Seroquel was initiated within the past year, the rise in BS is very possibly due to it. I would contact doctor if a change is appropriate.”-Community </a:t>
            </a:r>
            <a:r>
              <a:rPr lang="en-US" dirty="0" err="1"/>
              <a:t>RPh</a:t>
            </a:r>
            <a:r>
              <a:rPr lang="en-US" dirty="0"/>
              <a:t> </a:t>
            </a:r>
          </a:p>
          <a:p>
            <a:pPr>
              <a:buFont typeface="Wingdings" pitchFamily="2" charset="2"/>
              <a:buChar char="q"/>
            </a:pPr>
            <a:r>
              <a:rPr lang="en-US" u="sng" dirty="0"/>
              <a:t>Law States:</a:t>
            </a:r>
            <a:r>
              <a:rPr lang="en-US" dirty="0"/>
              <a:t> ”Report incidents, including relevant status updates, to the Board on Board approved forms within fifteen (15) days of discovery.”-16.19.25.8</a:t>
            </a:r>
          </a:p>
        </p:txBody>
      </p:sp>
      <p:sp>
        <p:nvSpPr>
          <p:cNvPr id="10" name="Title 9">
            <a:extLst>
              <a:ext uri="{FF2B5EF4-FFF2-40B4-BE49-F238E27FC236}">
                <a16:creationId xmlns:a16="http://schemas.microsoft.com/office/drawing/2014/main" id="{41D15509-1A7E-2346-962A-70A7F2E42D27}"/>
              </a:ext>
            </a:extLst>
          </p:cNvPr>
          <p:cNvSpPr>
            <a:spLocks noGrp="1"/>
          </p:cNvSpPr>
          <p:nvPr>
            <p:ph type="title"/>
          </p:nvPr>
        </p:nvSpPr>
        <p:spPr>
          <a:xfrm>
            <a:off x="472440" y="5004816"/>
            <a:ext cx="8183880" cy="919480"/>
          </a:xfrm>
          <a:ln w="38100">
            <a:solidFill>
              <a:schemeClr val="tx1"/>
            </a:solidFill>
          </a:ln>
        </p:spPr>
        <p:txBody>
          <a:bodyPr/>
          <a:lstStyle/>
          <a:p>
            <a:r>
              <a:rPr lang="en-US" dirty="0"/>
              <a:t>“DM2 vs. ADE”</a:t>
            </a:r>
          </a:p>
        </p:txBody>
      </p:sp>
      <p:pic>
        <p:nvPicPr>
          <p:cNvPr id="3" name="Picture 2">
            <a:extLst>
              <a:ext uri="{FF2B5EF4-FFF2-40B4-BE49-F238E27FC236}">
                <a16:creationId xmlns:a16="http://schemas.microsoft.com/office/drawing/2014/main" id="{42CB0755-440E-4744-A638-913AF9D5D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487680"/>
            <a:ext cx="1889760" cy="2407920"/>
          </a:xfrm>
          <a:prstGeom prst="rect">
            <a:avLst/>
          </a:prstGeom>
        </p:spPr>
      </p:pic>
      <p:pic>
        <p:nvPicPr>
          <p:cNvPr id="7"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983480"/>
            <a:ext cx="838200" cy="983974"/>
          </a:xfrm>
          <a:prstGeom prst="rect">
            <a:avLst/>
          </a:prstGeom>
        </p:spPr>
      </p:pic>
    </p:spTree>
    <p:extLst>
      <p:ext uri="{BB962C8B-B14F-4D97-AF65-F5344CB8AC3E}">
        <p14:creationId xmlns:p14="http://schemas.microsoft.com/office/powerpoint/2010/main" val="41519952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altLang="en-US" dirty="0"/>
              <a:t>Pharmacy is a moral practice and pharmacists have special moral obligations, including but not limited to: </a:t>
            </a:r>
          </a:p>
          <a:p>
            <a:pPr lvl="1"/>
            <a:r>
              <a:rPr lang="en-US" altLang="en-US" dirty="0"/>
              <a:t>Promoting the welfare of patients, </a:t>
            </a:r>
          </a:p>
          <a:p>
            <a:pPr lvl="1"/>
            <a:r>
              <a:rPr lang="en-US" altLang="en-US" dirty="0"/>
              <a:t>Protecting them from harm, and </a:t>
            </a:r>
          </a:p>
          <a:p>
            <a:pPr lvl="1"/>
            <a:r>
              <a:rPr lang="en-US" altLang="en-US" dirty="0"/>
              <a:t>Respecting their rights to self-determination </a:t>
            </a:r>
          </a:p>
          <a:p>
            <a:endParaRPr lang="en-US" dirty="0"/>
          </a:p>
        </p:txBody>
      </p:sp>
    </p:spTree>
    <p:extLst>
      <p:ext uri="{BB962C8B-B14F-4D97-AF65-F5344CB8AC3E}">
        <p14:creationId xmlns:p14="http://schemas.microsoft.com/office/powerpoint/2010/main" val="11770448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Text Box 5"/>
          <p:cNvSpPr txBox="1">
            <a:spLocks noGrp="1" noChangeArrowheads="1"/>
          </p:cNvSpPr>
          <p:nvPr>
            <p:ph idx="1"/>
          </p:nvPr>
        </p:nvSpPr>
        <p:spPr bwMode="auto">
          <a:xfrm>
            <a:off x="502920" y="530352"/>
            <a:ext cx="8183880" cy="479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charset="0"/>
                <a:cs typeface="Arial" charset="0"/>
              </a:defRPr>
            </a:lvl1pPr>
            <a:lvl2pPr marL="742950" indent="-285750" algn="r" rtl="1">
              <a:defRPr>
                <a:solidFill>
                  <a:schemeClr val="tx1"/>
                </a:solidFill>
                <a:latin typeface="Arial" charset="0"/>
                <a:cs typeface="Arial" charset="0"/>
              </a:defRPr>
            </a:lvl2pPr>
            <a:lvl3pPr marL="1143000" indent="-228600" algn="r" rtl="1">
              <a:defRPr>
                <a:solidFill>
                  <a:schemeClr val="tx1"/>
                </a:solidFill>
                <a:latin typeface="Arial" charset="0"/>
                <a:cs typeface="Arial" charset="0"/>
              </a:defRPr>
            </a:lvl3pPr>
            <a:lvl4pPr marL="1600200" indent="-228600" algn="r" rtl="1">
              <a:defRPr>
                <a:solidFill>
                  <a:schemeClr val="tx1"/>
                </a:solidFill>
                <a:latin typeface="Arial" charset="0"/>
                <a:cs typeface="Arial" charset="0"/>
              </a:defRPr>
            </a:lvl4pPr>
            <a:lvl5pPr marL="2057400" indent="-228600" algn="r" rtl="1">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altLang="en-US" sz="1100" dirty="0"/>
              <a:t>Li SC. Factors affecting therapeutic compliance: A review from the patient’s perspective. </a:t>
            </a:r>
            <a:r>
              <a:rPr lang="en-US" altLang="en-US" sz="1100" i="1" dirty="0"/>
              <a:t>Therapeutics and ClinicalRiskManagement</a:t>
            </a:r>
            <a:r>
              <a:rPr lang="en-US" altLang="en-US" sz="1100" dirty="0"/>
              <a:t>..2008;4:269-286.  </a:t>
            </a:r>
          </a:p>
          <a:p>
            <a:pPr algn="l" rtl="0" eaLnBrk="1" hangingPunct="1">
              <a:spcBef>
                <a:spcPct val="50000"/>
              </a:spcBef>
            </a:pPr>
            <a:r>
              <a:rPr lang="en-US" altLang="en-US" sz="1100" dirty="0"/>
              <a:t>Janes R, Titchener J. Using the patient-centered medicine clinical framework to better appreciate and explore the many barriers to care in Type 2 diabetes. </a:t>
            </a:r>
            <a:r>
              <a:rPr lang="en-US" altLang="en-US" sz="1100" i="1" dirty="0"/>
              <a:t>J Prim Health Care</a:t>
            </a:r>
            <a:r>
              <a:rPr lang="en-US" altLang="en-US" sz="1100" dirty="0"/>
              <a:t>. 2014;6(4):340-348.  </a:t>
            </a:r>
          </a:p>
          <a:p>
            <a:pPr algn="l" rtl="0" eaLnBrk="1" hangingPunct="1">
              <a:spcBef>
                <a:spcPct val="50000"/>
              </a:spcBef>
            </a:pPr>
            <a:r>
              <a:rPr lang="en-US" altLang="en-US" sz="1100" dirty="0" err="1"/>
              <a:t>Buerki</a:t>
            </a:r>
            <a:r>
              <a:rPr lang="en-US" altLang="en-US" sz="1100" dirty="0"/>
              <a:t> RA, Vottero LD. </a:t>
            </a:r>
            <a:r>
              <a:rPr lang="en-US" altLang="en-US" sz="1100" i="1" dirty="0"/>
              <a:t>Ethical Responsibility in Pharmacy Practice</a:t>
            </a:r>
            <a:r>
              <a:rPr lang="en-US" altLang="en-US" sz="1100" dirty="0"/>
              <a:t>. Madison, WI: American Institute of the History of Pharmacy; 2002.</a:t>
            </a:r>
          </a:p>
          <a:p>
            <a:pPr algn="l" rtl="0" eaLnBrk="1" hangingPunct="1">
              <a:spcBef>
                <a:spcPct val="50000"/>
              </a:spcBef>
            </a:pPr>
            <a:r>
              <a:rPr lang="en-US" altLang="en-US" sz="1100" dirty="0"/>
              <a:t>Code of Ethics for Pharmacists. </a:t>
            </a:r>
            <a:r>
              <a:rPr lang="en-US" altLang="en-US" sz="1100" i="1" dirty="0"/>
              <a:t>American Pharmacists Association</a:t>
            </a:r>
            <a:r>
              <a:rPr lang="en-US" altLang="en-US" sz="1100" dirty="0"/>
              <a:t>. 1994;34(8):79. doi:10.1016/s0160-3450(15)30342-1.  </a:t>
            </a:r>
          </a:p>
          <a:p>
            <a:pPr algn="l" rtl="0" eaLnBrk="1" hangingPunct="1">
              <a:spcBef>
                <a:spcPct val="50000"/>
              </a:spcBef>
            </a:pPr>
            <a:r>
              <a:rPr lang="en-US" altLang="en-US" sz="1100" dirty="0"/>
              <a:t>Mitchell, A. J., &amp; Selmes, T. Why don't patients take their medicine? Reasons and solutions in psychiatry. Advances in Psychiatric Treatment, 2007;13(5), 336-346.  </a:t>
            </a:r>
          </a:p>
          <a:p>
            <a:pPr algn="l" rtl="0" eaLnBrk="1" hangingPunct="1">
              <a:spcBef>
                <a:spcPct val="50000"/>
              </a:spcBef>
            </a:pPr>
            <a:r>
              <a:rPr lang="en-US" altLang="en-US" sz="1100" dirty="0" err="1"/>
              <a:t>Keszthelyi</a:t>
            </a:r>
            <a:r>
              <a:rPr lang="en-US" altLang="en-US" sz="1100" dirty="0"/>
              <a:t> S. Challenging non-compliance. </a:t>
            </a:r>
            <a:r>
              <a:rPr lang="en-US" altLang="en-US" sz="1100" i="1" dirty="0"/>
              <a:t>Journal of Medical Ethics</a:t>
            </a:r>
            <a:r>
              <a:rPr lang="en-US" altLang="en-US" sz="1100" dirty="0"/>
              <a:t>. 2003;29(4):257-259.</a:t>
            </a:r>
          </a:p>
          <a:p>
            <a:pPr algn="l" rtl="0" eaLnBrk="1" hangingPunct="1">
              <a:spcBef>
                <a:spcPct val="50000"/>
              </a:spcBef>
            </a:pPr>
            <a:r>
              <a:rPr lang="en-US" altLang="en-US" sz="1100" dirty="0"/>
              <a:t>Butterworth SW. Influencing Patient Adherence to Treatment Guidelines</a:t>
            </a:r>
            <a:r>
              <a:rPr lang="en-US" altLang="en-US" sz="1100" i="1" dirty="0"/>
              <a:t>. Journal of Managed Care Pharmacy</a:t>
            </a:r>
            <a:r>
              <a:rPr lang="en-US" altLang="en-US" sz="1100" dirty="0"/>
              <a:t>. 2008;14(6 Supp B):21-25. doi:10.18553/jmcp.2008.14.s6-b.21.</a:t>
            </a:r>
          </a:p>
          <a:p>
            <a:pPr algn="l" rtl="0" eaLnBrk="1" hangingPunct="1">
              <a:spcBef>
                <a:spcPct val="50000"/>
              </a:spcBef>
            </a:pPr>
            <a:r>
              <a:rPr lang="en-US" altLang="en-US" sz="1100" dirty="0"/>
              <a:t>Clifford S, Barber N, Elliott R, Hartley E, Horne R. Patient-centered advice is effective in improving adherence to medicines. </a:t>
            </a:r>
            <a:r>
              <a:rPr lang="en-US" altLang="en-US" sz="1100" i="1" dirty="0"/>
              <a:t>Pharmacy World and Science</a:t>
            </a:r>
            <a:r>
              <a:rPr lang="en-US" altLang="en-US" sz="1100" dirty="0"/>
              <a:t>. 2006;28(3):165-170.</a:t>
            </a:r>
          </a:p>
          <a:p>
            <a:pPr algn="l" rtl="0" eaLnBrk="1" hangingPunct="1">
              <a:spcBef>
                <a:spcPct val="50000"/>
              </a:spcBef>
            </a:pPr>
            <a:r>
              <a:rPr lang="en-US" altLang="en-US" sz="1100" dirty="0">
                <a:hlinkClick r:id="rId3"/>
              </a:rPr>
              <a:t>http://www.pharmacytimes.com/news/new-ethical-dilemmas-with-evolving-pharmacists-role</a:t>
            </a:r>
            <a:endParaRPr lang="en-US" altLang="en-US" sz="1100" dirty="0"/>
          </a:p>
          <a:p>
            <a:pPr algn="l" rtl="0" eaLnBrk="1" hangingPunct="1">
              <a:spcBef>
                <a:spcPct val="50000"/>
              </a:spcBef>
            </a:pPr>
            <a:r>
              <a:rPr lang="en-US" altLang="en-US" sz="1100" dirty="0"/>
              <a:t>Picture. </a:t>
            </a:r>
            <a:r>
              <a:rPr lang="en-US" altLang="en-US" sz="1100" dirty="0" err="1"/>
              <a:t>APhA</a:t>
            </a:r>
            <a:r>
              <a:rPr lang="en-US" altLang="en-US" sz="1100" dirty="0"/>
              <a:t>. Code of Ethics. 2018. Accessed June 13, 2018.  </a:t>
            </a:r>
            <a:r>
              <a:rPr lang="en-US" altLang="en-US" sz="1100" dirty="0">
                <a:hlinkClick r:id="rId4"/>
              </a:rPr>
              <a:t>https://www.pharmacist.com/code-ethics</a:t>
            </a:r>
            <a:r>
              <a:rPr lang="en-US" altLang="en-US" sz="1100" dirty="0"/>
              <a:t> </a:t>
            </a:r>
          </a:p>
          <a:p>
            <a:pPr algn="l" rtl="0">
              <a:spcBef>
                <a:spcPct val="50000"/>
              </a:spcBef>
            </a:pPr>
            <a:r>
              <a:rPr lang="en-US" altLang="en-US" sz="1100" dirty="0"/>
              <a:t>AG: Methadone Clinics Should Report to Prescription Drug Monitoring Program. Hallinan, J. April 12, 2016. Accessed June 13, 2018. </a:t>
            </a:r>
            <a:r>
              <a:rPr lang="en-US" altLang="en-US" sz="1100" dirty="0">
                <a:hlinkClick r:id="rId5"/>
              </a:rPr>
              <a:t>https://www.nmag.gov/uploads/PressRelease/48737699ae174b30ac51a7eb286e661f/Methadone_Clinics_Should_Report_to_Prescription_Drug_Monitoring_Program_1.pdf</a:t>
            </a:r>
            <a:r>
              <a:rPr lang="en-US" altLang="en-US" sz="1100" dirty="0"/>
              <a:t> </a:t>
            </a:r>
          </a:p>
          <a:p>
            <a:pPr algn="l" rtl="0">
              <a:spcBef>
                <a:spcPct val="50000"/>
              </a:spcBef>
            </a:pPr>
            <a:r>
              <a:rPr lang="en-US" altLang="en-US" sz="1100" dirty="0"/>
              <a:t>New Mexico Board of Pharmacy. Rules and Laws. Accessed June 13, 2018. </a:t>
            </a:r>
            <a:r>
              <a:rPr lang="en-US" altLang="en-US" sz="1100" dirty="0">
                <a:hlinkClick r:id="rId6"/>
              </a:rPr>
              <a:t>http://www.rld.state.nm.us/boards/pharmacy_rules_and_laws.aspx</a:t>
            </a:r>
            <a:r>
              <a:rPr lang="en-US" altLang="en-US" sz="1100" dirty="0"/>
              <a:t> </a:t>
            </a:r>
          </a:p>
        </p:txBody>
      </p:sp>
    </p:spTree>
    <p:extLst>
      <p:ext uri="{BB962C8B-B14F-4D97-AF65-F5344CB8AC3E}">
        <p14:creationId xmlns:p14="http://schemas.microsoft.com/office/powerpoint/2010/main" val="320728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Ethically Debatable</a:t>
            </a:r>
          </a:p>
        </p:txBody>
      </p:sp>
      <p:sp>
        <p:nvSpPr>
          <p:cNvPr id="3" name="Content Placeholder 2"/>
          <p:cNvSpPr>
            <a:spLocks noGrp="1"/>
          </p:cNvSpPr>
          <p:nvPr>
            <p:ph idx="1"/>
          </p:nvPr>
        </p:nvSpPr>
        <p:spPr/>
        <p:txBody>
          <a:bodyPr>
            <a:normAutofit/>
          </a:bodyPr>
          <a:lstStyle/>
          <a:p>
            <a:r>
              <a:rPr lang="en-US" altLang="en-US" dirty="0"/>
              <a:t>Selling syringes to avoid a hassle or not selling to avoid clientele</a:t>
            </a:r>
          </a:p>
          <a:p>
            <a:r>
              <a:rPr lang="en-US" altLang="en-US" dirty="0"/>
              <a:t>Dispensing mifepristone that may or may not be for abortions</a:t>
            </a:r>
          </a:p>
          <a:p>
            <a:r>
              <a:rPr lang="en-US" altLang="en-US" dirty="0"/>
              <a:t>Refusal to give a flu shot offsite for an HIV clinic</a:t>
            </a:r>
          </a:p>
          <a:p>
            <a:r>
              <a:rPr lang="en-US" altLang="en-US" dirty="0"/>
              <a:t>Avoiding a Narcan discussion because it’s an uncomfortable topic or a patient may get offended</a:t>
            </a:r>
          </a:p>
          <a:p>
            <a:endParaRPr lang="en-US" altLang="en-US" dirty="0"/>
          </a:p>
          <a:p>
            <a:endParaRPr lang="en-US" altLang="en-US" dirty="0"/>
          </a:p>
          <a:p>
            <a:endParaRPr lang="en-US" dirty="0"/>
          </a:p>
        </p:txBody>
      </p:sp>
    </p:spTree>
    <p:extLst>
      <p:ext uri="{BB962C8B-B14F-4D97-AF65-F5344CB8AC3E}">
        <p14:creationId xmlns:p14="http://schemas.microsoft.com/office/powerpoint/2010/main" val="159684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to Ponder </a:t>
            </a:r>
          </a:p>
        </p:txBody>
      </p:sp>
      <p:sp>
        <p:nvSpPr>
          <p:cNvPr id="3" name="Content Placeholder 2"/>
          <p:cNvSpPr>
            <a:spLocks noGrp="1"/>
          </p:cNvSpPr>
          <p:nvPr>
            <p:ph idx="1"/>
          </p:nvPr>
        </p:nvSpPr>
        <p:spPr/>
        <p:txBody>
          <a:bodyPr/>
          <a:lstStyle/>
          <a:p>
            <a:r>
              <a:rPr lang="en-US" altLang="en-US" dirty="0"/>
              <a:t>How do I stay close to the passions and commitments that led me into this field while challenging myself, my colleagues, and my institution to keep faith with the profession’s deepest values?</a:t>
            </a:r>
          </a:p>
          <a:p>
            <a:pPr marL="347472" lvl="1" indent="0">
              <a:buNone/>
            </a:pPr>
            <a:endParaRPr lang="en-US" dirty="0"/>
          </a:p>
        </p:txBody>
      </p:sp>
    </p:spTree>
    <p:extLst>
      <p:ext uri="{BB962C8B-B14F-4D97-AF65-F5344CB8AC3E}">
        <p14:creationId xmlns:p14="http://schemas.microsoft.com/office/powerpoint/2010/main" val="3195401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7886</TotalTime>
  <Words>6990</Words>
  <Application>Microsoft Office PowerPoint</Application>
  <PresentationFormat>On-screen Show (4:3)</PresentationFormat>
  <Paragraphs>421</Paragraphs>
  <Slides>75</Slides>
  <Notes>75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Calibri</vt:lpstr>
      <vt:lpstr>Tahoma</vt:lpstr>
      <vt:lpstr>Verdana</vt:lpstr>
      <vt:lpstr>Wingdings</vt:lpstr>
      <vt:lpstr>Wingdings 2</vt:lpstr>
      <vt:lpstr>Aspect</vt:lpstr>
      <vt:lpstr>Practical Considerations in Pharmacy Practice</vt:lpstr>
      <vt:lpstr>Objectives</vt:lpstr>
      <vt:lpstr>Oath of a Pharmacist Highlights</vt:lpstr>
      <vt:lpstr>Source: Janes R, Titchener J. Using the patient-centred medicine clinical framework to better appreciate and explore the many barriers to care in Type 2 diabetes. J Prim Health Care. 2014;6(4):340-348</vt:lpstr>
      <vt:lpstr>Some Ethical Principles/Terms</vt:lpstr>
      <vt:lpstr>Professional Obligations</vt:lpstr>
      <vt:lpstr>Ethically Incorrect</vt:lpstr>
      <vt:lpstr>Ethically Debatable</vt:lpstr>
      <vt:lpstr>Question to Ponder </vt:lpstr>
      <vt:lpstr>Patterns for Ethical Standards</vt:lpstr>
      <vt:lpstr>Patterns for Ethical Standards</vt:lpstr>
      <vt:lpstr>Sources of Ethical Standards</vt:lpstr>
      <vt:lpstr>Pharmacy Code of Ethics</vt:lpstr>
      <vt:lpstr>Public Ethical Dilemmas</vt:lpstr>
      <vt:lpstr>Public Ethical Dilemmas</vt:lpstr>
      <vt:lpstr>Public Ethical Dilemmas</vt:lpstr>
      <vt:lpstr>Public Ethical Dilemmas</vt:lpstr>
      <vt:lpstr>PowerPoint Presentation</vt:lpstr>
      <vt:lpstr>Case 1</vt:lpstr>
      <vt:lpstr>PowerPoint Presentation</vt:lpstr>
      <vt:lpstr>Case 2</vt:lpstr>
      <vt:lpstr>PowerPoint Presentation</vt:lpstr>
      <vt:lpstr>Rubric</vt:lpstr>
      <vt:lpstr>Case 4</vt:lpstr>
      <vt:lpstr>“Angry Dentist”</vt:lpstr>
      <vt:lpstr>Case 5</vt:lpstr>
      <vt:lpstr>“The Slacker”</vt:lpstr>
      <vt:lpstr>Case 6</vt:lpstr>
      <vt:lpstr>“Five Finger RPh”</vt:lpstr>
      <vt:lpstr>Case 7</vt:lpstr>
      <vt:lpstr>“Toxic Tech”</vt:lpstr>
      <vt:lpstr>Case 8</vt:lpstr>
      <vt:lpstr>“Early Pain Pills”</vt:lpstr>
      <vt:lpstr>Case 9</vt:lpstr>
      <vt:lpstr>“Can Marijuana Cure?”</vt:lpstr>
      <vt:lpstr>Case 10</vt:lpstr>
      <vt:lpstr>“DM Steps of Care”</vt:lpstr>
      <vt:lpstr>Case 11</vt:lpstr>
      <vt:lpstr>“A Taxing Dilemma”</vt:lpstr>
      <vt:lpstr>Case 12</vt:lpstr>
      <vt:lpstr>“Expired Cozaar”</vt:lpstr>
      <vt:lpstr>Case 13</vt:lpstr>
      <vt:lpstr>“Medicaid Coverage”</vt:lpstr>
      <vt:lpstr>Case 14</vt:lpstr>
      <vt:lpstr>“$$$ for Pills”</vt:lpstr>
      <vt:lpstr>Case 15</vt:lpstr>
      <vt:lpstr>“Dirty Pricy Pills”</vt:lpstr>
      <vt:lpstr>Case 16</vt:lpstr>
      <vt:lpstr>“Missing Zofran Vial”</vt:lpstr>
      <vt:lpstr>Case 17</vt:lpstr>
      <vt:lpstr>“An Inpatient Waiter”</vt:lpstr>
      <vt:lpstr>Case 18</vt:lpstr>
      <vt:lpstr>“Overcharged, Overpaid”</vt:lpstr>
      <vt:lpstr>Case 19</vt:lpstr>
      <vt:lpstr>“No More Digoxin”</vt:lpstr>
      <vt:lpstr>Case 20</vt:lpstr>
      <vt:lpstr>“Feeling Insecure”</vt:lpstr>
      <vt:lpstr>Case 21</vt:lpstr>
      <vt:lpstr>“RN takes Diflucan”</vt:lpstr>
      <vt:lpstr>Case 22</vt:lpstr>
      <vt:lpstr>“New Narc on the fly”</vt:lpstr>
      <vt:lpstr>Case 23</vt:lpstr>
      <vt:lpstr>“A Testy Purpose”</vt:lpstr>
      <vt:lpstr>Case 24</vt:lpstr>
      <vt:lpstr>“Narcotic Refill”</vt:lpstr>
      <vt:lpstr>Case 25</vt:lpstr>
      <vt:lpstr>“2 Months 2 Late?”</vt:lpstr>
      <vt:lpstr>Case 26</vt:lpstr>
      <vt:lpstr>“Methadone Script”</vt:lpstr>
      <vt:lpstr>Case 28</vt:lpstr>
      <vt:lpstr>“Questionable Pain”</vt:lpstr>
      <vt:lpstr>Case 29</vt:lpstr>
      <vt:lpstr>“DM2 vs. ADE”</vt:lpstr>
      <vt:lpstr>Conclusion</vt:lpstr>
      <vt:lpstr>References</vt:lpstr>
    </vt:vector>
  </TitlesOfParts>
  <Company>Walgreen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Considerations in Pharmacy Practice</dc:title>
  <dc:creator>test</dc:creator>
  <cp:lastModifiedBy>Dale Tinker</cp:lastModifiedBy>
  <cp:revision>113</cp:revision>
  <dcterms:created xsi:type="dcterms:W3CDTF">2018-04-25T19:53:00Z</dcterms:created>
  <dcterms:modified xsi:type="dcterms:W3CDTF">2018-06-20T16:05:18Z</dcterms:modified>
</cp:coreProperties>
</file>