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7" r:id="rId11"/>
    <p:sldId id="268" r:id="rId12"/>
    <p:sldId id="269" r:id="rId13"/>
    <p:sldId id="271" r:id="rId14"/>
    <p:sldId id="363" r:id="rId15"/>
    <p:sldId id="294" r:id="rId16"/>
    <p:sldId id="297" r:id="rId17"/>
    <p:sldId id="367" r:id="rId18"/>
    <p:sldId id="296" r:id="rId19"/>
    <p:sldId id="368" r:id="rId20"/>
    <p:sldId id="288" r:id="rId21"/>
    <p:sldId id="289" r:id="rId22"/>
    <p:sldId id="292" r:id="rId23"/>
    <p:sldId id="293" r:id="rId24"/>
    <p:sldId id="290" r:id="rId25"/>
    <p:sldId id="291" r:id="rId26"/>
    <p:sldId id="320" r:id="rId27"/>
    <p:sldId id="298" r:id="rId28"/>
    <p:sldId id="274" r:id="rId29"/>
    <p:sldId id="321" r:id="rId30"/>
    <p:sldId id="325" r:id="rId31"/>
    <p:sldId id="315" r:id="rId32"/>
    <p:sldId id="319" r:id="rId33"/>
    <p:sldId id="348" r:id="rId34"/>
    <p:sldId id="327" r:id="rId35"/>
    <p:sldId id="314" r:id="rId36"/>
    <p:sldId id="323" r:id="rId37"/>
    <p:sldId id="324" r:id="rId38"/>
    <p:sldId id="328" r:id="rId39"/>
    <p:sldId id="326" r:id="rId40"/>
    <p:sldId id="301" r:id="rId41"/>
    <p:sldId id="351" r:id="rId42"/>
    <p:sldId id="334" r:id="rId43"/>
    <p:sldId id="278" r:id="rId44"/>
    <p:sldId id="337" r:id="rId45"/>
    <p:sldId id="309" r:id="rId46"/>
    <p:sldId id="353" r:id="rId47"/>
    <p:sldId id="339" r:id="rId48"/>
    <p:sldId id="307" r:id="rId49"/>
    <p:sldId id="355" r:id="rId50"/>
    <p:sldId id="341" r:id="rId51"/>
    <p:sldId id="305" r:id="rId52"/>
    <p:sldId id="356" r:id="rId53"/>
    <p:sldId id="342" r:id="rId54"/>
    <p:sldId id="300" r:id="rId55"/>
    <p:sldId id="357" r:id="rId56"/>
    <p:sldId id="343" r:id="rId57"/>
    <p:sldId id="285" r:id="rId58"/>
    <p:sldId id="360" r:id="rId59"/>
    <p:sldId id="361" r:id="rId60"/>
    <p:sldId id="346" r:id="rId61"/>
    <p:sldId id="364" r:id="rId62"/>
    <p:sldId id="347" r:id="rId63"/>
    <p:sldId id="362" r:id="rId64"/>
    <p:sldId id="365" r:id="rId65"/>
    <p:sldId id="272" r:id="rId66"/>
    <p:sldId id="354"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95"/>
    <p:restoredTop sz="95928"/>
  </p:normalViewPr>
  <p:slideViewPr>
    <p:cSldViewPr snapToGrid="0" snapToObjects="1">
      <p:cViewPr varScale="1">
        <p:scale>
          <a:sx n="110" d="100"/>
          <a:sy n="110" d="100"/>
        </p:scale>
        <p:origin x="192" y="280"/>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11976-A6F6-F242-B51D-D73617456C88}" type="datetimeFigureOut">
              <a:rPr lang="en-US" smtClean="0"/>
              <a:t>1/21/21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D87A3-A8E5-AD4D-8DD8-80F81E11871F}" type="slidenum">
              <a:rPr lang="en-US" smtClean="0"/>
              <a:t>‹#›</a:t>
            </a:fld>
            <a:endParaRPr lang="en-US" dirty="0"/>
          </a:p>
        </p:txBody>
      </p:sp>
    </p:spTree>
    <p:extLst>
      <p:ext uri="{BB962C8B-B14F-4D97-AF65-F5344CB8AC3E}">
        <p14:creationId xmlns:p14="http://schemas.microsoft.com/office/powerpoint/2010/main" val="107357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1</a:t>
            </a:fld>
            <a:endParaRPr lang="en-US" dirty="0"/>
          </a:p>
        </p:txBody>
      </p:sp>
    </p:spTree>
    <p:extLst>
      <p:ext uri="{BB962C8B-B14F-4D97-AF65-F5344CB8AC3E}">
        <p14:creationId xmlns:p14="http://schemas.microsoft.com/office/powerpoint/2010/main" val="9635249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attended a FreeCE lecture by Kevin Hope- if further interested in preventing/detecting medication errors, great CE to gain further tools and knowledge. </a:t>
            </a:r>
          </a:p>
          <a:p>
            <a:endParaRPr lang="en-US" dirty="0"/>
          </a:p>
          <a:p>
            <a:r>
              <a:rPr lang="en-US" dirty="0"/>
              <a:t>The Invisible Gorilla is a book published in 2010, co-authored by Christopher Chabris and Daniel Simons. This title of this book refers to an earlier research project by Chabris and Simons revealing that people who are focused on one thing can easily overlook something else.</a:t>
            </a:r>
          </a:p>
          <a:p>
            <a:endParaRPr lang="en-US" dirty="0"/>
          </a:p>
          <a:p>
            <a:r>
              <a:rPr lang="en-US" dirty="0"/>
              <a:t>*take out your phone example</a:t>
            </a:r>
          </a:p>
        </p:txBody>
      </p:sp>
      <p:sp>
        <p:nvSpPr>
          <p:cNvPr id="4" name="Slide Number Placeholder 3"/>
          <p:cNvSpPr>
            <a:spLocks noGrp="1"/>
          </p:cNvSpPr>
          <p:nvPr>
            <p:ph type="sldNum" sz="quarter" idx="5"/>
          </p:nvPr>
        </p:nvSpPr>
        <p:spPr/>
        <p:txBody>
          <a:bodyPr/>
          <a:lstStyle/>
          <a:p>
            <a:fld id="{065D87A3-A8E5-AD4D-8DD8-80F81E11871F}" type="slidenum">
              <a:rPr lang="en-US" smtClean="0"/>
              <a:t>17</a:t>
            </a:fld>
            <a:endParaRPr lang="en-US" dirty="0"/>
          </a:p>
        </p:txBody>
      </p:sp>
    </p:spTree>
    <p:extLst>
      <p:ext uri="{BB962C8B-B14F-4D97-AF65-F5344CB8AC3E}">
        <p14:creationId xmlns:p14="http://schemas.microsoft.com/office/powerpoint/2010/main" val="2793152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test is the SAT. This test really shows that HOW we focus our attention allows for our ability to catch discrepancies. </a:t>
            </a:r>
          </a:p>
          <a:p>
            <a:endParaRPr lang="en-US" dirty="0"/>
          </a:p>
          <a:p>
            <a:r>
              <a:rPr lang="en-US" dirty="0"/>
              <a:t>Interesting that as you are watching these, I knew what kind of test. So I knew to look for something else. But in tern, decreased my ability to actually correctly guess what was asked of in the video. </a:t>
            </a:r>
          </a:p>
          <a:p>
            <a:endParaRPr lang="en-US" dirty="0"/>
          </a:p>
          <a:p>
            <a:r>
              <a:rPr lang="en-US" dirty="0"/>
              <a:t>Attention is what controls our perception </a:t>
            </a:r>
          </a:p>
        </p:txBody>
      </p:sp>
      <p:sp>
        <p:nvSpPr>
          <p:cNvPr id="4" name="Slide Number Placeholder 3"/>
          <p:cNvSpPr>
            <a:spLocks noGrp="1"/>
          </p:cNvSpPr>
          <p:nvPr>
            <p:ph type="sldNum" sz="quarter" idx="5"/>
          </p:nvPr>
        </p:nvSpPr>
        <p:spPr/>
        <p:txBody>
          <a:bodyPr/>
          <a:lstStyle/>
          <a:p>
            <a:fld id="{065D87A3-A8E5-AD4D-8DD8-80F81E11871F}" type="slidenum">
              <a:rPr lang="en-US" smtClean="0"/>
              <a:t>18</a:t>
            </a:fld>
            <a:endParaRPr lang="en-US" dirty="0"/>
          </a:p>
        </p:txBody>
      </p:sp>
    </p:spTree>
    <p:extLst>
      <p:ext uri="{BB962C8B-B14F-4D97-AF65-F5344CB8AC3E}">
        <p14:creationId xmlns:p14="http://schemas.microsoft.com/office/powerpoint/2010/main" val="868241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CQI and RCA after error occurred, but can also use them for near misses</a:t>
            </a:r>
          </a:p>
          <a:p>
            <a:r>
              <a:rPr lang="en-US" dirty="0"/>
              <a:t>FEMA systematically identify areas of potential failure within a process and gauge what the effects would be—before an error takes place</a:t>
            </a:r>
          </a:p>
          <a:p>
            <a:r>
              <a:rPr lang="en-US" dirty="0"/>
              <a:t>ECRI- Emergency Care Research Institute- combined forces with ISMP in august of 2020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encourage everyone to utilize the chat box to included helpful ways you identify med errors in your practice setting </a:t>
            </a:r>
          </a:p>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20</a:t>
            </a:fld>
            <a:endParaRPr lang="en-US" dirty="0"/>
          </a:p>
        </p:txBody>
      </p:sp>
    </p:spTree>
    <p:extLst>
      <p:ext uri="{BB962C8B-B14F-4D97-AF65-F5344CB8AC3E}">
        <p14:creationId xmlns:p14="http://schemas.microsoft.com/office/powerpoint/2010/main" val="1635801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honest apothecary </a:t>
            </a:r>
          </a:p>
          <a:p>
            <a:r>
              <a:rPr lang="en-US" dirty="0"/>
              <a:t>-Take a breath means to reset, if you were interrupted, or a difficult patient, take time to be in the moment, ensure you are 100% focused on the verification process</a:t>
            </a:r>
          </a:p>
          <a:p>
            <a:r>
              <a:rPr lang="en-US" dirty="0"/>
              <a:t>-Don’t worry about the details just yet, does the order make sense, does it make sense considering their age, diagnosis, or gender </a:t>
            </a:r>
          </a:p>
        </p:txBody>
      </p:sp>
      <p:sp>
        <p:nvSpPr>
          <p:cNvPr id="4" name="Slide Number Placeholder 3"/>
          <p:cNvSpPr>
            <a:spLocks noGrp="1"/>
          </p:cNvSpPr>
          <p:nvPr>
            <p:ph type="sldNum" sz="quarter" idx="5"/>
          </p:nvPr>
        </p:nvSpPr>
        <p:spPr/>
        <p:txBody>
          <a:bodyPr/>
          <a:lstStyle/>
          <a:p>
            <a:fld id="{065D87A3-A8E5-AD4D-8DD8-80F81E11871F}" type="slidenum">
              <a:rPr lang="en-US" smtClean="0"/>
              <a:t>21</a:t>
            </a:fld>
            <a:endParaRPr lang="en-US" dirty="0"/>
          </a:p>
        </p:txBody>
      </p:sp>
    </p:spTree>
    <p:extLst>
      <p:ext uri="{BB962C8B-B14F-4D97-AF65-F5344CB8AC3E}">
        <p14:creationId xmlns:p14="http://schemas.microsoft.com/office/powerpoint/2010/main" val="125089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22</a:t>
            </a:fld>
            <a:endParaRPr lang="en-US" dirty="0"/>
          </a:p>
        </p:txBody>
      </p:sp>
    </p:spTree>
    <p:extLst>
      <p:ext uri="{BB962C8B-B14F-4D97-AF65-F5344CB8AC3E}">
        <p14:creationId xmlns:p14="http://schemas.microsoft.com/office/powerpoint/2010/main" val="623129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23</a:t>
            </a:fld>
            <a:endParaRPr lang="en-US" dirty="0"/>
          </a:p>
        </p:txBody>
      </p:sp>
    </p:spTree>
    <p:extLst>
      <p:ext uri="{BB962C8B-B14F-4D97-AF65-F5344CB8AC3E}">
        <p14:creationId xmlns:p14="http://schemas.microsoft.com/office/powerpoint/2010/main" val="1707839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24</a:t>
            </a:fld>
            <a:endParaRPr lang="en-US" dirty="0"/>
          </a:p>
        </p:txBody>
      </p:sp>
    </p:spTree>
    <p:extLst>
      <p:ext uri="{BB962C8B-B14F-4D97-AF65-F5344CB8AC3E}">
        <p14:creationId xmlns:p14="http://schemas.microsoft.com/office/powerpoint/2010/main" val="1715647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empathy and actively listening enhances the ability for the pharmacist to make a connection and potentially catch errors </a:t>
            </a:r>
          </a:p>
        </p:txBody>
      </p:sp>
      <p:sp>
        <p:nvSpPr>
          <p:cNvPr id="4" name="Slide Number Placeholder 3"/>
          <p:cNvSpPr>
            <a:spLocks noGrp="1"/>
          </p:cNvSpPr>
          <p:nvPr>
            <p:ph type="sldNum" sz="quarter" idx="5"/>
          </p:nvPr>
        </p:nvSpPr>
        <p:spPr/>
        <p:txBody>
          <a:bodyPr/>
          <a:lstStyle/>
          <a:p>
            <a:fld id="{065D87A3-A8E5-AD4D-8DD8-80F81E11871F}" type="slidenum">
              <a:rPr lang="en-US" smtClean="0"/>
              <a:t>25</a:t>
            </a:fld>
            <a:endParaRPr lang="en-US" dirty="0"/>
          </a:p>
        </p:txBody>
      </p:sp>
    </p:spTree>
    <p:extLst>
      <p:ext uri="{BB962C8B-B14F-4D97-AF65-F5344CB8AC3E}">
        <p14:creationId xmlns:p14="http://schemas.microsoft.com/office/powerpoint/2010/main" val="2595630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Tom Holland playing Spiderman in the most recent Marvel Movies </a:t>
            </a:r>
          </a:p>
        </p:txBody>
      </p:sp>
      <p:sp>
        <p:nvSpPr>
          <p:cNvPr id="4" name="Slide Number Placeholder 3"/>
          <p:cNvSpPr>
            <a:spLocks noGrp="1"/>
          </p:cNvSpPr>
          <p:nvPr>
            <p:ph type="sldNum" sz="quarter" idx="5"/>
          </p:nvPr>
        </p:nvSpPr>
        <p:spPr/>
        <p:txBody>
          <a:bodyPr/>
          <a:lstStyle/>
          <a:p>
            <a:fld id="{065D87A3-A8E5-AD4D-8DD8-80F81E11871F}" type="slidenum">
              <a:rPr lang="en-US" smtClean="0"/>
              <a:t>26</a:t>
            </a:fld>
            <a:endParaRPr lang="en-US" dirty="0"/>
          </a:p>
        </p:txBody>
      </p:sp>
    </p:spTree>
    <p:extLst>
      <p:ext uri="{BB962C8B-B14F-4D97-AF65-F5344CB8AC3E}">
        <p14:creationId xmlns:p14="http://schemas.microsoft.com/office/powerpoint/2010/main" val="2616978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and discussion of the errors in terms of pharmacology and pharmacokinetic information is an overview, </a:t>
            </a:r>
          </a:p>
        </p:txBody>
      </p:sp>
      <p:sp>
        <p:nvSpPr>
          <p:cNvPr id="4" name="Slide Number Placeholder 3"/>
          <p:cNvSpPr>
            <a:spLocks noGrp="1"/>
          </p:cNvSpPr>
          <p:nvPr>
            <p:ph type="sldNum" sz="quarter" idx="5"/>
          </p:nvPr>
        </p:nvSpPr>
        <p:spPr/>
        <p:txBody>
          <a:bodyPr/>
          <a:lstStyle/>
          <a:p>
            <a:fld id="{065D87A3-A8E5-AD4D-8DD8-80F81E11871F}" type="slidenum">
              <a:rPr lang="en-US" smtClean="0"/>
              <a:t>27</a:t>
            </a:fld>
            <a:endParaRPr lang="en-US" dirty="0"/>
          </a:p>
        </p:txBody>
      </p:sp>
    </p:spTree>
    <p:extLst>
      <p:ext uri="{BB962C8B-B14F-4D97-AF65-F5344CB8AC3E}">
        <p14:creationId xmlns:p14="http://schemas.microsoft.com/office/powerpoint/2010/main" val="105533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Residents in a long-term care setting are at a greater risk for becoming a victim of inappropriately prescribed medications and potential medication interactions. </a:t>
            </a:r>
          </a:p>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5</a:t>
            </a:fld>
            <a:endParaRPr lang="en-US" dirty="0"/>
          </a:p>
        </p:txBody>
      </p:sp>
    </p:spTree>
    <p:extLst>
      <p:ext uri="{BB962C8B-B14F-4D97-AF65-F5344CB8AC3E}">
        <p14:creationId xmlns:p14="http://schemas.microsoft.com/office/powerpoint/2010/main" val="2207756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28</a:t>
            </a:fld>
            <a:endParaRPr lang="en-US" dirty="0"/>
          </a:p>
        </p:txBody>
      </p:sp>
    </p:spTree>
    <p:extLst>
      <p:ext uri="{BB962C8B-B14F-4D97-AF65-F5344CB8AC3E}">
        <p14:creationId xmlns:p14="http://schemas.microsoft.com/office/powerpoint/2010/main" val="3269564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half-lives to clear a drug</a:t>
            </a:r>
          </a:p>
          <a:p>
            <a:r>
              <a:rPr lang="en-US" dirty="0"/>
              <a:t>Half-life- cannot really use as a deciding factor, due to Dilantin's elimination is not first-order kinetics- it follows the Michalis-Menton, half-life increases with increasing phenytoin concentrations; best described using parameters such as V</a:t>
            </a:r>
            <a:r>
              <a:rPr lang="en-US" baseline="-25000" dirty="0"/>
              <a:t>max</a:t>
            </a:r>
            <a:r>
              <a:rPr lang="en-US" dirty="0"/>
              <a:t> and K</a:t>
            </a:r>
            <a:r>
              <a:rPr lang="en-US" baseline="-25000" dirty="0"/>
              <a:t>m </a:t>
            </a:r>
            <a:r>
              <a:rPr lang="en-US" dirty="0"/>
              <a:t>(Patsalos 2008).</a:t>
            </a:r>
          </a:p>
        </p:txBody>
      </p:sp>
      <p:sp>
        <p:nvSpPr>
          <p:cNvPr id="4" name="Slide Number Placeholder 3"/>
          <p:cNvSpPr>
            <a:spLocks noGrp="1"/>
          </p:cNvSpPr>
          <p:nvPr>
            <p:ph type="sldNum" sz="quarter" idx="5"/>
          </p:nvPr>
        </p:nvSpPr>
        <p:spPr/>
        <p:txBody>
          <a:bodyPr/>
          <a:lstStyle/>
          <a:p>
            <a:fld id="{065D87A3-A8E5-AD4D-8DD8-80F81E11871F}" type="slidenum">
              <a:rPr lang="en-US" smtClean="0"/>
              <a:t>29</a:t>
            </a:fld>
            <a:endParaRPr lang="en-US" dirty="0"/>
          </a:p>
        </p:txBody>
      </p:sp>
    </p:spTree>
    <p:extLst>
      <p:ext uri="{BB962C8B-B14F-4D97-AF65-F5344CB8AC3E}">
        <p14:creationId xmlns:p14="http://schemas.microsoft.com/office/powerpoint/2010/main" val="818602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30</a:t>
            </a:fld>
            <a:endParaRPr lang="en-US" dirty="0"/>
          </a:p>
        </p:txBody>
      </p:sp>
    </p:spTree>
    <p:extLst>
      <p:ext uri="{BB962C8B-B14F-4D97-AF65-F5344CB8AC3E}">
        <p14:creationId xmlns:p14="http://schemas.microsoft.com/office/powerpoint/2010/main" val="687336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31</a:t>
            </a:fld>
            <a:endParaRPr lang="en-US" dirty="0"/>
          </a:p>
        </p:txBody>
      </p:sp>
    </p:spTree>
    <p:extLst>
      <p:ext uri="{BB962C8B-B14F-4D97-AF65-F5344CB8AC3E}">
        <p14:creationId xmlns:p14="http://schemas.microsoft.com/office/powerpoint/2010/main" val="1288581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Maximum 400mg daily </a:t>
            </a:r>
          </a:p>
        </p:txBody>
      </p:sp>
      <p:sp>
        <p:nvSpPr>
          <p:cNvPr id="4" name="Slide Number Placeholder 3"/>
          <p:cNvSpPr>
            <a:spLocks noGrp="1"/>
          </p:cNvSpPr>
          <p:nvPr>
            <p:ph type="sldNum" sz="quarter" idx="5"/>
          </p:nvPr>
        </p:nvSpPr>
        <p:spPr/>
        <p:txBody>
          <a:bodyPr/>
          <a:lstStyle/>
          <a:p>
            <a:fld id="{065D87A3-A8E5-AD4D-8DD8-80F81E11871F}" type="slidenum">
              <a:rPr lang="en-US" smtClean="0"/>
              <a:t>32</a:t>
            </a:fld>
            <a:endParaRPr lang="en-US" dirty="0"/>
          </a:p>
        </p:txBody>
      </p:sp>
    </p:spTree>
    <p:extLst>
      <p:ext uri="{BB962C8B-B14F-4D97-AF65-F5344CB8AC3E}">
        <p14:creationId xmlns:p14="http://schemas.microsoft.com/office/powerpoint/2010/main" val="3668139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regarding extemporaneously compounding, section 503A of Food, Drug, and Cosmetic Act- if currently doing this at hospital or practice, may violate this act. </a:t>
            </a:r>
          </a:p>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33</a:t>
            </a:fld>
            <a:endParaRPr lang="en-US" dirty="0"/>
          </a:p>
        </p:txBody>
      </p:sp>
    </p:spTree>
    <p:extLst>
      <p:ext uri="{BB962C8B-B14F-4D97-AF65-F5344CB8AC3E}">
        <p14:creationId xmlns:p14="http://schemas.microsoft.com/office/powerpoint/2010/main" val="489061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34</a:t>
            </a:fld>
            <a:endParaRPr lang="en-US" dirty="0"/>
          </a:p>
        </p:txBody>
      </p:sp>
    </p:spTree>
    <p:extLst>
      <p:ext uri="{BB962C8B-B14F-4D97-AF65-F5344CB8AC3E}">
        <p14:creationId xmlns:p14="http://schemas.microsoft.com/office/powerpoint/2010/main" val="2844719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35</a:t>
            </a:fld>
            <a:endParaRPr lang="en-US" dirty="0"/>
          </a:p>
        </p:txBody>
      </p:sp>
    </p:spTree>
    <p:extLst>
      <p:ext uri="{BB962C8B-B14F-4D97-AF65-F5344CB8AC3E}">
        <p14:creationId xmlns:p14="http://schemas.microsoft.com/office/powerpoint/2010/main" val="1858429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Honestly I can make a whole lecture on understanding and differences between the formulations of diltiazem. </a:t>
            </a:r>
          </a:p>
          <a:p>
            <a:endParaRPr lang="en-US" dirty="0"/>
          </a:p>
          <a:p>
            <a:r>
              <a:rPr lang="en-US" dirty="0"/>
              <a:t>Diltiazem comes is so many different formulations and strengths </a:t>
            </a:r>
          </a:p>
          <a:p>
            <a:r>
              <a:rPr lang="en-US" dirty="0"/>
              <a:t>In US-10 different brand names </a:t>
            </a:r>
          </a:p>
          <a:p>
            <a:r>
              <a:rPr lang="en-US" dirty="0"/>
              <a:t>In Canada-22 different brand names</a:t>
            </a:r>
          </a:p>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36</a:t>
            </a:fld>
            <a:endParaRPr lang="en-US"/>
          </a:p>
        </p:txBody>
      </p:sp>
    </p:spTree>
    <p:extLst>
      <p:ext uri="{BB962C8B-B14F-4D97-AF65-F5344CB8AC3E}">
        <p14:creationId xmlns:p14="http://schemas.microsoft.com/office/powerpoint/2010/main" val="677431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D87A3-A8E5-AD4D-8DD8-80F81E11871F}" type="slidenum">
              <a:rPr lang="en-US" smtClean="0"/>
              <a:t>37</a:t>
            </a:fld>
            <a:endParaRPr lang="en-US"/>
          </a:p>
        </p:txBody>
      </p:sp>
    </p:spTree>
    <p:extLst>
      <p:ext uri="{BB962C8B-B14F-4D97-AF65-F5344CB8AC3E}">
        <p14:creationId xmlns:p14="http://schemas.microsoft.com/office/powerpoint/2010/main" val="2062831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6</a:t>
            </a:fld>
            <a:endParaRPr lang="en-US" dirty="0"/>
          </a:p>
        </p:txBody>
      </p:sp>
    </p:spTree>
    <p:extLst>
      <p:ext uri="{BB962C8B-B14F-4D97-AF65-F5344CB8AC3E}">
        <p14:creationId xmlns:p14="http://schemas.microsoft.com/office/powerpoint/2010/main" val="3974209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D87A3-A8E5-AD4D-8DD8-80F81E11871F}" type="slidenum">
              <a:rPr lang="en-US" smtClean="0"/>
              <a:t>38</a:t>
            </a:fld>
            <a:endParaRPr lang="en-US"/>
          </a:p>
        </p:txBody>
      </p:sp>
    </p:spTree>
    <p:extLst>
      <p:ext uri="{BB962C8B-B14F-4D97-AF65-F5344CB8AC3E}">
        <p14:creationId xmlns:p14="http://schemas.microsoft.com/office/powerpoint/2010/main" val="1671811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D87A3-A8E5-AD4D-8DD8-80F81E11871F}" type="slidenum">
              <a:rPr lang="en-US" smtClean="0"/>
              <a:t>39</a:t>
            </a:fld>
            <a:endParaRPr lang="en-US"/>
          </a:p>
        </p:txBody>
      </p:sp>
    </p:spTree>
    <p:extLst>
      <p:ext uri="{BB962C8B-B14F-4D97-AF65-F5344CB8AC3E}">
        <p14:creationId xmlns:p14="http://schemas.microsoft.com/office/powerpoint/2010/main" val="2638086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D87A3-A8E5-AD4D-8DD8-80F81E11871F}" type="slidenum">
              <a:rPr lang="en-US" smtClean="0"/>
              <a:t>41</a:t>
            </a:fld>
            <a:endParaRPr lang="en-US"/>
          </a:p>
        </p:txBody>
      </p:sp>
    </p:spTree>
    <p:extLst>
      <p:ext uri="{BB962C8B-B14F-4D97-AF65-F5344CB8AC3E}">
        <p14:creationId xmlns:p14="http://schemas.microsoft.com/office/powerpoint/2010/main" val="1860415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D87A3-A8E5-AD4D-8DD8-80F81E11871F}" type="slidenum">
              <a:rPr lang="en-US" smtClean="0"/>
              <a:t>42</a:t>
            </a:fld>
            <a:endParaRPr lang="en-US"/>
          </a:p>
        </p:txBody>
      </p:sp>
    </p:spTree>
    <p:extLst>
      <p:ext uri="{BB962C8B-B14F-4D97-AF65-F5344CB8AC3E}">
        <p14:creationId xmlns:p14="http://schemas.microsoft.com/office/powerpoint/2010/main" val="721477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D87A3-A8E5-AD4D-8DD8-80F81E11871F}" type="slidenum">
              <a:rPr lang="en-US" smtClean="0"/>
              <a:t>44</a:t>
            </a:fld>
            <a:endParaRPr lang="en-US"/>
          </a:p>
        </p:txBody>
      </p:sp>
    </p:spTree>
    <p:extLst>
      <p:ext uri="{BB962C8B-B14F-4D97-AF65-F5344CB8AC3E}">
        <p14:creationId xmlns:p14="http://schemas.microsoft.com/office/powerpoint/2010/main" val="4064414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45</a:t>
            </a:fld>
            <a:endParaRPr lang="en-US" dirty="0"/>
          </a:p>
        </p:txBody>
      </p:sp>
    </p:spTree>
    <p:extLst>
      <p:ext uri="{BB962C8B-B14F-4D97-AF65-F5344CB8AC3E}">
        <p14:creationId xmlns:p14="http://schemas.microsoft.com/office/powerpoint/2010/main" val="4000231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D87A3-A8E5-AD4D-8DD8-80F81E11871F}" type="slidenum">
              <a:rPr lang="en-US" smtClean="0"/>
              <a:t>46</a:t>
            </a:fld>
            <a:endParaRPr lang="en-US"/>
          </a:p>
        </p:txBody>
      </p:sp>
    </p:spTree>
    <p:extLst>
      <p:ext uri="{BB962C8B-B14F-4D97-AF65-F5344CB8AC3E}">
        <p14:creationId xmlns:p14="http://schemas.microsoft.com/office/powerpoint/2010/main" val="3356228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D87A3-A8E5-AD4D-8DD8-80F81E11871F}" type="slidenum">
              <a:rPr lang="en-US" smtClean="0"/>
              <a:t>47</a:t>
            </a:fld>
            <a:endParaRPr lang="en-US"/>
          </a:p>
        </p:txBody>
      </p:sp>
    </p:spTree>
    <p:extLst>
      <p:ext uri="{BB962C8B-B14F-4D97-AF65-F5344CB8AC3E}">
        <p14:creationId xmlns:p14="http://schemas.microsoft.com/office/powerpoint/2010/main" val="1507446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D87A3-A8E5-AD4D-8DD8-80F81E11871F}" type="slidenum">
              <a:rPr lang="en-US" smtClean="0"/>
              <a:t>48</a:t>
            </a:fld>
            <a:endParaRPr lang="en-US"/>
          </a:p>
        </p:txBody>
      </p:sp>
    </p:spTree>
    <p:extLst>
      <p:ext uri="{BB962C8B-B14F-4D97-AF65-F5344CB8AC3E}">
        <p14:creationId xmlns:p14="http://schemas.microsoft.com/office/powerpoint/2010/main" val="13558066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D87A3-A8E5-AD4D-8DD8-80F81E11871F}" type="slidenum">
              <a:rPr lang="en-US" smtClean="0"/>
              <a:t>49</a:t>
            </a:fld>
            <a:endParaRPr lang="en-US"/>
          </a:p>
        </p:txBody>
      </p:sp>
    </p:spTree>
    <p:extLst>
      <p:ext uri="{BB962C8B-B14F-4D97-AF65-F5344CB8AC3E}">
        <p14:creationId xmlns:p14="http://schemas.microsoft.com/office/powerpoint/2010/main" val="1309238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8</a:t>
            </a:fld>
            <a:endParaRPr lang="en-US" dirty="0"/>
          </a:p>
        </p:txBody>
      </p:sp>
    </p:spTree>
    <p:extLst>
      <p:ext uri="{BB962C8B-B14F-4D97-AF65-F5344CB8AC3E}">
        <p14:creationId xmlns:p14="http://schemas.microsoft.com/office/powerpoint/2010/main" val="1900206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D87A3-A8E5-AD4D-8DD8-80F81E11871F}" type="slidenum">
              <a:rPr lang="en-US" smtClean="0"/>
              <a:t>50</a:t>
            </a:fld>
            <a:endParaRPr lang="en-US"/>
          </a:p>
        </p:txBody>
      </p:sp>
    </p:spTree>
    <p:extLst>
      <p:ext uri="{BB962C8B-B14F-4D97-AF65-F5344CB8AC3E}">
        <p14:creationId xmlns:p14="http://schemas.microsoft.com/office/powerpoint/2010/main" val="2216673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Chloroflurocarbons</a:t>
            </a:r>
            <a:r>
              <a:rPr lang="en-US"/>
              <a:t>- which are no longer used in any inhaler </a:t>
            </a:r>
          </a:p>
        </p:txBody>
      </p:sp>
      <p:sp>
        <p:nvSpPr>
          <p:cNvPr id="4" name="Slide Number Placeholder 3"/>
          <p:cNvSpPr>
            <a:spLocks noGrp="1"/>
          </p:cNvSpPr>
          <p:nvPr>
            <p:ph type="sldNum" sz="quarter" idx="5"/>
          </p:nvPr>
        </p:nvSpPr>
        <p:spPr/>
        <p:txBody>
          <a:bodyPr/>
          <a:lstStyle/>
          <a:p>
            <a:fld id="{065D87A3-A8E5-AD4D-8DD8-80F81E11871F}" type="slidenum">
              <a:rPr lang="en-US" smtClean="0"/>
              <a:t>52</a:t>
            </a:fld>
            <a:endParaRPr lang="en-US"/>
          </a:p>
        </p:txBody>
      </p:sp>
    </p:spTree>
    <p:extLst>
      <p:ext uri="{BB962C8B-B14F-4D97-AF65-F5344CB8AC3E}">
        <p14:creationId xmlns:p14="http://schemas.microsoft.com/office/powerpoint/2010/main" val="19166351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D87A3-A8E5-AD4D-8DD8-80F81E11871F}" type="slidenum">
              <a:rPr lang="en-US" smtClean="0"/>
              <a:t>53</a:t>
            </a:fld>
            <a:endParaRPr lang="en-US"/>
          </a:p>
        </p:txBody>
      </p:sp>
    </p:spTree>
    <p:extLst>
      <p:ext uri="{BB962C8B-B14F-4D97-AF65-F5344CB8AC3E}">
        <p14:creationId xmlns:p14="http://schemas.microsoft.com/office/powerpoint/2010/main" val="404540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you think of others? Feel free to chat them </a:t>
            </a:r>
          </a:p>
        </p:txBody>
      </p:sp>
      <p:sp>
        <p:nvSpPr>
          <p:cNvPr id="4" name="Slide Number Placeholder 3"/>
          <p:cNvSpPr>
            <a:spLocks noGrp="1"/>
          </p:cNvSpPr>
          <p:nvPr>
            <p:ph type="sldNum" sz="quarter" idx="5"/>
          </p:nvPr>
        </p:nvSpPr>
        <p:spPr/>
        <p:txBody>
          <a:bodyPr/>
          <a:lstStyle/>
          <a:p>
            <a:fld id="{065D87A3-A8E5-AD4D-8DD8-80F81E11871F}" type="slidenum">
              <a:rPr lang="en-US" smtClean="0"/>
              <a:t>56</a:t>
            </a:fld>
            <a:endParaRPr lang="en-US"/>
          </a:p>
        </p:txBody>
      </p:sp>
    </p:spTree>
    <p:extLst>
      <p:ext uri="{BB962C8B-B14F-4D97-AF65-F5344CB8AC3E}">
        <p14:creationId xmlns:p14="http://schemas.microsoft.com/office/powerpoint/2010/main" val="3402225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D87A3-A8E5-AD4D-8DD8-80F81E11871F}" type="slidenum">
              <a:rPr lang="en-US" smtClean="0"/>
              <a:t>58</a:t>
            </a:fld>
            <a:endParaRPr lang="en-US"/>
          </a:p>
        </p:txBody>
      </p:sp>
    </p:spTree>
    <p:extLst>
      <p:ext uri="{BB962C8B-B14F-4D97-AF65-F5344CB8AC3E}">
        <p14:creationId xmlns:p14="http://schemas.microsoft.com/office/powerpoint/2010/main" val="3702053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when you or a nurse or you yourself as the pharmacist is taking a prescription over the phone</a:t>
            </a:r>
            <a:r>
              <a:rPr lang="en-US" dirty="0">
                <a:sym typeface="Wingdings" pitchFamily="2" charset="2"/>
              </a:rPr>
              <a:t> very easy to confuse these medication </a:t>
            </a:r>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59</a:t>
            </a:fld>
            <a:endParaRPr lang="en-US" dirty="0"/>
          </a:p>
        </p:txBody>
      </p:sp>
    </p:spTree>
    <p:extLst>
      <p:ext uri="{BB962C8B-B14F-4D97-AF65-F5344CB8AC3E}">
        <p14:creationId xmlns:p14="http://schemas.microsoft.com/office/powerpoint/2010/main" val="3420330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60</a:t>
            </a:fld>
            <a:endParaRPr lang="en-US" dirty="0"/>
          </a:p>
        </p:txBody>
      </p:sp>
    </p:spTree>
    <p:extLst>
      <p:ext uri="{BB962C8B-B14F-4D97-AF65-F5344CB8AC3E}">
        <p14:creationId xmlns:p14="http://schemas.microsoft.com/office/powerpoint/2010/main" val="1482169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Thought provoking. Do you honestly feel comfortable making clinical recommendations in your day to day practice. </a:t>
            </a:r>
          </a:p>
        </p:txBody>
      </p:sp>
      <p:sp>
        <p:nvSpPr>
          <p:cNvPr id="4" name="Slide Number Placeholder 3"/>
          <p:cNvSpPr>
            <a:spLocks noGrp="1"/>
          </p:cNvSpPr>
          <p:nvPr>
            <p:ph type="sldNum" sz="quarter" idx="5"/>
          </p:nvPr>
        </p:nvSpPr>
        <p:spPr/>
        <p:txBody>
          <a:bodyPr/>
          <a:lstStyle/>
          <a:p>
            <a:fld id="{065D87A3-A8E5-AD4D-8DD8-80F81E11871F}" type="slidenum">
              <a:rPr lang="en-US" smtClean="0"/>
              <a:t>61</a:t>
            </a:fld>
            <a:endParaRPr lang="en-US" dirty="0"/>
          </a:p>
        </p:txBody>
      </p:sp>
    </p:spTree>
    <p:extLst>
      <p:ext uri="{BB962C8B-B14F-4D97-AF65-F5344CB8AC3E}">
        <p14:creationId xmlns:p14="http://schemas.microsoft.com/office/powerpoint/2010/main" val="3055095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62</a:t>
            </a:fld>
            <a:endParaRPr lang="en-US" dirty="0"/>
          </a:p>
        </p:txBody>
      </p:sp>
    </p:spTree>
    <p:extLst>
      <p:ext uri="{BB962C8B-B14F-4D97-AF65-F5344CB8AC3E}">
        <p14:creationId xmlns:p14="http://schemas.microsoft.com/office/powerpoint/2010/main" val="3908068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from a nursing website about 7 ways to build a rapport with patients, however I believe these skills can be used in every relationship we need to build a rapport in </a:t>
            </a:r>
          </a:p>
        </p:txBody>
      </p:sp>
      <p:sp>
        <p:nvSpPr>
          <p:cNvPr id="4" name="Slide Number Placeholder 3"/>
          <p:cNvSpPr>
            <a:spLocks noGrp="1"/>
          </p:cNvSpPr>
          <p:nvPr>
            <p:ph type="sldNum" sz="quarter" idx="5"/>
          </p:nvPr>
        </p:nvSpPr>
        <p:spPr/>
        <p:txBody>
          <a:bodyPr/>
          <a:lstStyle/>
          <a:p>
            <a:fld id="{065D87A3-A8E5-AD4D-8DD8-80F81E11871F}" type="slidenum">
              <a:rPr lang="en-US" smtClean="0"/>
              <a:t>63</a:t>
            </a:fld>
            <a:endParaRPr lang="en-US" dirty="0"/>
          </a:p>
        </p:txBody>
      </p:sp>
    </p:spTree>
    <p:extLst>
      <p:ext uri="{BB962C8B-B14F-4D97-AF65-F5344CB8AC3E}">
        <p14:creationId xmlns:p14="http://schemas.microsoft.com/office/powerpoint/2010/main" val="4244311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9</a:t>
            </a:fld>
            <a:endParaRPr lang="en-US" dirty="0"/>
          </a:p>
        </p:txBody>
      </p:sp>
    </p:spTree>
    <p:extLst>
      <p:ext uri="{BB962C8B-B14F-4D97-AF65-F5344CB8AC3E}">
        <p14:creationId xmlns:p14="http://schemas.microsoft.com/office/powerpoint/2010/main" val="9857808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64</a:t>
            </a:fld>
            <a:endParaRPr lang="en-US" dirty="0"/>
          </a:p>
        </p:txBody>
      </p:sp>
    </p:spTree>
    <p:extLst>
      <p:ext uri="{BB962C8B-B14F-4D97-AF65-F5344CB8AC3E}">
        <p14:creationId xmlns:p14="http://schemas.microsoft.com/office/powerpoint/2010/main" val="835061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65</a:t>
            </a:fld>
            <a:endParaRPr lang="en-US" dirty="0"/>
          </a:p>
        </p:txBody>
      </p:sp>
    </p:spTree>
    <p:extLst>
      <p:ext uri="{BB962C8B-B14F-4D97-AF65-F5344CB8AC3E}">
        <p14:creationId xmlns:p14="http://schemas.microsoft.com/office/powerpoint/2010/main" val="6130239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66</a:t>
            </a:fld>
            <a:endParaRPr lang="en-US" dirty="0"/>
          </a:p>
        </p:txBody>
      </p:sp>
    </p:spTree>
    <p:extLst>
      <p:ext uri="{BB962C8B-B14F-4D97-AF65-F5344CB8AC3E}">
        <p14:creationId xmlns:p14="http://schemas.microsoft.com/office/powerpoint/2010/main" val="631101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stop and think</a:t>
            </a:r>
          </a:p>
          <a:p>
            <a:pPr marL="228600" indent="-228600">
              <a:buAutoNum type="arabicPeriod"/>
            </a:pPr>
            <a:r>
              <a:rPr lang="en-US" dirty="0"/>
              <a:t>We have so many error reporting systems, or statistics about how many errors we make, but there really is not a lot of discussion on HOW to prevent the error. Hopefully by the end of this presentation we all can be more prepared on how to catch these errors, how to prevent further errors from occurring, and how to approach the health care provider when we have detected an error to hopefully get an accepted clinical intervention . This is why this lecture is titled “turning errors into opportunities” because really they are. Each moment we get to make a clinical recommendation we have the opportunity to education and further guide to enable our abilities as a team to not make the same mistake again.  </a:t>
            </a:r>
          </a:p>
          <a:p>
            <a:pPr marL="228600" indent="-228600">
              <a:buAutoNum type="arabicPeriod"/>
            </a:pPr>
            <a:r>
              <a:rPr lang="en-US" dirty="0"/>
              <a:t>How do we catch a medication error- Stop and think about your process. (Does it come naturally, do you stop and review each order for completeness. Do you have a step wise approach)</a:t>
            </a:r>
          </a:p>
          <a:p>
            <a:pPr marL="228600" indent="-228600">
              <a:buAutoNum type="arabicPeriod"/>
            </a:pPr>
            <a:r>
              <a:rPr lang="en-US" dirty="0"/>
              <a:t>For the rest of the lecture, we will be going over the more severe errors that were identified during the analysis and together we will go through our pharmacy approach. How we identified the error, how we approached the providers in hopes of education all of you here, so the errors do not occur I your pharmacy and in hopes of educating everyone here to be better communicators and ensure that all your clinical interventions are accepted. </a:t>
            </a:r>
          </a:p>
        </p:txBody>
      </p:sp>
      <p:sp>
        <p:nvSpPr>
          <p:cNvPr id="4" name="Slide Number Placeholder 3"/>
          <p:cNvSpPr>
            <a:spLocks noGrp="1"/>
          </p:cNvSpPr>
          <p:nvPr>
            <p:ph type="sldNum" sz="quarter" idx="5"/>
          </p:nvPr>
        </p:nvSpPr>
        <p:spPr/>
        <p:txBody>
          <a:bodyPr/>
          <a:lstStyle/>
          <a:p>
            <a:fld id="{065D87A3-A8E5-AD4D-8DD8-80F81E11871F}" type="slidenum">
              <a:rPr lang="en-US" smtClean="0"/>
              <a:t>13</a:t>
            </a:fld>
            <a:endParaRPr lang="en-US" dirty="0"/>
          </a:p>
        </p:txBody>
      </p:sp>
    </p:spTree>
    <p:extLst>
      <p:ext uri="{BB962C8B-B14F-4D97-AF65-F5344CB8AC3E}">
        <p14:creationId xmlns:p14="http://schemas.microsoft.com/office/powerpoint/2010/main" val="218284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D87A3-A8E5-AD4D-8DD8-80F81E11871F}" type="slidenum">
              <a:rPr lang="en-US" smtClean="0"/>
              <a:t>14</a:t>
            </a:fld>
            <a:endParaRPr lang="en-US" dirty="0"/>
          </a:p>
        </p:txBody>
      </p:sp>
    </p:spTree>
    <p:extLst>
      <p:ext uri="{BB962C8B-B14F-4D97-AF65-F5344CB8AC3E}">
        <p14:creationId xmlns:p14="http://schemas.microsoft.com/office/powerpoint/2010/main" val="3397176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numbers show us our ability to make errors, but what about the near misses. How do we turn an error into a near miss?</a:t>
            </a:r>
          </a:p>
        </p:txBody>
      </p:sp>
      <p:sp>
        <p:nvSpPr>
          <p:cNvPr id="4" name="Slide Number Placeholder 3"/>
          <p:cNvSpPr>
            <a:spLocks noGrp="1"/>
          </p:cNvSpPr>
          <p:nvPr>
            <p:ph type="sldNum" sz="quarter" idx="5"/>
          </p:nvPr>
        </p:nvSpPr>
        <p:spPr/>
        <p:txBody>
          <a:bodyPr/>
          <a:lstStyle/>
          <a:p>
            <a:fld id="{065D87A3-A8E5-AD4D-8DD8-80F81E11871F}" type="slidenum">
              <a:rPr lang="en-US" smtClean="0"/>
              <a:t>15</a:t>
            </a:fld>
            <a:endParaRPr lang="en-US" dirty="0"/>
          </a:p>
        </p:txBody>
      </p:sp>
    </p:spTree>
    <p:extLst>
      <p:ext uri="{BB962C8B-B14F-4D97-AF65-F5344CB8AC3E}">
        <p14:creationId xmlns:p14="http://schemas.microsoft.com/office/powerpoint/2010/main" val="3342609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it so dang hard to catch our own errors? </a:t>
            </a:r>
          </a:p>
          <a:p>
            <a:r>
              <a:rPr lang="en-US" dirty="0"/>
              <a:t>Who can read this- feel free to chat yes or no</a:t>
            </a:r>
          </a:p>
          <a:p>
            <a:endParaRPr lang="en-US" dirty="0"/>
          </a:p>
          <a:p>
            <a:r>
              <a:rPr lang="en-US" dirty="0"/>
              <a:t>Most of us do not get the luxury of a two person check.. Our minds really are against us. </a:t>
            </a:r>
          </a:p>
        </p:txBody>
      </p:sp>
      <p:sp>
        <p:nvSpPr>
          <p:cNvPr id="4" name="Slide Number Placeholder 3"/>
          <p:cNvSpPr>
            <a:spLocks noGrp="1"/>
          </p:cNvSpPr>
          <p:nvPr>
            <p:ph type="sldNum" sz="quarter" idx="5"/>
          </p:nvPr>
        </p:nvSpPr>
        <p:spPr/>
        <p:txBody>
          <a:bodyPr/>
          <a:lstStyle/>
          <a:p>
            <a:fld id="{065D87A3-A8E5-AD4D-8DD8-80F81E11871F}" type="slidenum">
              <a:rPr lang="en-US" smtClean="0"/>
              <a:t>16</a:t>
            </a:fld>
            <a:endParaRPr lang="en-US" dirty="0"/>
          </a:p>
        </p:txBody>
      </p:sp>
    </p:spTree>
    <p:extLst>
      <p:ext uri="{BB962C8B-B14F-4D97-AF65-F5344CB8AC3E}">
        <p14:creationId xmlns:p14="http://schemas.microsoft.com/office/powerpoint/2010/main" val="1213604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1/21/21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04385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74148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3740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0360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1/21/21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711038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977797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1/21/21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420801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30089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111630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1/21/21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553442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1/21/21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49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1/21/21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31336468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5" r:id="rId4"/>
    <p:sldLayoutId id="2147483676" r:id="rId5"/>
    <p:sldLayoutId id="2147483682" r:id="rId6"/>
    <p:sldLayoutId id="2147483677" r:id="rId7"/>
    <p:sldLayoutId id="2147483678" r:id="rId8"/>
    <p:sldLayoutId id="2147483679" r:id="rId9"/>
    <p:sldLayoutId id="2147483680" r:id="rId10"/>
    <p:sldLayoutId id="2147483681" r:id="rId11"/>
  </p:sldLayoutIdLst>
  <p:hf sldNum="0" hdr="0" ftr="0" dt="0"/>
  <p:txStyles>
    <p:titleStyle>
      <a:lvl1pPr algn="l" defTabSz="914400" rtl="0" eaLnBrk="1" latinLnBrk="0" hangingPunct="1">
        <a:lnSpc>
          <a:spcPct val="90000"/>
        </a:lnSpc>
        <a:spcBef>
          <a:spcPct val="0"/>
        </a:spcBef>
        <a:buNone/>
        <a:defRPr lang="en-US" sz="4800" i="1" kern="1200" cap="none" spc="-7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7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5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_bnnmWYI0lM" TargetMode="External"/><Relationship Id="rId7"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hyperlink" Target="https://www.youtube.com/watch?v=GZGY0wPAnus" TargetMode="External"/><Relationship Id="rId4" Type="http://schemas.openxmlformats.org/officeDocument/2006/relationships/hyperlink" Target="https://www.youtube.com/watch?v=EzC_sHTW43c"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thehonestapothecary.com/2015/01/22/prescription-verification-tips-for-the-new-pharmacist-or-studen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thehonestapothecary.com/2015/01/22/prescription-verification-tips-for-the-new-pharmacist-or-studen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thehonestapothecary.com/2015/01/22/prescription-verification-tips-for-the-new-pharmacist-or-studen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ihi.org/resources/Pages/ImprovementStories/FiveRightsofMedicationAdministration.aspx"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www.empr.com/drug/firvanq/"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azurity.com/compounding-kits/" TargetMode="External"/><Relationship Id="rId5" Type="http://schemas.openxmlformats.org/officeDocument/2006/relationships/image" Target="../media/image16.png"/><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thehonestapothecary.com/2016/09/03/diltiazem-dilemmas-why-so-many-diltiazem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online.lexi.com/lco/action/doc/retrieve/docid/patch_f/6753?cesid=6zTdlBN6wP2&amp;searchUrl=%2Flco%2Faction%2Fsearch%3Fq%3DdilTIAZem%26t%3Dname%26va%3DdilTIAZe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thehonestapothecary.com/2016/09/03/diltiazem-dilemmas-why-so-many-diltiazem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online.lexi.com/lco/action/doc/retrieve/docid/patch_f/6753?cesid=6zTdlBN6wP2&amp;searchUrl=%2Flco%2Faction%2Fsearch%3Fq%3DdilTIAZem%26t%3Dname%26va%3DdilTIAZe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thehonestapothecary.com/2016/09/03/diltiazem-dilemmas-why-so-many-diltiazem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online.lexi.com/lco/action/doc/retrieve/docid/patch_f/6753?cesid=6zTdlBN6wP2&amp;searchUrl=%2Flco%2Faction%2Fsearch%3Fq%3DdilTIAZem%26t%3Dname%26va%3DdilTIAZem"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online.lexi.com/lco/action/doc/retrieve/docid/patch_f/7034?cesid=451efC5foYM&amp;searchUrl=%2Flco%2Faction%2Fsearch%3Fq%3DhydrALAZINE%26t%3Dname%26va%3DhydrALAZINE"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ismp.org/recommendations/confused-drug-names-list"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www.ismp.org/recommendations/tall-man-letters-lis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www.ismp.org/resources/u-500-insulin-safety-concerns-mount-its-time-rethink-safe-use-strengths-above-u-100" TargetMode="External"/><Relationship Id="rId3" Type="http://schemas.openxmlformats.org/officeDocument/2006/relationships/hyperlink" Target="http://www.ihi.org/resources/Pages/ImprovementStories/FiveRightsofMedicationAdministration.aspx" TargetMode="External"/><Relationship Id="rId7" Type="http://schemas.openxmlformats.org/officeDocument/2006/relationships/hyperlink" Target="http://www.thehonestapothecary.com/2016/09/03/diltiazem-dilemmas-why-so-many-diltiazem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hyperlink" Target="https://online.lexi.com/lco/action/home" TargetMode="External"/><Relationship Id="rId5" Type="http://schemas.openxmlformats.org/officeDocument/2006/relationships/hyperlink" Target="https://www.pharmacist.com/article/prevent-medication-errors-fmea" TargetMode="External"/><Relationship Id="rId4" Type="http://schemas.openxmlformats.org/officeDocument/2006/relationships/hyperlink" Target="http://www.thehonestapothecary.com/2015/01/22/prescription-verification-tips-for-the-new-pharmacist-or-student/"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alrus.com/articles/comparing-macrobid-and-macrodantin#:~:text=Macrodantin%20contains%20nitrofurantoin%20in%20the%20macrocrystalline%20form.%20Macrobid,for%20Macrodantin%29%20and%20causes%20less%20gastrointestinal%20side%20effect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643B7E8-B361-4A91-A7A5-07418CFCF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7A74E93-DAA8-4661-8F23-0F48710EA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269159"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13" name="Rectangle 12">
            <a:extLst>
              <a:ext uri="{FF2B5EF4-FFF2-40B4-BE49-F238E27FC236}">
                <a16:creationId xmlns:a16="http://schemas.microsoft.com/office/drawing/2014/main" id="{FF212E38-C041-49D9-9236-29FF44B27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16" y="809244"/>
            <a:ext cx="5943600" cy="5239512"/>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B4638198-76A9-AC42-960C-1BEEF5297463}"/>
              </a:ext>
            </a:extLst>
          </p:cNvPr>
          <p:cNvSpPr>
            <a:spLocks noGrp="1"/>
          </p:cNvSpPr>
          <p:nvPr>
            <p:ph type="ctrTitle"/>
          </p:nvPr>
        </p:nvSpPr>
        <p:spPr>
          <a:xfrm>
            <a:off x="806111" y="1559768"/>
            <a:ext cx="5943600" cy="3135379"/>
          </a:xfrm>
        </p:spPr>
        <p:txBody>
          <a:bodyPr>
            <a:normAutofit/>
          </a:bodyPr>
          <a:lstStyle/>
          <a:p>
            <a:r>
              <a:rPr lang="en-US" sz="2900" b="1" dirty="0"/>
              <a:t>Error Prevention and Pharmacist Interventions: A Retrospective Analysis in a Long-term Care Setting.</a:t>
            </a:r>
            <a:br>
              <a:rPr lang="en-US" sz="2900" b="1" dirty="0"/>
            </a:br>
            <a:br>
              <a:rPr lang="en-US" sz="4000" b="1" dirty="0">
                <a:latin typeface="MARKER FELT THIN" panose="02000400000000000000" pitchFamily="2" charset="77"/>
              </a:rPr>
            </a:br>
            <a:r>
              <a:rPr lang="en-US" sz="3600" b="1" i="1" dirty="0">
                <a:latin typeface="MARKER FELT THIN" panose="02000400000000000000" pitchFamily="2" charset="77"/>
                <a:ea typeface="Segoe UI Historic" panose="020B0502040204020203" pitchFamily="34" charset="0"/>
                <a:cs typeface="Cavolini" panose="020B0604020202020204" pitchFamily="34" charset="0"/>
              </a:rPr>
              <a:t>Turning Errors Into Opportunities</a:t>
            </a:r>
            <a:br>
              <a:rPr lang="en-US" sz="2900" b="1" i="1" dirty="0"/>
            </a:br>
            <a:endParaRPr lang="en-US" sz="2900" i="1" dirty="0"/>
          </a:p>
        </p:txBody>
      </p:sp>
      <p:sp>
        <p:nvSpPr>
          <p:cNvPr id="3" name="Subtitle 2">
            <a:extLst>
              <a:ext uri="{FF2B5EF4-FFF2-40B4-BE49-F238E27FC236}">
                <a16:creationId xmlns:a16="http://schemas.microsoft.com/office/drawing/2014/main" id="{8BB2BC6D-8918-5042-986B-8EE781820D10}"/>
              </a:ext>
            </a:extLst>
          </p:cNvPr>
          <p:cNvSpPr>
            <a:spLocks noGrp="1"/>
          </p:cNvSpPr>
          <p:nvPr>
            <p:ph type="subTitle" idx="1"/>
          </p:nvPr>
        </p:nvSpPr>
        <p:spPr>
          <a:xfrm>
            <a:off x="806106" y="4175185"/>
            <a:ext cx="5943600" cy="1673524"/>
          </a:xfrm>
        </p:spPr>
        <p:txBody>
          <a:bodyPr>
            <a:normAutofit fontScale="92500" lnSpcReduction="10000"/>
          </a:bodyPr>
          <a:lstStyle/>
          <a:p>
            <a:r>
              <a:rPr lang="en-US" dirty="0"/>
              <a:t>NMPhA Mid Winter Meeting</a:t>
            </a:r>
          </a:p>
          <a:p>
            <a:r>
              <a:rPr lang="en-US" dirty="0"/>
              <a:t>January 24, 2021</a:t>
            </a:r>
          </a:p>
          <a:p>
            <a:r>
              <a:rPr lang="en-US" dirty="0"/>
              <a:t>Presented By:</a:t>
            </a:r>
          </a:p>
          <a:p>
            <a:r>
              <a:rPr lang="en-US" dirty="0"/>
              <a:t>Rebecca DeMoss PharmD, BS</a:t>
            </a:r>
          </a:p>
          <a:p>
            <a:r>
              <a:rPr lang="en-US" dirty="0"/>
              <a:t>rvanvleck06@gmail.com</a:t>
            </a:r>
          </a:p>
          <a:p>
            <a:r>
              <a:rPr lang="en-US" dirty="0"/>
              <a:t>Allen de Somer PharmD Candidate 2021</a:t>
            </a:r>
          </a:p>
        </p:txBody>
      </p:sp>
      <p:sp>
        <p:nvSpPr>
          <p:cNvPr id="15" name="Rectangle 14">
            <a:extLst>
              <a:ext uri="{FF2B5EF4-FFF2-40B4-BE49-F238E27FC236}">
                <a16:creationId xmlns:a16="http://schemas.microsoft.com/office/drawing/2014/main" id="{790391D1-AA86-467F-A77E-0606FCCCD2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7796"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4A430F17-C7B1-40FD-89FA-55002B663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EAAD29-514C-4272-AA97-D2DCEB35B6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3736"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080894D-F290-4DF4-82A7-905285A7E1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32096"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D5674A3-54C9-4373-B8CD-3183F31279A9}"/>
              </a:ext>
            </a:extLst>
          </p:cNvPr>
          <p:cNvPicPr>
            <a:picLocks noChangeAspect="1"/>
          </p:cNvPicPr>
          <p:nvPr/>
        </p:nvPicPr>
        <p:blipFill rotWithShape="1">
          <a:blip r:embed="rId3"/>
          <a:srcRect l="49298"/>
          <a:stretch/>
        </p:blipFill>
        <p:spPr>
          <a:xfrm>
            <a:off x="7555832" y="10"/>
            <a:ext cx="4636163" cy="6857990"/>
          </a:xfrm>
          <a:prstGeom prst="rect">
            <a:avLst/>
          </a:prstGeom>
        </p:spPr>
      </p:pic>
    </p:spTree>
    <p:extLst>
      <p:ext uri="{BB962C8B-B14F-4D97-AF65-F5344CB8AC3E}">
        <p14:creationId xmlns:p14="http://schemas.microsoft.com/office/powerpoint/2010/main" val="1430782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4" name="Picture 3">
            <a:extLst>
              <a:ext uri="{FF2B5EF4-FFF2-40B4-BE49-F238E27FC236}">
                <a16:creationId xmlns:a16="http://schemas.microsoft.com/office/drawing/2014/main" id="{6D4B9917-C051-6643-8363-D5C72A569B26}"/>
              </a:ext>
            </a:extLst>
          </p:cNvPr>
          <p:cNvPicPr>
            <a:picLocks noChangeAspect="1"/>
          </p:cNvPicPr>
          <p:nvPr/>
        </p:nvPicPr>
        <p:blipFill>
          <a:blip r:embed="rId2"/>
          <a:stretch>
            <a:fillRect/>
          </a:stretch>
        </p:blipFill>
        <p:spPr>
          <a:xfrm>
            <a:off x="1459615" y="643467"/>
            <a:ext cx="9272770" cy="5571066"/>
          </a:xfrm>
          <a:prstGeom prst="rect">
            <a:avLst/>
          </a:prstGeom>
        </p:spPr>
      </p:pic>
      <p:sp>
        <p:nvSpPr>
          <p:cNvPr id="19" name="Rectangle 18">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3081161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1414A-8DC7-B846-A1E1-681BF23D0B19}"/>
              </a:ext>
            </a:extLst>
          </p:cNvPr>
          <p:cNvSpPr>
            <a:spLocks noGrp="1"/>
          </p:cNvSpPr>
          <p:nvPr>
            <p:ph type="title"/>
          </p:nvPr>
        </p:nvSpPr>
        <p:spPr>
          <a:xfrm>
            <a:off x="489284" y="498215"/>
            <a:ext cx="10058400" cy="1057869"/>
          </a:xfrm>
        </p:spPr>
        <p:txBody>
          <a:bodyPr/>
          <a:lstStyle/>
          <a:p>
            <a:r>
              <a:rPr lang="en-US" dirty="0"/>
              <a:t>Limitations </a:t>
            </a:r>
          </a:p>
        </p:txBody>
      </p:sp>
      <p:sp>
        <p:nvSpPr>
          <p:cNvPr id="3" name="Content Placeholder 2">
            <a:extLst>
              <a:ext uri="{FF2B5EF4-FFF2-40B4-BE49-F238E27FC236}">
                <a16:creationId xmlns:a16="http://schemas.microsoft.com/office/drawing/2014/main" id="{CB43CF6B-42E5-DB4F-803E-EF15EF656056}"/>
              </a:ext>
            </a:extLst>
          </p:cNvPr>
          <p:cNvSpPr>
            <a:spLocks noGrp="1"/>
          </p:cNvSpPr>
          <p:nvPr>
            <p:ph idx="1"/>
          </p:nvPr>
        </p:nvSpPr>
        <p:spPr>
          <a:xfrm>
            <a:off x="705853" y="1556084"/>
            <a:ext cx="10419347" cy="4396660"/>
          </a:xfrm>
        </p:spPr>
        <p:txBody>
          <a:bodyPr>
            <a:normAutofit/>
          </a:bodyPr>
          <a:lstStyle/>
          <a:p>
            <a:r>
              <a:rPr lang="en-US" sz="2400" dirty="0"/>
              <a:t>The utilization of the point-of-sale service and triaging for cancelled prescriptions </a:t>
            </a:r>
          </a:p>
          <a:p>
            <a:pPr lvl="1"/>
            <a:r>
              <a:rPr lang="en-US" sz="2000" dirty="0"/>
              <a:t> Numerous pharmacist interventions can occur before the prescription is processed. </a:t>
            </a:r>
          </a:p>
          <a:p>
            <a:pPr lvl="1"/>
            <a:endParaRPr lang="en-US" sz="2000" dirty="0"/>
          </a:p>
          <a:p>
            <a:r>
              <a:rPr lang="en-US" sz="2400" dirty="0"/>
              <a:t>If the medication error was identified before the prescription was processed, the medication error and subsequent intervention would not be captured and included in our study. </a:t>
            </a:r>
          </a:p>
        </p:txBody>
      </p:sp>
    </p:spTree>
    <p:extLst>
      <p:ext uri="{BB962C8B-B14F-4D97-AF65-F5344CB8AC3E}">
        <p14:creationId xmlns:p14="http://schemas.microsoft.com/office/powerpoint/2010/main" val="2016677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B632B-BC1F-7943-928B-E5CD303173C5}"/>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36C40866-7280-464D-AEBF-2EB65EE7F549}"/>
              </a:ext>
            </a:extLst>
          </p:cNvPr>
          <p:cNvSpPr>
            <a:spLocks noGrp="1"/>
          </p:cNvSpPr>
          <p:nvPr>
            <p:ph idx="1"/>
          </p:nvPr>
        </p:nvSpPr>
        <p:spPr/>
        <p:txBody>
          <a:bodyPr/>
          <a:lstStyle/>
          <a:p>
            <a:r>
              <a:rPr lang="en-US" sz="2000" dirty="0"/>
              <a:t> Interventions can often lead to a point of confrontation among healthcare professionals. This is where an area of confrontation can turn into a moment of education and opportunity. </a:t>
            </a:r>
          </a:p>
          <a:p>
            <a:endParaRPr lang="en-US" sz="2000" dirty="0"/>
          </a:p>
          <a:p>
            <a:r>
              <a:rPr lang="en-US" sz="2000" dirty="0"/>
              <a:t>The findings from this study suggest that pharmacists play a key role and are a vital and necessary addition to any healthcare team</a:t>
            </a:r>
          </a:p>
          <a:p>
            <a:endParaRPr lang="en-US" dirty="0"/>
          </a:p>
        </p:txBody>
      </p:sp>
    </p:spTree>
    <p:extLst>
      <p:ext uri="{BB962C8B-B14F-4D97-AF65-F5344CB8AC3E}">
        <p14:creationId xmlns:p14="http://schemas.microsoft.com/office/powerpoint/2010/main" val="3410095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3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6" name="Rectangle 39">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67" name="Rectangle 41">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68" name="Rectangle 43">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9" name="Group 4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7" name="Straight Connector 46">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70" name="Rectangle 50">
            <a:extLst>
              <a:ext uri="{FF2B5EF4-FFF2-40B4-BE49-F238E27FC236}">
                <a16:creationId xmlns:a16="http://schemas.microsoft.com/office/drawing/2014/main" id="{C8AC92D2-D6DE-4772-A874-5D65F883F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71" name="Rectangle 52">
            <a:extLst>
              <a:ext uri="{FF2B5EF4-FFF2-40B4-BE49-F238E27FC236}">
                <a16:creationId xmlns:a16="http://schemas.microsoft.com/office/drawing/2014/main" id="{0F2E3678-25D0-49F9-9BD6-8D4D60565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E251B28A-B107-7B4F-B416-90CAF4905D22}"/>
              </a:ext>
            </a:extLst>
          </p:cNvPr>
          <p:cNvSpPr>
            <a:spLocks noGrp="1"/>
          </p:cNvSpPr>
          <p:nvPr>
            <p:ph type="title"/>
          </p:nvPr>
        </p:nvSpPr>
        <p:spPr>
          <a:xfrm>
            <a:off x="1074277" y="1808742"/>
            <a:ext cx="5716338" cy="3042706"/>
          </a:xfrm>
        </p:spPr>
        <p:txBody>
          <a:bodyPr vert="horz" lIns="91440" tIns="45720" rIns="91440" bIns="45720" rtlCol="0" anchor="ctr">
            <a:normAutofit/>
          </a:bodyPr>
          <a:lstStyle/>
          <a:p>
            <a:pPr algn="ctr">
              <a:lnSpc>
                <a:spcPct val="83000"/>
              </a:lnSpc>
            </a:pPr>
            <a:r>
              <a:rPr lang="en-US" sz="6000" cap="all" spc="-100" dirty="0"/>
              <a:t>Turning Errors into Opportunities </a:t>
            </a:r>
          </a:p>
        </p:txBody>
      </p:sp>
      <p:sp>
        <p:nvSpPr>
          <p:cNvPr id="72" name="Rectangle 54">
            <a:extLst>
              <a:ext uri="{FF2B5EF4-FFF2-40B4-BE49-F238E27FC236}">
                <a16:creationId xmlns:a16="http://schemas.microsoft.com/office/drawing/2014/main" id="{63A45CD5-61B0-48E1-8090-7584418C2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56">
            <a:extLst>
              <a:ext uri="{FF2B5EF4-FFF2-40B4-BE49-F238E27FC236}">
                <a16:creationId xmlns:a16="http://schemas.microsoft.com/office/drawing/2014/main" id="{C6D4C1FD-C274-4FA8-939A-09E6498EFC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4" name="Straight Connector 58">
            <a:extLst>
              <a:ext uri="{FF2B5EF4-FFF2-40B4-BE49-F238E27FC236}">
                <a16:creationId xmlns:a16="http://schemas.microsoft.com/office/drawing/2014/main" id="{C13D4426-8AD5-43D7-8033-05DBB3BFE6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5" name="Straight Connector 60">
            <a:extLst>
              <a:ext uri="{FF2B5EF4-FFF2-40B4-BE49-F238E27FC236}">
                <a16:creationId xmlns:a16="http://schemas.microsoft.com/office/drawing/2014/main" id="{1EC8029B-C6E2-4459-859A-7539865E00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7" name="Graphic 6" descr="Warning">
            <a:extLst>
              <a:ext uri="{FF2B5EF4-FFF2-40B4-BE49-F238E27FC236}">
                <a16:creationId xmlns:a16="http://schemas.microsoft.com/office/drawing/2014/main" id="{2DE77FC1-E4C6-4E1E-9E3D-8838154080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6549" y="1681469"/>
            <a:ext cx="3513108" cy="3513108"/>
          </a:xfrm>
          <a:prstGeom prst="rect">
            <a:avLst/>
          </a:prstGeom>
        </p:spPr>
      </p:pic>
    </p:spTree>
    <p:extLst>
      <p:ext uri="{BB962C8B-B14F-4D97-AF65-F5344CB8AC3E}">
        <p14:creationId xmlns:p14="http://schemas.microsoft.com/office/powerpoint/2010/main" val="3740506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19D91-1700-9846-A061-6A0A7DEB6F4E}"/>
              </a:ext>
            </a:extLst>
          </p:cNvPr>
          <p:cNvSpPr>
            <a:spLocks noGrp="1"/>
          </p:cNvSpPr>
          <p:nvPr>
            <p:ph type="title"/>
          </p:nvPr>
        </p:nvSpPr>
        <p:spPr/>
        <p:txBody>
          <a:bodyPr/>
          <a:lstStyle/>
          <a:p>
            <a:r>
              <a:rPr lang="en-US" dirty="0"/>
              <a:t>Poll Question</a:t>
            </a:r>
          </a:p>
        </p:txBody>
      </p:sp>
      <p:sp>
        <p:nvSpPr>
          <p:cNvPr id="3" name="Content Placeholder 2">
            <a:extLst>
              <a:ext uri="{FF2B5EF4-FFF2-40B4-BE49-F238E27FC236}">
                <a16:creationId xmlns:a16="http://schemas.microsoft.com/office/drawing/2014/main" id="{B3567973-C184-5E48-BA9F-4302FBE26FE1}"/>
              </a:ext>
            </a:extLst>
          </p:cNvPr>
          <p:cNvSpPr>
            <a:spLocks noGrp="1"/>
          </p:cNvSpPr>
          <p:nvPr>
            <p:ph idx="1"/>
          </p:nvPr>
        </p:nvSpPr>
        <p:spPr/>
        <p:txBody>
          <a:bodyPr>
            <a:normAutofit/>
          </a:bodyPr>
          <a:lstStyle/>
          <a:p>
            <a:pPr marL="0" indent="0" algn="ctr">
              <a:buNone/>
            </a:pPr>
            <a:r>
              <a:rPr lang="en-US" sz="2800" dirty="0"/>
              <a:t>Have you made a medical or dispensing error?</a:t>
            </a:r>
          </a:p>
          <a:p>
            <a:pPr marL="514350" indent="-514350" algn="ctr">
              <a:buAutoNum type="alphaLcPeriod"/>
            </a:pPr>
            <a:r>
              <a:rPr lang="en-US" sz="2800" dirty="0"/>
              <a:t>Yes</a:t>
            </a:r>
          </a:p>
          <a:p>
            <a:pPr marL="514350" indent="-514350" algn="ctr">
              <a:buAutoNum type="alphaLcPeriod"/>
            </a:pPr>
            <a:r>
              <a:rPr lang="en-US" sz="2800" dirty="0"/>
              <a:t>No</a:t>
            </a:r>
          </a:p>
        </p:txBody>
      </p:sp>
    </p:spTree>
    <p:extLst>
      <p:ext uri="{BB962C8B-B14F-4D97-AF65-F5344CB8AC3E}">
        <p14:creationId xmlns:p14="http://schemas.microsoft.com/office/powerpoint/2010/main" val="927221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9B32E-FBEC-414C-BF82-CC0494B815F9}"/>
              </a:ext>
            </a:extLst>
          </p:cNvPr>
          <p:cNvSpPr>
            <a:spLocks noGrp="1"/>
          </p:cNvSpPr>
          <p:nvPr>
            <p:ph type="title"/>
          </p:nvPr>
        </p:nvSpPr>
        <p:spPr>
          <a:xfrm>
            <a:off x="531962" y="493307"/>
            <a:ext cx="10058400" cy="823897"/>
          </a:xfrm>
        </p:spPr>
        <p:txBody>
          <a:bodyPr/>
          <a:lstStyle/>
          <a:p>
            <a:r>
              <a:rPr lang="en-US" dirty="0"/>
              <a:t>Statistics of Medication Errors </a:t>
            </a:r>
          </a:p>
        </p:txBody>
      </p:sp>
      <p:sp>
        <p:nvSpPr>
          <p:cNvPr id="3" name="Content Placeholder 2">
            <a:extLst>
              <a:ext uri="{FF2B5EF4-FFF2-40B4-BE49-F238E27FC236}">
                <a16:creationId xmlns:a16="http://schemas.microsoft.com/office/drawing/2014/main" id="{35742F85-4D16-414E-BD39-026291D42019}"/>
              </a:ext>
            </a:extLst>
          </p:cNvPr>
          <p:cNvSpPr>
            <a:spLocks noGrp="1"/>
          </p:cNvSpPr>
          <p:nvPr>
            <p:ph idx="1"/>
          </p:nvPr>
        </p:nvSpPr>
        <p:spPr>
          <a:xfrm>
            <a:off x="593785" y="1505686"/>
            <a:ext cx="11004430" cy="4859007"/>
          </a:xfrm>
        </p:spPr>
        <p:txBody>
          <a:bodyPr/>
          <a:lstStyle/>
          <a:p>
            <a:r>
              <a:rPr lang="en-US" sz="2800" dirty="0"/>
              <a:t>Estimated dispensing accuracy in community pharmacy is </a:t>
            </a:r>
            <a:r>
              <a:rPr lang="en-US" sz="2800" b="1" dirty="0"/>
              <a:t>98.35%</a:t>
            </a:r>
          </a:p>
          <a:p>
            <a:pPr lvl="1"/>
            <a:r>
              <a:rPr lang="en-US" sz="2400" dirty="0"/>
              <a:t>It is estimated a pharmacist will fill 1.5 million prescriptions in their career= </a:t>
            </a:r>
            <a:r>
              <a:rPr lang="en-US" sz="2400" b="1" dirty="0"/>
              <a:t>25,500 errors during the CAREER</a:t>
            </a:r>
          </a:p>
          <a:p>
            <a:pPr lvl="1"/>
            <a:endParaRPr lang="en-US" sz="2400" b="1" dirty="0"/>
          </a:p>
          <a:p>
            <a:r>
              <a:rPr lang="en-US" sz="2800" dirty="0"/>
              <a:t>440,000 deaths in America occur each year due to </a:t>
            </a:r>
            <a:r>
              <a:rPr lang="en-US" sz="2800" b="1" dirty="0"/>
              <a:t>PREVENTABLE</a:t>
            </a:r>
            <a:r>
              <a:rPr lang="en-US" sz="2800" dirty="0"/>
              <a:t> medical errors </a:t>
            </a:r>
          </a:p>
          <a:p>
            <a:pPr lvl="1"/>
            <a:r>
              <a:rPr lang="en-US" sz="2400" dirty="0"/>
              <a:t>1,000 people every day=capacity of 2 JUMBO JETS!!</a:t>
            </a:r>
          </a:p>
          <a:p>
            <a:endParaRPr lang="en-US" dirty="0"/>
          </a:p>
        </p:txBody>
      </p:sp>
      <p:sp>
        <p:nvSpPr>
          <p:cNvPr id="4" name="Rectangle 3">
            <a:extLst>
              <a:ext uri="{FF2B5EF4-FFF2-40B4-BE49-F238E27FC236}">
                <a16:creationId xmlns:a16="http://schemas.microsoft.com/office/drawing/2014/main" id="{D36068C9-D218-D04A-96E4-8C6E98C18647}"/>
              </a:ext>
            </a:extLst>
          </p:cNvPr>
          <p:cNvSpPr/>
          <p:nvPr/>
        </p:nvSpPr>
        <p:spPr>
          <a:xfrm>
            <a:off x="234786" y="6422440"/>
            <a:ext cx="11135832" cy="615553"/>
          </a:xfrm>
          <a:prstGeom prst="rect">
            <a:avLst/>
          </a:prstGeom>
        </p:spPr>
        <p:txBody>
          <a:bodyPr wrap="square">
            <a:spAutoFit/>
          </a:bodyPr>
          <a:lstStyle/>
          <a:p>
            <a:pPr marL="228600" indent="-228600">
              <a:buFont typeface="+mj-lt"/>
              <a:buAutoNum type="arabicPeriod"/>
            </a:pPr>
            <a:r>
              <a:rPr lang="en-US" sz="1100" dirty="0">
                <a:latin typeface="Helvetica" pitchFamily="2" charset="0"/>
              </a:rPr>
              <a:t>Root Cause Analysis Workbook for Community/ Ambulatory Pharmacy [Brochure]. (n.d.) Horsham, PA: Institution for Safe Medication Practices</a:t>
            </a:r>
          </a:p>
          <a:p>
            <a:pPr marL="228600" indent="-228600">
              <a:buFont typeface="+mj-lt"/>
              <a:buAutoNum type="arabicPeriod"/>
            </a:pPr>
            <a:r>
              <a:rPr lang="en-US" sz="1200" dirty="0"/>
              <a:t>James, John T., The Journal of Patient Safety (Sept. 2013, V3, I3, pp.322-328.</a:t>
            </a:r>
          </a:p>
          <a:p>
            <a:endParaRPr lang="en-US" sz="1100" dirty="0">
              <a:effectLst/>
              <a:latin typeface="Helvetica" pitchFamily="2" charset="0"/>
            </a:endParaRPr>
          </a:p>
        </p:txBody>
      </p:sp>
    </p:spTree>
    <p:extLst>
      <p:ext uri="{BB962C8B-B14F-4D97-AF65-F5344CB8AC3E}">
        <p14:creationId xmlns:p14="http://schemas.microsoft.com/office/powerpoint/2010/main" val="2954286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EE32-D142-A847-AD49-A8C327AB5334}"/>
              </a:ext>
            </a:extLst>
          </p:cNvPr>
          <p:cNvSpPr>
            <a:spLocks noGrp="1"/>
          </p:cNvSpPr>
          <p:nvPr>
            <p:ph type="title"/>
          </p:nvPr>
        </p:nvSpPr>
        <p:spPr>
          <a:xfrm>
            <a:off x="462951" y="401054"/>
            <a:ext cx="10058400" cy="875655"/>
          </a:xfrm>
        </p:spPr>
        <p:txBody>
          <a:bodyPr/>
          <a:lstStyle/>
          <a:p>
            <a:r>
              <a:rPr lang="en-US" dirty="0"/>
              <a:t>Our minds are against us! </a:t>
            </a:r>
          </a:p>
        </p:txBody>
      </p:sp>
      <p:sp>
        <p:nvSpPr>
          <p:cNvPr id="3" name="Content Placeholder 2">
            <a:extLst>
              <a:ext uri="{FF2B5EF4-FFF2-40B4-BE49-F238E27FC236}">
                <a16:creationId xmlns:a16="http://schemas.microsoft.com/office/drawing/2014/main" id="{F0001747-164C-9547-A24A-CA4E2F62EF35}"/>
              </a:ext>
            </a:extLst>
          </p:cNvPr>
          <p:cNvSpPr>
            <a:spLocks noGrp="1"/>
          </p:cNvSpPr>
          <p:nvPr>
            <p:ph idx="1"/>
          </p:nvPr>
        </p:nvSpPr>
        <p:spPr>
          <a:xfrm>
            <a:off x="1066800" y="1276709"/>
            <a:ext cx="10058400" cy="4938697"/>
          </a:xfrm>
        </p:spPr>
        <p:txBody>
          <a:bodyPr>
            <a:normAutofit lnSpcReduction="10000"/>
          </a:bodyPr>
          <a:lstStyle/>
          <a:p>
            <a:pPr marL="0" indent="0">
              <a:buNone/>
            </a:pPr>
            <a:r>
              <a:rPr lang="en-US" sz="2000" dirty="0"/>
              <a:t>Proofreading-our minds fill in the blanks or what we EXPECT to be there </a:t>
            </a:r>
          </a:p>
          <a:p>
            <a:endParaRPr lang="en-US" dirty="0"/>
          </a:p>
          <a:p>
            <a:pPr marL="0" indent="0" algn="ctr">
              <a:buNone/>
            </a:pPr>
            <a:r>
              <a:rPr lang="en-US" sz="2400" dirty="0"/>
              <a:t>“I cdnuolt blveiee that I cluod aulaclty uesdnatnrd what I was rdanieg.</a:t>
            </a:r>
          </a:p>
          <a:p>
            <a:pPr marL="0" indent="0" algn="ctr">
              <a:buNone/>
            </a:pPr>
            <a:r>
              <a:rPr lang="en-US" sz="2400" dirty="0"/>
              <a:t>The phaonmneal pweor of the hmuan mnid, aoccdrnig to a rscheearch</a:t>
            </a:r>
          </a:p>
          <a:p>
            <a:pPr marL="0" indent="0" algn="ctr">
              <a:buNone/>
            </a:pPr>
            <a:r>
              <a:rPr lang="en-US" sz="2400" dirty="0"/>
              <a:t>at Cmabrigde Uinervtisy, it dseno’t mtaetr in what oerdr the ltteres in a</a:t>
            </a:r>
          </a:p>
          <a:p>
            <a:pPr marL="0" indent="0" algn="ctr">
              <a:buNone/>
            </a:pPr>
            <a:r>
              <a:rPr lang="en-US" sz="2400" dirty="0"/>
              <a:t>word are, the olny iproamtnt tihng is that the frsit and last ltteer be in</a:t>
            </a:r>
          </a:p>
          <a:p>
            <a:pPr marL="0" indent="0" algn="ctr">
              <a:buNone/>
            </a:pPr>
            <a:r>
              <a:rPr lang="en-US" sz="2400" dirty="0"/>
              <a:t>the rghit pclae. The rset can be a taotl mses and you can still raed it</a:t>
            </a:r>
          </a:p>
          <a:p>
            <a:pPr marL="0" indent="0" algn="ctr">
              <a:buNone/>
            </a:pPr>
            <a:r>
              <a:rPr lang="en-US" sz="2400" dirty="0"/>
              <a:t>whotuit a pboerlm. This is bcuseae the huamn mnid deos not raed</a:t>
            </a:r>
          </a:p>
          <a:p>
            <a:pPr marL="0" indent="0" algn="ctr">
              <a:buNone/>
            </a:pPr>
            <a:r>
              <a:rPr lang="en-US" sz="2400" dirty="0"/>
              <a:t>ervey lteter by istlef, but the word as a wlohe. Azanmig huh? Yaeh and I</a:t>
            </a:r>
          </a:p>
          <a:p>
            <a:pPr marL="0" indent="0" algn="ctr">
              <a:buNone/>
            </a:pPr>
            <a:r>
              <a:rPr lang="en-US" sz="2400" dirty="0"/>
              <a:t>awlyas tghuhot slpeling was ipmorantt!”</a:t>
            </a:r>
          </a:p>
          <a:p>
            <a:endParaRPr lang="en-US" dirty="0"/>
          </a:p>
        </p:txBody>
      </p:sp>
    </p:spTree>
    <p:extLst>
      <p:ext uri="{BB962C8B-B14F-4D97-AF65-F5344CB8AC3E}">
        <p14:creationId xmlns:p14="http://schemas.microsoft.com/office/powerpoint/2010/main" val="3751313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text, application&#10;&#10;Description automatically generated">
            <a:extLst>
              <a:ext uri="{FF2B5EF4-FFF2-40B4-BE49-F238E27FC236}">
                <a16:creationId xmlns:a16="http://schemas.microsoft.com/office/drawing/2014/main" id="{A242711D-83D0-8444-8712-9AFF1870A098}"/>
              </a:ext>
            </a:extLst>
          </p:cNvPr>
          <p:cNvPicPr>
            <a:picLocks noChangeAspect="1"/>
          </p:cNvPicPr>
          <p:nvPr/>
        </p:nvPicPr>
        <p:blipFill rotWithShape="1">
          <a:blip r:embed="rId3"/>
          <a:srcRect l="2337" r="2434" b="-2"/>
          <a:stretch/>
        </p:blipFill>
        <p:spPr>
          <a:xfrm>
            <a:off x="234696" y="237744"/>
            <a:ext cx="3996183" cy="6382512"/>
          </a:xfrm>
          <a:prstGeom prst="rect">
            <a:avLst/>
          </a:prstGeom>
        </p:spPr>
      </p:pic>
      <p:sp>
        <p:nvSpPr>
          <p:cNvPr id="2" name="Title 1">
            <a:extLst>
              <a:ext uri="{FF2B5EF4-FFF2-40B4-BE49-F238E27FC236}">
                <a16:creationId xmlns:a16="http://schemas.microsoft.com/office/drawing/2014/main" id="{F738BF22-528B-584F-8F95-56CDBECFEDF8}"/>
              </a:ext>
            </a:extLst>
          </p:cNvPr>
          <p:cNvSpPr>
            <a:spLocks noGrp="1"/>
          </p:cNvSpPr>
          <p:nvPr>
            <p:ph type="title"/>
          </p:nvPr>
        </p:nvSpPr>
        <p:spPr>
          <a:xfrm>
            <a:off x="4965192" y="642593"/>
            <a:ext cx="6280826" cy="1746504"/>
          </a:xfrm>
        </p:spPr>
        <p:txBody>
          <a:bodyPr>
            <a:normAutofit/>
          </a:bodyPr>
          <a:lstStyle/>
          <a:p>
            <a:r>
              <a:rPr lang="en-US" dirty="0"/>
              <a:t>Detecting Errors</a:t>
            </a:r>
          </a:p>
        </p:txBody>
      </p:sp>
      <p:sp>
        <p:nvSpPr>
          <p:cNvPr id="8" name="Content Placeholder 7">
            <a:extLst>
              <a:ext uri="{FF2B5EF4-FFF2-40B4-BE49-F238E27FC236}">
                <a16:creationId xmlns:a16="http://schemas.microsoft.com/office/drawing/2014/main" id="{C308DC81-B750-43B2-B827-3C2A09A25225}"/>
              </a:ext>
            </a:extLst>
          </p:cNvPr>
          <p:cNvSpPr>
            <a:spLocks noGrp="1"/>
          </p:cNvSpPr>
          <p:nvPr>
            <p:ph idx="1"/>
          </p:nvPr>
        </p:nvSpPr>
        <p:spPr>
          <a:xfrm>
            <a:off x="4965192" y="2386584"/>
            <a:ext cx="6280826" cy="3648456"/>
          </a:xfrm>
        </p:spPr>
        <p:txBody>
          <a:bodyPr>
            <a:normAutofit/>
          </a:bodyPr>
          <a:lstStyle/>
          <a:p>
            <a:r>
              <a:rPr lang="en-US" dirty="0"/>
              <a:t>“How could you have missed that?” OR “Who caused this error?”</a:t>
            </a:r>
          </a:p>
          <a:p>
            <a:r>
              <a:rPr lang="en-US" dirty="0"/>
              <a:t>Movie depicted basketball game, and the researchers asked the participants to count how many passes occurred between the two groups of players.</a:t>
            </a:r>
          </a:p>
          <a:p>
            <a:r>
              <a:rPr lang="en-US" dirty="0"/>
              <a:t>During the experiment, a gorilla is seen in the video </a:t>
            </a:r>
          </a:p>
          <a:p>
            <a:r>
              <a:rPr lang="en-US" dirty="0"/>
              <a:t>40% of people failed to see the gorilla</a:t>
            </a:r>
          </a:p>
          <a:p>
            <a:r>
              <a:rPr lang="en-US" b="1" dirty="0"/>
              <a:t>HOW</a:t>
            </a:r>
            <a:r>
              <a:rPr lang="en-US" dirty="0"/>
              <a:t> we focus our attention is key, and it determines if we can “see” something that is unexpected</a:t>
            </a:r>
          </a:p>
          <a:p>
            <a:endParaRPr lang="en-US" dirty="0"/>
          </a:p>
        </p:txBody>
      </p:sp>
    </p:spTree>
    <p:extLst>
      <p:ext uri="{BB962C8B-B14F-4D97-AF65-F5344CB8AC3E}">
        <p14:creationId xmlns:p14="http://schemas.microsoft.com/office/powerpoint/2010/main" val="4050497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CAE1-DB52-FE43-8094-5B6D276D3DAC}"/>
              </a:ext>
            </a:extLst>
          </p:cNvPr>
          <p:cNvSpPr>
            <a:spLocks noGrp="1"/>
          </p:cNvSpPr>
          <p:nvPr>
            <p:ph type="title"/>
          </p:nvPr>
        </p:nvSpPr>
        <p:spPr>
          <a:xfrm>
            <a:off x="737485" y="727626"/>
            <a:ext cx="4795213" cy="1718225"/>
          </a:xfrm>
        </p:spPr>
        <p:txBody>
          <a:bodyPr>
            <a:normAutofit/>
          </a:bodyPr>
          <a:lstStyle/>
          <a:p>
            <a:r>
              <a:rPr lang="en-US" sz="4400" dirty="0"/>
              <a:t>Selective Attentive Tests</a:t>
            </a:r>
          </a:p>
        </p:txBody>
      </p:sp>
      <p:sp>
        <p:nvSpPr>
          <p:cNvPr id="3" name="Content Placeholder 2">
            <a:extLst>
              <a:ext uri="{FF2B5EF4-FFF2-40B4-BE49-F238E27FC236}">
                <a16:creationId xmlns:a16="http://schemas.microsoft.com/office/drawing/2014/main" id="{C1A3DFE3-211E-9C4A-B89E-9662DC5EA8F2}"/>
              </a:ext>
            </a:extLst>
          </p:cNvPr>
          <p:cNvSpPr>
            <a:spLocks noGrp="1"/>
          </p:cNvSpPr>
          <p:nvPr>
            <p:ph idx="1"/>
          </p:nvPr>
        </p:nvSpPr>
        <p:spPr>
          <a:xfrm>
            <a:off x="737486" y="2538919"/>
            <a:ext cx="4602152" cy="3596880"/>
          </a:xfrm>
        </p:spPr>
        <p:txBody>
          <a:bodyPr>
            <a:normAutofit fontScale="92500" lnSpcReduction="10000"/>
          </a:bodyPr>
          <a:lstStyle/>
          <a:p>
            <a:r>
              <a:rPr lang="en-US" dirty="0">
                <a:hlinkClick r:id="rId3"/>
              </a:rPr>
              <a:t>https://www.youtube.com/watch?v=_bnnmWYI0lM</a:t>
            </a:r>
            <a:endParaRPr lang="en-US" dirty="0"/>
          </a:p>
          <a:p>
            <a:pPr marL="0" indent="0">
              <a:buNone/>
            </a:pPr>
            <a:r>
              <a:rPr lang="en-US" dirty="0"/>
              <a:t>OR</a:t>
            </a:r>
          </a:p>
          <a:p>
            <a:r>
              <a:rPr lang="en-US" dirty="0">
                <a:hlinkClick r:id="rId4"/>
              </a:rPr>
              <a:t>https://www.youtube.com/watch?v=EzC_sHTW43c</a:t>
            </a:r>
            <a:endParaRPr lang="en-US" dirty="0"/>
          </a:p>
          <a:p>
            <a:pPr marL="0" indent="0">
              <a:buNone/>
            </a:pPr>
            <a:r>
              <a:rPr lang="en-US" dirty="0"/>
              <a:t>OR</a:t>
            </a:r>
          </a:p>
          <a:p>
            <a:pPr marL="0" indent="0">
              <a:buNone/>
            </a:pPr>
            <a:r>
              <a:rPr lang="en-US" dirty="0"/>
              <a:t>TEDTalk; Apollo Robbins-The art of misdirection</a:t>
            </a:r>
          </a:p>
          <a:p>
            <a:r>
              <a:rPr lang="en-US" dirty="0">
                <a:hlinkClick r:id="rId5"/>
              </a:rPr>
              <a:t>https://www.youtube.com/watch?v=GZGY0wPAnus</a:t>
            </a:r>
            <a:endParaRPr lang="en-US" dirty="0"/>
          </a:p>
          <a:p>
            <a:endParaRPr lang="en-US" dirty="0"/>
          </a:p>
          <a:p>
            <a:endParaRPr lang="en-US" dirty="0"/>
          </a:p>
          <a:p>
            <a:pPr marL="0" indent="0" algn="ctr">
              <a:buNone/>
            </a:pPr>
            <a:r>
              <a:rPr lang="en-US" sz="2000" b="1" i="1" dirty="0"/>
              <a:t>When we are too focused on ONE thing, we FAIL to see </a:t>
            </a:r>
            <a:r>
              <a:rPr lang="en-US" sz="2000" b="1" i="1" u="sng" dirty="0"/>
              <a:t>more </a:t>
            </a:r>
          </a:p>
          <a:p>
            <a:endParaRPr lang="en-US" dirty="0"/>
          </a:p>
        </p:txBody>
      </p:sp>
      <p:pic>
        <p:nvPicPr>
          <p:cNvPr id="5" name="Picture 4">
            <a:extLst>
              <a:ext uri="{FF2B5EF4-FFF2-40B4-BE49-F238E27FC236}">
                <a16:creationId xmlns:a16="http://schemas.microsoft.com/office/drawing/2014/main" id="{A595520A-3C91-F344-98B1-02F51060632F}"/>
              </a:ext>
            </a:extLst>
          </p:cNvPr>
          <p:cNvPicPr>
            <a:picLocks noChangeAspect="1"/>
          </p:cNvPicPr>
          <p:nvPr/>
        </p:nvPicPr>
        <p:blipFill rotWithShape="1">
          <a:blip r:embed="rId6"/>
          <a:srcRect l="11807" r="17882" b="-3"/>
          <a:stretch/>
        </p:blipFill>
        <p:spPr>
          <a:xfrm>
            <a:off x="8245165" y="3209731"/>
            <a:ext cx="3716680" cy="3396343"/>
          </a:xfrm>
          <a:prstGeom prst="rect">
            <a:avLst/>
          </a:prstGeom>
        </p:spPr>
      </p:pic>
      <p:pic>
        <p:nvPicPr>
          <p:cNvPr id="4" name="Picture 3">
            <a:extLst>
              <a:ext uri="{FF2B5EF4-FFF2-40B4-BE49-F238E27FC236}">
                <a16:creationId xmlns:a16="http://schemas.microsoft.com/office/drawing/2014/main" id="{DD7D99C6-3C9C-9A47-BF03-C12DCC856814}"/>
              </a:ext>
            </a:extLst>
          </p:cNvPr>
          <p:cNvPicPr>
            <a:picLocks noChangeAspect="1"/>
          </p:cNvPicPr>
          <p:nvPr/>
        </p:nvPicPr>
        <p:blipFill rotWithShape="1">
          <a:blip r:embed="rId7"/>
          <a:srcRect l="4040" r="6945" b="-2"/>
          <a:stretch/>
        </p:blipFill>
        <p:spPr>
          <a:xfrm>
            <a:off x="6013956"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spTree>
    <p:extLst>
      <p:ext uri="{BB962C8B-B14F-4D97-AF65-F5344CB8AC3E}">
        <p14:creationId xmlns:p14="http://schemas.microsoft.com/office/powerpoint/2010/main" val="3772526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04B7AC44-1B7B-4F09-9AA4-3DFDEC57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96" name="Rectangle 95">
            <a:extLst>
              <a:ext uri="{FF2B5EF4-FFF2-40B4-BE49-F238E27FC236}">
                <a16:creationId xmlns:a16="http://schemas.microsoft.com/office/drawing/2014/main" id="{6683E473-94FF-4ACE-9433-1F14799E89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98" name="Rectangle 97">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00" name="Rectangle 99">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5" name="Picture 4" descr="A picture containing text&#10;&#10;Description automatically generated">
            <a:extLst>
              <a:ext uri="{FF2B5EF4-FFF2-40B4-BE49-F238E27FC236}">
                <a16:creationId xmlns:a16="http://schemas.microsoft.com/office/drawing/2014/main" id="{2BA2A30A-3B0D-9C4F-91EF-90A418555C76}"/>
              </a:ext>
            </a:extLst>
          </p:cNvPr>
          <p:cNvPicPr>
            <a:picLocks noChangeAspect="1"/>
          </p:cNvPicPr>
          <p:nvPr/>
        </p:nvPicPr>
        <p:blipFill>
          <a:blip r:embed="rId2"/>
          <a:stretch>
            <a:fillRect/>
          </a:stretch>
        </p:blipFill>
        <p:spPr>
          <a:xfrm>
            <a:off x="1205256" y="2317919"/>
            <a:ext cx="4414438" cy="2240327"/>
          </a:xfrm>
          <a:prstGeom prst="rect">
            <a:avLst/>
          </a:prstGeom>
        </p:spPr>
      </p:pic>
      <p:sp>
        <p:nvSpPr>
          <p:cNvPr id="2" name="TextBox 1">
            <a:extLst>
              <a:ext uri="{FF2B5EF4-FFF2-40B4-BE49-F238E27FC236}">
                <a16:creationId xmlns:a16="http://schemas.microsoft.com/office/drawing/2014/main" id="{B3C1E8D1-A11B-494C-A3FC-1FDE73F0A50E}"/>
              </a:ext>
            </a:extLst>
          </p:cNvPr>
          <p:cNvSpPr txBox="1"/>
          <p:nvPr/>
        </p:nvSpPr>
        <p:spPr>
          <a:xfrm>
            <a:off x="6579450" y="721224"/>
            <a:ext cx="4957554" cy="5313815"/>
          </a:xfrm>
          <a:prstGeom prst="rect">
            <a:avLst/>
          </a:prstGeom>
        </p:spPr>
        <p:txBody>
          <a:bodyPr vert="horz" lIns="91440" tIns="45720" rIns="91440" bIns="45720" rtlCol="0">
            <a:normAutofit/>
          </a:bodyPr>
          <a:lstStyle/>
          <a:p>
            <a:pPr algn="ctr" defTabSz="914400">
              <a:spcAft>
                <a:spcPts val="600"/>
              </a:spcAft>
              <a:buClr>
                <a:schemeClr val="tx1">
                  <a:lumMod val="85000"/>
                  <a:lumOff val="15000"/>
                </a:schemeClr>
              </a:buClr>
            </a:pPr>
            <a:r>
              <a:rPr lang="en-US" sz="5400" dirty="0"/>
              <a:t>“Attention is a powerful thing, and it shapes our reality” </a:t>
            </a:r>
          </a:p>
        </p:txBody>
      </p:sp>
    </p:spTree>
    <p:extLst>
      <p:ext uri="{BB962C8B-B14F-4D97-AF65-F5344CB8AC3E}">
        <p14:creationId xmlns:p14="http://schemas.microsoft.com/office/powerpoint/2010/main" val="3330848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9" name="Rectangle 18">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DCF98615-680A-2A4F-BAAD-68169C0034E1}"/>
              </a:ext>
            </a:extLst>
          </p:cNvPr>
          <p:cNvSpPr>
            <a:spLocks noGrp="1"/>
          </p:cNvSpPr>
          <p:nvPr>
            <p:ph type="title"/>
          </p:nvPr>
        </p:nvSpPr>
        <p:spPr>
          <a:xfrm>
            <a:off x="581955" y="501163"/>
            <a:ext cx="9792208" cy="1044251"/>
          </a:xfrm>
        </p:spPr>
        <p:txBody>
          <a:bodyPr>
            <a:normAutofit/>
          </a:bodyPr>
          <a:lstStyle/>
          <a:p>
            <a:r>
              <a:rPr lang="en-US" b="1" dirty="0"/>
              <a:t>Pharmacist Learning Objectives:</a:t>
            </a:r>
          </a:p>
        </p:txBody>
      </p:sp>
      <p:sp>
        <p:nvSpPr>
          <p:cNvPr id="3" name="Content Placeholder 2">
            <a:extLst>
              <a:ext uri="{FF2B5EF4-FFF2-40B4-BE49-F238E27FC236}">
                <a16:creationId xmlns:a16="http://schemas.microsoft.com/office/drawing/2014/main" id="{E9F93DE4-A4CB-4C41-9BAE-B0DB16302FCF}"/>
              </a:ext>
            </a:extLst>
          </p:cNvPr>
          <p:cNvSpPr>
            <a:spLocks noGrp="1"/>
          </p:cNvSpPr>
          <p:nvPr>
            <p:ph idx="1"/>
          </p:nvPr>
        </p:nvSpPr>
        <p:spPr>
          <a:xfrm>
            <a:off x="802105" y="1772080"/>
            <a:ext cx="10588137" cy="4193632"/>
          </a:xfrm>
        </p:spPr>
        <p:txBody>
          <a:bodyPr>
            <a:normAutofit fontScale="92500"/>
          </a:bodyPr>
          <a:lstStyle/>
          <a:p>
            <a:pPr marL="342900" indent="-342900">
              <a:buFont typeface="+mj-lt"/>
              <a:buAutoNum type="arabicPeriod"/>
            </a:pPr>
            <a:r>
              <a:rPr lang="en-US" sz="2800" i="1" dirty="0"/>
              <a:t>Outline a process that could aid in preventing medication errors.</a:t>
            </a:r>
            <a:r>
              <a:rPr lang="en-US" sz="2800" dirty="0"/>
              <a:t> </a:t>
            </a:r>
          </a:p>
          <a:p>
            <a:pPr marL="342900" indent="-342900">
              <a:buFont typeface="+mj-lt"/>
              <a:buAutoNum type="arabicPeriod"/>
            </a:pPr>
            <a:r>
              <a:rPr lang="en-US" sz="2800" i="1" dirty="0"/>
              <a:t>Describe common techniques to prevent medication errors in a pharmacy.</a:t>
            </a:r>
            <a:r>
              <a:rPr lang="en-US" sz="2800" dirty="0"/>
              <a:t> </a:t>
            </a:r>
          </a:p>
          <a:p>
            <a:pPr marL="342900" indent="-342900">
              <a:buFont typeface="+mj-lt"/>
              <a:buAutoNum type="arabicPeriod"/>
            </a:pPr>
            <a:r>
              <a:rPr lang="en-US" sz="2800" i="1" dirty="0"/>
              <a:t>Describe the most common prescribing errors in a long-term care setting.</a:t>
            </a:r>
            <a:r>
              <a:rPr lang="en-US" sz="2800" dirty="0"/>
              <a:t> </a:t>
            </a:r>
          </a:p>
          <a:p>
            <a:pPr marL="342900" indent="-342900">
              <a:buFont typeface="+mj-lt"/>
              <a:buAutoNum type="arabicPeriod"/>
            </a:pPr>
            <a:r>
              <a:rPr lang="en-US" sz="2800" i="1" dirty="0"/>
              <a:t>Identify the most common clinician interventions made in a long-term care setting. </a:t>
            </a:r>
          </a:p>
          <a:p>
            <a:pPr marL="342900" indent="-342900">
              <a:buFont typeface="+mj-lt"/>
              <a:buAutoNum type="arabicPeriod"/>
            </a:pPr>
            <a:r>
              <a:rPr lang="en-US" sz="2800" i="1" dirty="0"/>
              <a:t>Identify processes improvement techniques for detecting and managing medication errors.</a:t>
            </a:r>
          </a:p>
          <a:p>
            <a:pPr marL="342900" indent="-342900">
              <a:buFont typeface="+mj-lt"/>
              <a:buAutoNum type="arabicPeriod"/>
            </a:pPr>
            <a:r>
              <a:rPr lang="en-US" sz="2800" i="1" dirty="0"/>
              <a:t>Discuss how essential pharmacists and pharmacy technicians are in preventing errors, correcting prescriptions, and making appropriate life-saving interventions. </a:t>
            </a:r>
            <a:endParaRPr lang="en-US" sz="3800" i="1" dirty="0"/>
          </a:p>
          <a:p>
            <a:pPr marL="342900" indent="-342900">
              <a:buFont typeface="+mj-lt"/>
              <a:buAutoNum type="arabicPeriod"/>
            </a:pPr>
            <a:endParaRPr lang="en-US" sz="2800" dirty="0"/>
          </a:p>
        </p:txBody>
      </p:sp>
    </p:spTree>
    <p:extLst>
      <p:ext uri="{BB962C8B-B14F-4D97-AF65-F5344CB8AC3E}">
        <p14:creationId xmlns:p14="http://schemas.microsoft.com/office/powerpoint/2010/main" val="419391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B1D91-E03F-D546-9D58-3629E3232D30}"/>
              </a:ext>
            </a:extLst>
          </p:cNvPr>
          <p:cNvSpPr>
            <a:spLocks noGrp="1"/>
          </p:cNvSpPr>
          <p:nvPr>
            <p:ph type="title"/>
          </p:nvPr>
        </p:nvSpPr>
        <p:spPr>
          <a:xfrm>
            <a:off x="379562" y="245050"/>
            <a:ext cx="10058400" cy="921423"/>
          </a:xfrm>
        </p:spPr>
        <p:txBody>
          <a:bodyPr/>
          <a:lstStyle/>
          <a:p>
            <a:r>
              <a:rPr lang="en-US" dirty="0"/>
              <a:t>How to identify medication errors?</a:t>
            </a:r>
          </a:p>
        </p:txBody>
      </p:sp>
      <p:sp>
        <p:nvSpPr>
          <p:cNvPr id="3" name="Content Placeholder 2">
            <a:extLst>
              <a:ext uri="{FF2B5EF4-FFF2-40B4-BE49-F238E27FC236}">
                <a16:creationId xmlns:a16="http://schemas.microsoft.com/office/drawing/2014/main" id="{137B73BD-32E8-2449-84C6-BB734E987CAB}"/>
              </a:ext>
            </a:extLst>
          </p:cNvPr>
          <p:cNvSpPr>
            <a:spLocks noGrp="1"/>
          </p:cNvSpPr>
          <p:nvPr>
            <p:ph idx="1"/>
          </p:nvPr>
        </p:nvSpPr>
        <p:spPr>
          <a:xfrm>
            <a:off x="586597" y="1166473"/>
            <a:ext cx="10538604" cy="5322195"/>
          </a:xfrm>
        </p:spPr>
        <p:txBody>
          <a:bodyPr>
            <a:normAutofit fontScale="92500" lnSpcReduction="10000"/>
          </a:bodyPr>
          <a:lstStyle/>
          <a:p>
            <a:pPr marL="457200" indent="-457200">
              <a:buFont typeface="+mj-lt"/>
              <a:buAutoNum type="arabicPeriod"/>
            </a:pPr>
            <a:r>
              <a:rPr lang="en-US" sz="2400" dirty="0"/>
              <a:t>Stepwise prescription verification process</a:t>
            </a:r>
          </a:p>
          <a:p>
            <a:pPr marL="457200" indent="-457200">
              <a:buFont typeface="+mj-lt"/>
              <a:buAutoNum type="arabicPeriod"/>
            </a:pPr>
            <a:r>
              <a:rPr lang="en-US" sz="2400" dirty="0"/>
              <a:t>5 (or 8) Rights of Medication Administration </a:t>
            </a:r>
          </a:p>
          <a:p>
            <a:pPr marL="457200" indent="-457200">
              <a:buFont typeface="+mj-lt"/>
              <a:buAutoNum type="arabicPeriod"/>
            </a:pPr>
            <a:r>
              <a:rPr lang="en-US" sz="2400" dirty="0"/>
              <a:t>Always utilizing drug references (Lexicomp, Micromedex, GlobalRph, etc)</a:t>
            </a:r>
          </a:p>
          <a:p>
            <a:pPr marL="457200" indent="-457200">
              <a:buFont typeface="+mj-lt"/>
              <a:buAutoNum type="arabicPeriod"/>
            </a:pPr>
            <a:r>
              <a:rPr lang="en-US" sz="2400" dirty="0"/>
              <a:t>Dual pharmacist/technician check </a:t>
            </a:r>
          </a:p>
          <a:p>
            <a:pPr marL="457200" indent="-457200">
              <a:buFont typeface="+mj-lt"/>
              <a:buAutoNum type="arabicPeriod"/>
            </a:pPr>
            <a:r>
              <a:rPr lang="en-US" sz="2400" dirty="0"/>
              <a:t>Patient counseling </a:t>
            </a:r>
          </a:p>
          <a:p>
            <a:pPr marL="731520" lvl="1" indent="-457200">
              <a:buFont typeface="+mj-lt"/>
              <a:buAutoNum type="alphaLcParenR"/>
            </a:pPr>
            <a:r>
              <a:rPr lang="en-US" sz="2400" dirty="0"/>
              <a:t>3 prime questions</a:t>
            </a:r>
          </a:p>
          <a:p>
            <a:pPr marL="457200" indent="-457200">
              <a:buFont typeface="+mj-lt"/>
              <a:buAutoNum type="arabicPeriod"/>
            </a:pPr>
            <a:r>
              <a:rPr lang="en-US" sz="2400" dirty="0"/>
              <a:t>Continuous quality improving (CQI) and Root Cause Analysis </a:t>
            </a:r>
          </a:p>
          <a:p>
            <a:pPr marL="457200" indent="-457200">
              <a:buFont typeface="+mj-lt"/>
              <a:buAutoNum type="arabicPeriod"/>
            </a:pPr>
            <a:r>
              <a:rPr lang="en-US" sz="2400" dirty="0"/>
              <a:t>Failure mode and effects analysis (FEMA)</a:t>
            </a:r>
          </a:p>
          <a:p>
            <a:pPr marL="457200" indent="-457200">
              <a:buFont typeface="+mj-lt"/>
              <a:buAutoNum type="arabicPeriod"/>
            </a:pPr>
            <a:r>
              <a:rPr lang="en-US" sz="2400" dirty="0"/>
              <a:t>Subscribing/Alerts from companies that report the most common errors can contributing factors (ISMP, ECRI)</a:t>
            </a:r>
          </a:p>
          <a:p>
            <a:pPr marL="457200" indent="-457200">
              <a:buFont typeface="+mj-lt"/>
              <a:buAutoNum type="arabicPeriod"/>
            </a:pPr>
            <a:r>
              <a:rPr lang="en-US" sz="2400" dirty="0"/>
              <a:t>Phone/Text a friend</a:t>
            </a:r>
          </a:p>
          <a:p>
            <a:pPr marL="457200" indent="-457200">
              <a:buFont typeface="+mj-lt"/>
              <a:buAutoNum type="arabicPeriod"/>
            </a:pPr>
            <a:r>
              <a:rPr lang="en-US" sz="2400" dirty="0"/>
              <a:t>Others?</a:t>
            </a:r>
          </a:p>
        </p:txBody>
      </p:sp>
      <p:sp>
        <p:nvSpPr>
          <p:cNvPr id="4" name="Rectangle 3">
            <a:extLst>
              <a:ext uri="{FF2B5EF4-FFF2-40B4-BE49-F238E27FC236}">
                <a16:creationId xmlns:a16="http://schemas.microsoft.com/office/drawing/2014/main" id="{69336700-C97A-4C4B-B563-E6FDABC9DE91}"/>
              </a:ext>
            </a:extLst>
          </p:cNvPr>
          <p:cNvSpPr/>
          <p:nvPr/>
        </p:nvSpPr>
        <p:spPr>
          <a:xfrm>
            <a:off x="128953" y="6488668"/>
            <a:ext cx="8329246" cy="369332"/>
          </a:xfrm>
          <a:prstGeom prst="rect">
            <a:avLst/>
          </a:prstGeom>
        </p:spPr>
        <p:txBody>
          <a:bodyPr wrap="square">
            <a:spAutoFit/>
          </a:bodyPr>
          <a:lstStyle/>
          <a:p>
            <a:r>
              <a:rPr lang="en-US" dirty="0"/>
              <a:t>https://www.pharmacist.com/article/prevent-medication-errors-fmea</a:t>
            </a:r>
          </a:p>
        </p:txBody>
      </p:sp>
    </p:spTree>
    <p:extLst>
      <p:ext uri="{BB962C8B-B14F-4D97-AF65-F5344CB8AC3E}">
        <p14:creationId xmlns:p14="http://schemas.microsoft.com/office/powerpoint/2010/main" val="983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E2F3-EF88-D240-976B-231299A8829D}"/>
              </a:ext>
            </a:extLst>
          </p:cNvPr>
          <p:cNvSpPr>
            <a:spLocks noGrp="1"/>
          </p:cNvSpPr>
          <p:nvPr>
            <p:ph type="title"/>
          </p:nvPr>
        </p:nvSpPr>
        <p:spPr>
          <a:xfrm>
            <a:off x="704490" y="484681"/>
            <a:ext cx="10058400" cy="841149"/>
          </a:xfrm>
        </p:spPr>
        <p:txBody>
          <a:bodyPr/>
          <a:lstStyle/>
          <a:p>
            <a:r>
              <a:rPr lang="en-US" dirty="0"/>
              <a:t>Stepwise Verification Process </a:t>
            </a:r>
          </a:p>
        </p:txBody>
      </p:sp>
      <p:sp>
        <p:nvSpPr>
          <p:cNvPr id="3" name="Content Placeholder 2">
            <a:extLst>
              <a:ext uri="{FF2B5EF4-FFF2-40B4-BE49-F238E27FC236}">
                <a16:creationId xmlns:a16="http://schemas.microsoft.com/office/drawing/2014/main" id="{DEAD9F57-70EA-8B42-999F-4D76FB344106}"/>
              </a:ext>
            </a:extLst>
          </p:cNvPr>
          <p:cNvSpPr>
            <a:spLocks noGrp="1"/>
          </p:cNvSpPr>
          <p:nvPr>
            <p:ph idx="1"/>
          </p:nvPr>
        </p:nvSpPr>
        <p:spPr>
          <a:xfrm>
            <a:off x="704490" y="1724698"/>
            <a:ext cx="10058400" cy="4626914"/>
          </a:xfrm>
        </p:spPr>
        <p:txBody>
          <a:bodyPr>
            <a:normAutofit/>
          </a:bodyPr>
          <a:lstStyle/>
          <a:p>
            <a:pPr marL="0" indent="0">
              <a:buNone/>
            </a:pPr>
            <a:r>
              <a:rPr lang="en-US" sz="2800" b="1" dirty="0"/>
              <a:t>Step 1</a:t>
            </a:r>
          </a:p>
          <a:p>
            <a:pPr lvl="1">
              <a:buFont typeface="Wingdings" pitchFamily="2" charset="2"/>
              <a:buChar char="v"/>
            </a:pPr>
            <a:r>
              <a:rPr lang="en-US" sz="2400" dirty="0"/>
              <a:t>Take a breath</a:t>
            </a:r>
          </a:p>
          <a:p>
            <a:pPr marL="274320" lvl="1" indent="0">
              <a:buNone/>
            </a:pPr>
            <a:endParaRPr lang="en-US" sz="2400" dirty="0"/>
          </a:p>
          <a:p>
            <a:pPr marL="0" indent="0">
              <a:buNone/>
            </a:pPr>
            <a:r>
              <a:rPr lang="en-US" sz="2800" b="1" dirty="0"/>
              <a:t>Step 2</a:t>
            </a:r>
          </a:p>
          <a:p>
            <a:pPr lvl="1">
              <a:buFont typeface="Wingdings" pitchFamily="2" charset="2"/>
              <a:buChar char="v"/>
            </a:pPr>
            <a:r>
              <a:rPr lang="en-US" sz="2400" dirty="0"/>
              <a:t>Think BIG picture –WHO is getting WHAT</a:t>
            </a:r>
          </a:p>
          <a:p>
            <a:pPr lvl="1">
              <a:buFont typeface="Wingdings" pitchFamily="2" charset="2"/>
              <a:buChar char="v"/>
            </a:pPr>
            <a:r>
              <a:rPr lang="en-US" sz="2400" dirty="0"/>
              <a:t>Does it make sense?</a:t>
            </a:r>
          </a:p>
        </p:txBody>
      </p:sp>
      <p:sp>
        <p:nvSpPr>
          <p:cNvPr id="4" name="Rectangle 3">
            <a:extLst>
              <a:ext uri="{FF2B5EF4-FFF2-40B4-BE49-F238E27FC236}">
                <a16:creationId xmlns:a16="http://schemas.microsoft.com/office/drawing/2014/main" id="{06611848-4D5F-C74C-B2D9-B747C504D4CD}"/>
              </a:ext>
            </a:extLst>
          </p:cNvPr>
          <p:cNvSpPr/>
          <p:nvPr/>
        </p:nvSpPr>
        <p:spPr>
          <a:xfrm>
            <a:off x="347931" y="5850099"/>
            <a:ext cx="11496137" cy="523220"/>
          </a:xfrm>
          <a:prstGeom prst="rect">
            <a:avLst/>
          </a:prstGeom>
        </p:spPr>
        <p:txBody>
          <a:bodyPr wrap="square">
            <a:spAutoFit/>
          </a:bodyPr>
          <a:lstStyle/>
          <a:p>
            <a:r>
              <a:rPr lang="en-US" sz="1400" dirty="0"/>
              <a:t>J. Poquette. Prescription Verification Tips for the NEW Pharmacist or Student.  </a:t>
            </a:r>
            <a:r>
              <a:rPr lang="en-US" sz="1400" dirty="0">
                <a:hlinkClick r:id="rId3"/>
              </a:rPr>
              <a:t>http://www.thehonestapothecary.com/2015/01/22/prescription-verification-tips-for-the-new-pharmacist-or-student/</a:t>
            </a:r>
            <a:r>
              <a:rPr lang="en-US" sz="1400" dirty="0"/>
              <a:t>. Accessed December 16, 2020. </a:t>
            </a:r>
          </a:p>
        </p:txBody>
      </p:sp>
    </p:spTree>
    <p:extLst>
      <p:ext uri="{BB962C8B-B14F-4D97-AF65-F5344CB8AC3E}">
        <p14:creationId xmlns:p14="http://schemas.microsoft.com/office/powerpoint/2010/main" val="2996195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E2F3-EF88-D240-976B-231299A8829D}"/>
              </a:ext>
            </a:extLst>
          </p:cNvPr>
          <p:cNvSpPr>
            <a:spLocks noGrp="1"/>
          </p:cNvSpPr>
          <p:nvPr>
            <p:ph type="title"/>
          </p:nvPr>
        </p:nvSpPr>
        <p:spPr>
          <a:xfrm>
            <a:off x="514709" y="484682"/>
            <a:ext cx="10058400" cy="841149"/>
          </a:xfrm>
        </p:spPr>
        <p:txBody>
          <a:bodyPr/>
          <a:lstStyle/>
          <a:p>
            <a:r>
              <a:rPr lang="en-US" dirty="0"/>
              <a:t>Stepwise Verification Process </a:t>
            </a:r>
          </a:p>
        </p:txBody>
      </p:sp>
      <p:sp>
        <p:nvSpPr>
          <p:cNvPr id="3" name="Content Placeholder 2">
            <a:extLst>
              <a:ext uri="{FF2B5EF4-FFF2-40B4-BE49-F238E27FC236}">
                <a16:creationId xmlns:a16="http://schemas.microsoft.com/office/drawing/2014/main" id="{DEAD9F57-70EA-8B42-999F-4D76FB344106}"/>
              </a:ext>
            </a:extLst>
          </p:cNvPr>
          <p:cNvSpPr>
            <a:spLocks noGrp="1"/>
          </p:cNvSpPr>
          <p:nvPr>
            <p:ph idx="1"/>
          </p:nvPr>
        </p:nvSpPr>
        <p:spPr>
          <a:xfrm>
            <a:off x="704490" y="1325829"/>
            <a:ext cx="10783020" cy="5047489"/>
          </a:xfrm>
        </p:spPr>
        <p:txBody>
          <a:bodyPr>
            <a:normAutofit fontScale="92500" lnSpcReduction="10000"/>
          </a:bodyPr>
          <a:lstStyle/>
          <a:p>
            <a:pPr marL="0" indent="0">
              <a:buNone/>
            </a:pPr>
            <a:r>
              <a:rPr lang="en-US" sz="2400" b="1" dirty="0"/>
              <a:t>Step 3</a:t>
            </a:r>
          </a:p>
          <a:p>
            <a:pPr lvl="1">
              <a:buFont typeface="Wingdings" pitchFamily="2" charset="2"/>
              <a:buChar char="v"/>
            </a:pPr>
            <a:r>
              <a:rPr lang="en-US" sz="2000" dirty="0"/>
              <a:t>Check the DETAILS</a:t>
            </a:r>
          </a:p>
          <a:p>
            <a:pPr lvl="1">
              <a:buFont typeface="Wingdings" pitchFamily="2" charset="2"/>
              <a:buChar char="v"/>
            </a:pPr>
            <a:r>
              <a:rPr lang="en-US" sz="2000" dirty="0"/>
              <a:t>Check hard copy prescription against what is on the bottle/what is typed </a:t>
            </a:r>
          </a:p>
          <a:p>
            <a:pPr lvl="1">
              <a:buFont typeface="Wingdings" pitchFamily="2" charset="2"/>
              <a:buChar char="v"/>
            </a:pPr>
            <a:r>
              <a:rPr lang="en-US" sz="2000" dirty="0"/>
              <a:t>BIG 3</a:t>
            </a:r>
          </a:p>
          <a:p>
            <a:pPr lvl="2">
              <a:buFont typeface="Wingdings" pitchFamily="2" charset="2"/>
              <a:buChar char="Ø"/>
            </a:pPr>
            <a:r>
              <a:rPr lang="en-US" sz="1800" dirty="0"/>
              <a:t>Patient name and date of birth</a:t>
            </a:r>
          </a:p>
          <a:p>
            <a:pPr lvl="2">
              <a:buFont typeface="Wingdings" pitchFamily="2" charset="2"/>
              <a:buChar char="Ø"/>
            </a:pPr>
            <a:r>
              <a:rPr lang="en-US" sz="1800" dirty="0"/>
              <a:t>Drug name, strength and quantity</a:t>
            </a:r>
          </a:p>
          <a:p>
            <a:pPr lvl="2">
              <a:buFont typeface="Wingdings" pitchFamily="2" charset="2"/>
              <a:buChar char="Ø"/>
            </a:pPr>
            <a:r>
              <a:rPr lang="en-US" sz="1800" dirty="0"/>
              <a:t>Directions* (NOT merely that they MATCH, but do they make SENSE and are REASONABLE)</a:t>
            </a:r>
          </a:p>
          <a:p>
            <a:pPr lvl="1">
              <a:buFont typeface="Wingdings" pitchFamily="2" charset="2"/>
              <a:buChar char="v"/>
            </a:pPr>
            <a:r>
              <a:rPr lang="en-US" sz="2000" dirty="0"/>
              <a:t>More important items</a:t>
            </a:r>
          </a:p>
          <a:p>
            <a:pPr lvl="2">
              <a:buFont typeface="Wingdings" pitchFamily="2" charset="2"/>
              <a:buChar char="Ø"/>
            </a:pPr>
            <a:r>
              <a:rPr lang="en-US" sz="1800" dirty="0"/>
              <a:t>Prescriber </a:t>
            </a:r>
          </a:p>
          <a:p>
            <a:pPr lvl="2">
              <a:buFont typeface="Wingdings" pitchFamily="2" charset="2"/>
              <a:buChar char="Ø"/>
            </a:pPr>
            <a:r>
              <a:rPr lang="en-US" sz="1800" dirty="0"/>
              <a:t>Number of refills</a:t>
            </a:r>
          </a:p>
          <a:p>
            <a:pPr lvl="2">
              <a:buFont typeface="Wingdings" pitchFamily="2" charset="2"/>
              <a:buChar char="Ø"/>
            </a:pPr>
            <a:r>
              <a:rPr lang="en-US" sz="1800" dirty="0"/>
              <a:t>Prescription date/legal concerns</a:t>
            </a:r>
          </a:p>
          <a:p>
            <a:pPr lvl="2">
              <a:buFont typeface="Wingdings" pitchFamily="2" charset="2"/>
              <a:buChar char="Ø"/>
            </a:pPr>
            <a:r>
              <a:rPr lang="en-US" sz="1800" dirty="0"/>
              <a:t>Patient allergies</a:t>
            </a:r>
          </a:p>
          <a:p>
            <a:pPr lvl="2">
              <a:buFont typeface="Wingdings" pitchFamily="2" charset="2"/>
              <a:buChar char="Ø"/>
            </a:pPr>
            <a:r>
              <a:rPr lang="en-US" sz="1800" dirty="0"/>
              <a:t>Day’s supply</a:t>
            </a:r>
          </a:p>
          <a:p>
            <a:pPr lvl="2">
              <a:buFont typeface="Wingdings" pitchFamily="2" charset="2"/>
              <a:buChar char="Ø"/>
            </a:pPr>
            <a:r>
              <a:rPr lang="en-US" sz="1800" dirty="0"/>
              <a:t>Billing &amp; copay, insurance and reimbursement </a:t>
            </a:r>
          </a:p>
        </p:txBody>
      </p:sp>
      <p:sp>
        <p:nvSpPr>
          <p:cNvPr id="4" name="Rectangle 3">
            <a:extLst>
              <a:ext uri="{FF2B5EF4-FFF2-40B4-BE49-F238E27FC236}">
                <a16:creationId xmlns:a16="http://schemas.microsoft.com/office/drawing/2014/main" id="{06B5E82A-CD48-4B41-877D-EEBB876B71E3}"/>
              </a:ext>
            </a:extLst>
          </p:cNvPr>
          <p:cNvSpPr/>
          <p:nvPr/>
        </p:nvSpPr>
        <p:spPr>
          <a:xfrm>
            <a:off x="382438" y="6111708"/>
            <a:ext cx="11427124" cy="461665"/>
          </a:xfrm>
          <a:prstGeom prst="rect">
            <a:avLst/>
          </a:prstGeom>
        </p:spPr>
        <p:txBody>
          <a:bodyPr wrap="square">
            <a:spAutoFit/>
          </a:bodyPr>
          <a:lstStyle/>
          <a:p>
            <a:r>
              <a:rPr lang="en-US" sz="1200" dirty="0"/>
              <a:t>J. Poquette. Prescription Verification Tips for the NEW Pharmacist or Student.  </a:t>
            </a:r>
            <a:r>
              <a:rPr lang="en-US" sz="1200" dirty="0">
                <a:hlinkClick r:id="rId3"/>
              </a:rPr>
              <a:t>http://www.thehonestapothecary.com/2015/01/22/prescription-verification-tips-for-the-new-pharmacist-or-student/</a:t>
            </a:r>
            <a:r>
              <a:rPr lang="en-US" sz="1200" dirty="0"/>
              <a:t>. Accessed December 16, 2020. </a:t>
            </a:r>
          </a:p>
        </p:txBody>
      </p:sp>
    </p:spTree>
    <p:extLst>
      <p:ext uri="{BB962C8B-B14F-4D97-AF65-F5344CB8AC3E}">
        <p14:creationId xmlns:p14="http://schemas.microsoft.com/office/powerpoint/2010/main" val="2594551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E2F3-EF88-D240-976B-231299A8829D}"/>
              </a:ext>
            </a:extLst>
          </p:cNvPr>
          <p:cNvSpPr>
            <a:spLocks noGrp="1"/>
          </p:cNvSpPr>
          <p:nvPr>
            <p:ph type="title"/>
          </p:nvPr>
        </p:nvSpPr>
        <p:spPr>
          <a:xfrm>
            <a:off x="514709" y="484682"/>
            <a:ext cx="10058400" cy="841149"/>
          </a:xfrm>
        </p:spPr>
        <p:txBody>
          <a:bodyPr/>
          <a:lstStyle/>
          <a:p>
            <a:r>
              <a:rPr lang="en-US" dirty="0"/>
              <a:t>Stepwise Verification Process </a:t>
            </a:r>
          </a:p>
        </p:txBody>
      </p:sp>
      <p:sp>
        <p:nvSpPr>
          <p:cNvPr id="3" name="Content Placeholder 2">
            <a:extLst>
              <a:ext uri="{FF2B5EF4-FFF2-40B4-BE49-F238E27FC236}">
                <a16:creationId xmlns:a16="http://schemas.microsoft.com/office/drawing/2014/main" id="{DEAD9F57-70EA-8B42-999F-4D76FB344106}"/>
              </a:ext>
            </a:extLst>
          </p:cNvPr>
          <p:cNvSpPr>
            <a:spLocks noGrp="1"/>
          </p:cNvSpPr>
          <p:nvPr>
            <p:ph idx="1"/>
          </p:nvPr>
        </p:nvSpPr>
        <p:spPr>
          <a:xfrm>
            <a:off x="704490" y="1325829"/>
            <a:ext cx="10783020" cy="5047489"/>
          </a:xfrm>
        </p:spPr>
        <p:txBody>
          <a:bodyPr>
            <a:normAutofit/>
          </a:bodyPr>
          <a:lstStyle/>
          <a:p>
            <a:pPr marL="0" indent="0">
              <a:buNone/>
            </a:pPr>
            <a:r>
              <a:rPr lang="en-US" sz="2400" b="1" dirty="0"/>
              <a:t>Step 4</a:t>
            </a:r>
          </a:p>
          <a:p>
            <a:pPr marL="0" indent="0">
              <a:buNone/>
            </a:pPr>
            <a:endParaRPr lang="en-US" sz="2000" b="1" dirty="0"/>
          </a:p>
          <a:p>
            <a:pPr>
              <a:buFont typeface="Wingdings" pitchFamily="2" charset="2"/>
              <a:buChar char="v"/>
            </a:pPr>
            <a:r>
              <a:rPr lang="en-US" sz="2400" b="1" dirty="0"/>
              <a:t>Check the PROFILE</a:t>
            </a:r>
          </a:p>
          <a:p>
            <a:pPr lvl="1">
              <a:buFont typeface="Wingdings" pitchFamily="2" charset="2"/>
              <a:buChar char="Ø"/>
            </a:pPr>
            <a:r>
              <a:rPr lang="en-US" sz="2200" dirty="0"/>
              <a:t>Potential drug-drug interactions</a:t>
            </a:r>
          </a:p>
          <a:p>
            <a:pPr lvl="1">
              <a:buFont typeface="Wingdings" pitchFamily="2" charset="2"/>
              <a:buChar char="Ø"/>
            </a:pPr>
            <a:r>
              <a:rPr lang="en-US" sz="2200" dirty="0"/>
              <a:t>Potential drug-disease interactions</a:t>
            </a:r>
          </a:p>
          <a:p>
            <a:pPr lvl="1">
              <a:buFont typeface="Wingdings" pitchFamily="2" charset="2"/>
              <a:buChar char="Ø"/>
            </a:pPr>
            <a:r>
              <a:rPr lang="en-US" sz="2200" dirty="0"/>
              <a:t>Patient history (example: history of ER, and new prescriptions for IR)</a:t>
            </a:r>
          </a:p>
          <a:p>
            <a:pPr lvl="1">
              <a:buFont typeface="Wingdings" pitchFamily="2" charset="2"/>
              <a:buChar char="Ø"/>
            </a:pPr>
            <a:endParaRPr lang="en-US" sz="2200" dirty="0"/>
          </a:p>
          <a:p>
            <a:pPr>
              <a:buFont typeface="Wingdings" pitchFamily="2" charset="2"/>
              <a:buChar char="v"/>
            </a:pPr>
            <a:r>
              <a:rPr lang="en-US" sz="2400" b="1" dirty="0"/>
              <a:t>Utilizing Prescription Drug Monitoring Program (PDMP)</a:t>
            </a:r>
          </a:p>
        </p:txBody>
      </p:sp>
      <p:sp>
        <p:nvSpPr>
          <p:cNvPr id="4" name="TextBox 3">
            <a:extLst>
              <a:ext uri="{FF2B5EF4-FFF2-40B4-BE49-F238E27FC236}">
                <a16:creationId xmlns:a16="http://schemas.microsoft.com/office/drawing/2014/main" id="{063D8C8C-164E-1E4A-A0F1-5D85E5BD41BE}"/>
              </a:ext>
            </a:extLst>
          </p:cNvPr>
          <p:cNvSpPr txBox="1"/>
          <p:nvPr/>
        </p:nvSpPr>
        <p:spPr>
          <a:xfrm>
            <a:off x="514709" y="5944888"/>
            <a:ext cx="10406333" cy="738664"/>
          </a:xfrm>
          <a:prstGeom prst="rect">
            <a:avLst/>
          </a:prstGeom>
          <a:noFill/>
        </p:spPr>
        <p:txBody>
          <a:bodyPr wrap="square" rtlCol="0">
            <a:spAutoFit/>
          </a:bodyPr>
          <a:lstStyle/>
          <a:p>
            <a:r>
              <a:rPr lang="en-US" sz="1200" dirty="0"/>
              <a:t>J. Poquette. Prescription Verification Tips for the NEW Pharmacist or Student.  </a:t>
            </a:r>
            <a:r>
              <a:rPr lang="en-US" sz="1200" dirty="0">
                <a:hlinkClick r:id="rId3"/>
              </a:rPr>
              <a:t>http://www.thehonestapothecary.com/2015/01/22/prescription-verification-tips-for-the-new-pharmacist-or-student/</a:t>
            </a:r>
            <a:r>
              <a:rPr lang="en-US" sz="1200" dirty="0"/>
              <a:t>. Accessed December 16, 2020. </a:t>
            </a:r>
          </a:p>
          <a:p>
            <a:endParaRPr lang="en-US" dirty="0"/>
          </a:p>
        </p:txBody>
      </p:sp>
    </p:spTree>
    <p:extLst>
      <p:ext uri="{BB962C8B-B14F-4D97-AF65-F5344CB8AC3E}">
        <p14:creationId xmlns:p14="http://schemas.microsoft.com/office/powerpoint/2010/main" val="2025207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E86D-DD7B-394E-98F1-4423BF518236}"/>
              </a:ext>
            </a:extLst>
          </p:cNvPr>
          <p:cNvSpPr>
            <a:spLocks noGrp="1"/>
          </p:cNvSpPr>
          <p:nvPr>
            <p:ph type="title"/>
          </p:nvPr>
        </p:nvSpPr>
        <p:spPr/>
        <p:txBody>
          <a:bodyPr/>
          <a:lstStyle/>
          <a:p>
            <a:r>
              <a:rPr lang="en-US" dirty="0"/>
              <a:t>5 (or 8) Rights of Medication Administration </a:t>
            </a:r>
          </a:p>
        </p:txBody>
      </p:sp>
      <p:sp>
        <p:nvSpPr>
          <p:cNvPr id="3" name="Content Placeholder 2">
            <a:extLst>
              <a:ext uri="{FF2B5EF4-FFF2-40B4-BE49-F238E27FC236}">
                <a16:creationId xmlns:a16="http://schemas.microsoft.com/office/drawing/2014/main" id="{FA883F9C-16E7-D249-BD10-056D22D22D2E}"/>
              </a:ext>
            </a:extLst>
          </p:cNvPr>
          <p:cNvSpPr>
            <a:spLocks noGrp="1"/>
          </p:cNvSpPr>
          <p:nvPr>
            <p:ph idx="1"/>
          </p:nvPr>
        </p:nvSpPr>
        <p:spPr/>
        <p:txBody>
          <a:bodyPr>
            <a:normAutofit/>
          </a:bodyPr>
          <a:lstStyle/>
          <a:p>
            <a:pPr marL="342900" indent="-342900">
              <a:buFont typeface="+mj-lt"/>
              <a:buAutoNum type="arabicPeriod"/>
            </a:pPr>
            <a:r>
              <a:rPr lang="en-US" sz="2000" b="1" dirty="0"/>
              <a:t>Right Patient</a:t>
            </a:r>
          </a:p>
          <a:p>
            <a:pPr marL="342900" indent="-342900">
              <a:buFont typeface="+mj-lt"/>
              <a:buAutoNum type="arabicPeriod"/>
            </a:pPr>
            <a:r>
              <a:rPr lang="en-US" sz="2000" b="1" dirty="0"/>
              <a:t>Right Drug</a:t>
            </a:r>
          </a:p>
          <a:p>
            <a:pPr marL="342900" indent="-342900">
              <a:buFont typeface="+mj-lt"/>
              <a:buAutoNum type="arabicPeriod"/>
            </a:pPr>
            <a:r>
              <a:rPr lang="en-US" sz="2000" b="1" dirty="0"/>
              <a:t>Right Dose</a:t>
            </a:r>
          </a:p>
          <a:p>
            <a:pPr marL="342900" indent="-342900">
              <a:buFont typeface="+mj-lt"/>
              <a:buAutoNum type="arabicPeriod"/>
            </a:pPr>
            <a:r>
              <a:rPr lang="en-US" sz="2000" b="1" dirty="0"/>
              <a:t>Right Route</a:t>
            </a:r>
          </a:p>
          <a:p>
            <a:pPr marL="342900" indent="-342900">
              <a:buFont typeface="+mj-lt"/>
              <a:buAutoNum type="arabicPeriod"/>
            </a:pPr>
            <a:r>
              <a:rPr lang="en-US" sz="2000" b="1" dirty="0"/>
              <a:t>Right Time</a:t>
            </a:r>
          </a:p>
          <a:p>
            <a:pPr marL="342900" indent="-342900">
              <a:buFont typeface="+mj-lt"/>
              <a:buAutoNum type="arabicPeriod"/>
            </a:pPr>
            <a:r>
              <a:rPr lang="en-US" sz="2000" i="1" dirty="0"/>
              <a:t>Right Reason </a:t>
            </a:r>
          </a:p>
          <a:p>
            <a:pPr marL="342900" indent="-342900">
              <a:buFont typeface="+mj-lt"/>
              <a:buAutoNum type="arabicPeriod"/>
            </a:pPr>
            <a:r>
              <a:rPr lang="en-US" sz="2000" i="1" dirty="0"/>
              <a:t>Right Drug Formulation</a:t>
            </a:r>
          </a:p>
          <a:p>
            <a:pPr marL="342900" indent="-342900">
              <a:buFont typeface="+mj-lt"/>
              <a:buAutoNum type="arabicPeriod"/>
            </a:pPr>
            <a:r>
              <a:rPr lang="en-US" sz="2000" i="1" dirty="0"/>
              <a:t>Right Line </a:t>
            </a:r>
          </a:p>
        </p:txBody>
      </p:sp>
      <p:sp>
        <p:nvSpPr>
          <p:cNvPr id="4" name="TextBox 3">
            <a:extLst>
              <a:ext uri="{FF2B5EF4-FFF2-40B4-BE49-F238E27FC236}">
                <a16:creationId xmlns:a16="http://schemas.microsoft.com/office/drawing/2014/main" id="{903F62D2-8938-FF4E-8D30-14B00567E996}"/>
              </a:ext>
            </a:extLst>
          </p:cNvPr>
          <p:cNvSpPr txBox="1"/>
          <p:nvPr/>
        </p:nvSpPr>
        <p:spPr>
          <a:xfrm>
            <a:off x="489098" y="6103088"/>
            <a:ext cx="11227981" cy="738664"/>
          </a:xfrm>
          <a:prstGeom prst="rect">
            <a:avLst/>
          </a:prstGeom>
          <a:noFill/>
        </p:spPr>
        <p:txBody>
          <a:bodyPr wrap="square" rtlCol="0">
            <a:spAutoFit/>
          </a:bodyPr>
          <a:lstStyle/>
          <a:p>
            <a:r>
              <a:rPr lang="en-US" sz="1200" dirty="0"/>
              <a:t>Institute for Healthcare Improvement. Improvement Stories. </a:t>
            </a:r>
            <a:r>
              <a:rPr lang="en-US" sz="1200" dirty="0">
                <a:hlinkClick r:id="rId3"/>
              </a:rPr>
              <a:t>http://www.ihi.org/resources/Pages/ImprovementStories/FiveRightsofMedicationAdministration.aspx</a:t>
            </a:r>
            <a:r>
              <a:rPr lang="en-US" sz="1200" dirty="0"/>
              <a:t>. Accessed December 16, 2020.</a:t>
            </a:r>
          </a:p>
          <a:p>
            <a:endParaRPr lang="en-US" dirty="0"/>
          </a:p>
        </p:txBody>
      </p:sp>
    </p:spTree>
    <p:extLst>
      <p:ext uri="{BB962C8B-B14F-4D97-AF65-F5344CB8AC3E}">
        <p14:creationId xmlns:p14="http://schemas.microsoft.com/office/powerpoint/2010/main" val="2913287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41E07-264A-B04A-9076-73184BFFFA9F}"/>
              </a:ext>
            </a:extLst>
          </p:cNvPr>
          <p:cNvSpPr>
            <a:spLocks noGrp="1"/>
          </p:cNvSpPr>
          <p:nvPr>
            <p:ph type="title"/>
          </p:nvPr>
        </p:nvSpPr>
        <p:spPr/>
        <p:txBody>
          <a:bodyPr/>
          <a:lstStyle/>
          <a:p>
            <a:r>
              <a:rPr lang="en-US" dirty="0"/>
              <a:t>Patient Counseling </a:t>
            </a:r>
          </a:p>
        </p:txBody>
      </p:sp>
      <p:sp>
        <p:nvSpPr>
          <p:cNvPr id="3" name="Content Placeholder 2">
            <a:extLst>
              <a:ext uri="{FF2B5EF4-FFF2-40B4-BE49-F238E27FC236}">
                <a16:creationId xmlns:a16="http://schemas.microsoft.com/office/drawing/2014/main" id="{CFE4852C-EDEB-4B4B-A74D-043BCE9C5F37}"/>
              </a:ext>
            </a:extLst>
          </p:cNvPr>
          <p:cNvSpPr>
            <a:spLocks noGrp="1"/>
          </p:cNvSpPr>
          <p:nvPr>
            <p:ph idx="1"/>
          </p:nvPr>
        </p:nvSpPr>
        <p:spPr/>
        <p:txBody>
          <a:bodyPr>
            <a:normAutofit/>
          </a:bodyPr>
          <a:lstStyle/>
          <a:p>
            <a:r>
              <a:rPr lang="en-US" sz="2000" dirty="0"/>
              <a:t>3 Prime questions</a:t>
            </a:r>
          </a:p>
          <a:p>
            <a:pPr marL="1280160" lvl="3" indent="-457200">
              <a:buFont typeface="+mj-lt"/>
              <a:buAutoNum type="arabicPeriod"/>
            </a:pPr>
            <a:r>
              <a:rPr lang="en-US" sz="2000" dirty="0"/>
              <a:t>What did the prescriber tell you this medication is for</a:t>
            </a:r>
          </a:p>
          <a:p>
            <a:pPr marL="1280160" lvl="3" indent="-457200">
              <a:buFont typeface="+mj-lt"/>
              <a:buAutoNum type="arabicPeriod"/>
            </a:pPr>
            <a:r>
              <a:rPr lang="en-US" sz="2000" dirty="0"/>
              <a:t>How did the prescriber tell you to take the medication</a:t>
            </a:r>
          </a:p>
          <a:p>
            <a:pPr marL="1280160" lvl="3" indent="-457200">
              <a:buFont typeface="+mj-lt"/>
              <a:buAutoNum type="arabicPeriod"/>
            </a:pPr>
            <a:r>
              <a:rPr lang="en-US" sz="2000" dirty="0"/>
              <a:t>What did the prescriber tell you to expect from taking this medication? </a:t>
            </a:r>
          </a:p>
          <a:p>
            <a:r>
              <a:rPr lang="en-US" sz="2000" dirty="0"/>
              <a:t>Teach back method </a:t>
            </a:r>
          </a:p>
          <a:p>
            <a:r>
              <a:rPr lang="en-US" sz="2000" dirty="0"/>
              <a:t>Active listening</a:t>
            </a:r>
          </a:p>
          <a:p>
            <a:r>
              <a:rPr lang="en-US" sz="2000" dirty="0"/>
              <a:t>Empathetic approach</a:t>
            </a:r>
          </a:p>
        </p:txBody>
      </p:sp>
      <p:sp>
        <p:nvSpPr>
          <p:cNvPr id="4" name="TextBox 3">
            <a:extLst>
              <a:ext uri="{FF2B5EF4-FFF2-40B4-BE49-F238E27FC236}">
                <a16:creationId xmlns:a16="http://schemas.microsoft.com/office/drawing/2014/main" id="{19C5020E-78E4-0F43-8BFB-323B0DA1B2DC}"/>
              </a:ext>
            </a:extLst>
          </p:cNvPr>
          <p:cNvSpPr txBox="1"/>
          <p:nvPr/>
        </p:nvSpPr>
        <p:spPr>
          <a:xfrm>
            <a:off x="454323" y="6215406"/>
            <a:ext cx="11283353" cy="553998"/>
          </a:xfrm>
          <a:prstGeom prst="rect">
            <a:avLst/>
          </a:prstGeom>
          <a:noFill/>
        </p:spPr>
        <p:txBody>
          <a:bodyPr wrap="square" rtlCol="0">
            <a:spAutoFit/>
          </a:bodyPr>
          <a:lstStyle/>
          <a:p>
            <a:r>
              <a:rPr lang="en-US" sz="1200" dirty="0"/>
              <a:t>Hanh thi Nguyen. The prime questions in authentic patient’s consultations: A call for additional research on current and new paradigms. Sapharm.2012.04.007.</a:t>
            </a:r>
          </a:p>
          <a:p>
            <a:endParaRPr lang="en-US" dirty="0"/>
          </a:p>
        </p:txBody>
      </p:sp>
    </p:spTree>
    <p:extLst>
      <p:ext uri="{BB962C8B-B14F-4D97-AF65-F5344CB8AC3E}">
        <p14:creationId xmlns:p14="http://schemas.microsoft.com/office/powerpoint/2010/main" val="3909808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3" name="Rectangle 72">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77" name="Rectangle 76">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9" name="Group 7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80" name="Straight Connector 79">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84" name="Rectangle 83">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Avengers Infinity War Trailer Breakdown: The Avengers Are Disassembled As  Earth Comes Under Attack – Page 2 of 5 – /Film">
            <a:extLst>
              <a:ext uri="{FF2B5EF4-FFF2-40B4-BE49-F238E27FC236}">
                <a16:creationId xmlns:a16="http://schemas.microsoft.com/office/drawing/2014/main" id="{76052D75-EB11-274F-9E5A-7F84ADC036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889" r="20175"/>
          <a:stretch/>
        </p:blipFill>
        <p:spPr bwMode="auto">
          <a:xfrm>
            <a:off x="4646383" y="10"/>
            <a:ext cx="7545616" cy="6857990"/>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88" name="Rectangle 87">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DC0F0725-DD30-BC42-B701-04979425F6EB}"/>
              </a:ext>
            </a:extLst>
          </p:cNvPr>
          <p:cNvSpPr>
            <a:spLocks noGrp="1"/>
          </p:cNvSpPr>
          <p:nvPr>
            <p:ph type="title"/>
          </p:nvPr>
        </p:nvSpPr>
        <p:spPr>
          <a:xfrm>
            <a:off x="434284" y="262175"/>
            <a:ext cx="3729162" cy="1786887"/>
          </a:xfrm>
        </p:spPr>
        <p:txBody>
          <a:bodyPr vert="horz" lIns="91440" tIns="45720" rIns="91440" bIns="45720" rtlCol="0" anchor="ctr">
            <a:normAutofit/>
          </a:bodyPr>
          <a:lstStyle/>
          <a:p>
            <a:pPr algn="ctr">
              <a:lnSpc>
                <a:spcPct val="83000"/>
              </a:lnSpc>
            </a:pPr>
            <a:r>
              <a:rPr lang="en-US" sz="3600" cap="all" spc="-100" dirty="0">
                <a:solidFill>
                  <a:schemeClr val="tx1"/>
                </a:solidFill>
              </a:rPr>
              <a:t>Last but not least…</a:t>
            </a:r>
          </a:p>
        </p:txBody>
      </p:sp>
      <p:sp>
        <p:nvSpPr>
          <p:cNvPr id="3" name="Content Placeholder 2">
            <a:extLst>
              <a:ext uri="{FF2B5EF4-FFF2-40B4-BE49-F238E27FC236}">
                <a16:creationId xmlns:a16="http://schemas.microsoft.com/office/drawing/2014/main" id="{823CEEC9-8761-7045-80C9-DA2F7A1F7C33}"/>
              </a:ext>
            </a:extLst>
          </p:cNvPr>
          <p:cNvSpPr>
            <a:spLocks noGrp="1"/>
          </p:cNvSpPr>
          <p:nvPr>
            <p:ph idx="1"/>
          </p:nvPr>
        </p:nvSpPr>
        <p:spPr>
          <a:xfrm>
            <a:off x="280615" y="2584347"/>
            <a:ext cx="4036500" cy="1786887"/>
          </a:xfrm>
        </p:spPr>
        <p:txBody>
          <a:bodyPr vert="horz" lIns="91440" tIns="45720" rIns="91440" bIns="45720" rtlCol="0">
            <a:normAutofit/>
          </a:bodyPr>
          <a:lstStyle/>
          <a:p>
            <a:pPr marL="0" indent="0" algn="ctr">
              <a:lnSpc>
                <a:spcPct val="100000"/>
              </a:lnSpc>
              <a:spcBef>
                <a:spcPts val="0"/>
              </a:spcBef>
              <a:spcAft>
                <a:spcPts val="600"/>
              </a:spcAft>
              <a:buNone/>
            </a:pPr>
            <a:r>
              <a:rPr lang="en-US" sz="4400" b="1" i="1" spc="80" dirty="0">
                <a:solidFill>
                  <a:srgbClr val="FF0000"/>
                </a:solidFill>
                <a:latin typeface="Segoe Print" panose="02000800000000000000" pitchFamily="2" charset="0"/>
                <a:cs typeface="Cavolini" panose="03000502040302020204" pitchFamily="66" charset="0"/>
              </a:rPr>
              <a:t>Pharma Sense </a:t>
            </a:r>
          </a:p>
        </p:txBody>
      </p:sp>
    </p:spTree>
    <p:extLst>
      <p:ext uri="{BB962C8B-B14F-4D97-AF65-F5344CB8AC3E}">
        <p14:creationId xmlns:p14="http://schemas.microsoft.com/office/powerpoint/2010/main" val="40412267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FC898-22F8-9B46-80FA-CE2B8A26BA7D}"/>
              </a:ext>
            </a:extLst>
          </p:cNvPr>
          <p:cNvSpPr>
            <a:spLocks noGrp="1"/>
          </p:cNvSpPr>
          <p:nvPr>
            <p:ph type="title"/>
          </p:nvPr>
        </p:nvSpPr>
        <p:spPr>
          <a:xfrm>
            <a:off x="452039" y="490245"/>
            <a:ext cx="10058400" cy="720380"/>
          </a:xfrm>
        </p:spPr>
        <p:txBody>
          <a:bodyPr>
            <a:normAutofit fontScale="90000"/>
          </a:bodyPr>
          <a:lstStyle/>
          <a:p>
            <a:r>
              <a:rPr lang="en-US" dirty="0"/>
              <a:t>Common Errors in LTC </a:t>
            </a:r>
          </a:p>
        </p:txBody>
      </p:sp>
      <p:graphicFrame>
        <p:nvGraphicFramePr>
          <p:cNvPr id="5" name="Content Placeholder 5">
            <a:extLst>
              <a:ext uri="{FF2B5EF4-FFF2-40B4-BE49-F238E27FC236}">
                <a16:creationId xmlns:a16="http://schemas.microsoft.com/office/drawing/2014/main" id="{14A346D6-B21C-514B-ADC6-7BC3B8A6340C}"/>
              </a:ext>
            </a:extLst>
          </p:cNvPr>
          <p:cNvGraphicFramePr>
            <a:graphicFrameLocks noGrp="1"/>
          </p:cNvGraphicFramePr>
          <p:nvPr>
            <p:ph idx="1"/>
            <p:extLst>
              <p:ext uri="{D42A27DB-BD31-4B8C-83A1-F6EECF244321}">
                <p14:modId xmlns:p14="http://schemas.microsoft.com/office/powerpoint/2010/main" val="3332584866"/>
              </p:ext>
            </p:extLst>
          </p:nvPr>
        </p:nvGraphicFramePr>
        <p:xfrm>
          <a:off x="1066800" y="1753028"/>
          <a:ext cx="4397244" cy="4462378"/>
        </p:xfrm>
        <a:graphic>
          <a:graphicData uri="http://schemas.openxmlformats.org/drawingml/2006/table">
            <a:tbl>
              <a:tblPr>
                <a:tableStyleId>{EB344D84-9AFB-497E-A393-DC336BA19D2E}</a:tableStyleId>
              </a:tblPr>
              <a:tblGrid>
                <a:gridCol w="2837291">
                  <a:extLst>
                    <a:ext uri="{9D8B030D-6E8A-4147-A177-3AD203B41FA5}">
                      <a16:colId xmlns:a16="http://schemas.microsoft.com/office/drawing/2014/main" val="3863703674"/>
                    </a:ext>
                  </a:extLst>
                </a:gridCol>
                <a:gridCol w="1559953">
                  <a:extLst>
                    <a:ext uri="{9D8B030D-6E8A-4147-A177-3AD203B41FA5}">
                      <a16:colId xmlns:a16="http://schemas.microsoft.com/office/drawing/2014/main" val="2761043990"/>
                    </a:ext>
                  </a:extLst>
                </a:gridCol>
              </a:tblGrid>
              <a:tr h="234862">
                <a:tc>
                  <a:txBody>
                    <a:bodyPr/>
                    <a:lstStyle/>
                    <a:p>
                      <a:pPr algn="l" fontAlgn="b">
                        <a:spcBef>
                          <a:spcPts val="0"/>
                        </a:spcBef>
                        <a:spcAft>
                          <a:spcPts val="0"/>
                        </a:spcAft>
                      </a:pPr>
                      <a:r>
                        <a:rPr lang="en-US" sz="1200" b="1" u="none" strike="noStrike" dirty="0">
                          <a:solidFill>
                            <a:srgbClr val="000000"/>
                          </a:solidFill>
                          <a:effectLst/>
                        </a:rPr>
                        <a:t>Table 1</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 </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2116751565"/>
                  </a:ext>
                </a:extLst>
              </a:tr>
              <a:tr h="234862">
                <a:tc>
                  <a:txBody>
                    <a:bodyPr/>
                    <a:lstStyle/>
                    <a:p>
                      <a:pPr algn="l" fontAlgn="b">
                        <a:spcBef>
                          <a:spcPts val="0"/>
                        </a:spcBef>
                        <a:spcAft>
                          <a:spcPts val="0"/>
                        </a:spcAft>
                      </a:pPr>
                      <a:r>
                        <a:rPr lang="en-US" sz="1200" b="0" u="none" strike="noStrike" dirty="0">
                          <a:solidFill>
                            <a:srgbClr val="000000"/>
                          </a:solidFill>
                          <a:effectLst/>
                        </a:rPr>
                        <a:t>Categories</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Interventions </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2507787017"/>
                  </a:ext>
                </a:extLst>
              </a:tr>
              <a:tr h="234862">
                <a:tc>
                  <a:txBody>
                    <a:bodyPr/>
                    <a:lstStyle/>
                    <a:p>
                      <a:pPr algn="l" fontAlgn="b">
                        <a:spcBef>
                          <a:spcPts val="0"/>
                        </a:spcBef>
                        <a:spcAft>
                          <a:spcPts val="0"/>
                        </a:spcAft>
                      </a:pPr>
                      <a:r>
                        <a:rPr lang="en-US" sz="1200" b="0" u="none" strike="noStrike" dirty="0">
                          <a:solidFill>
                            <a:srgbClr val="000000"/>
                          </a:solidFill>
                          <a:effectLst/>
                        </a:rPr>
                        <a:t>IR vs. ER</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39</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2165549457"/>
                  </a:ext>
                </a:extLst>
              </a:tr>
              <a:tr h="234862">
                <a:tc>
                  <a:txBody>
                    <a:bodyPr/>
                    <a:lstStyle/>
                    <a:p>
                      <a:pPr algn="l" fontAlgn="b">
                        <a:spcBef>
                          <a:spcPts val="0"/>
                        </a:spcBef>
                        <a:spcAft>
                          <a:spcPts val="0"/>
                        </a:spcAft>
                      </a:pPr>
                      <a:r>
                        <a:rPr lang="en-US" sz="1200" b="0" u="none" strike="noStrike" dirty="0">
                          <a:solidFill>
                            <a:srgbClr val="000000"/>
                          </a:solidFill>
                          <a:effectLst/>
                        </a:rPr>
                        <a:t>Missing Info/Clarification </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25</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78689055"/>
                  </a:ext>
                </a:extLst>
              </a:tr>
              <a:tr h="234862">
                <a:tc>
                  <a:txBody>
                    <a:bodyPr/>
                    <a:lstStyle/>
                    <a:p>
                      <a:pPr algn="l" fontAlgn="b">
                        <a:spcBef>
                          <a:spcPts val="0"/>
                        </a:spcBef>
                        <a:spcAft>
                          <a:spcPts val="0"/>
                        </a:spcAft>
                      </a:pPr>
                      <a:r>
                        <a:rPr lang="en-US" sz="1200" b="0" u="none" strike="noStrike" dirty="0">
                          <a:solidFill>
                            <a:srgbClr val="000000"/>
                          </a:solidFill>
                          <a:effectLst/>
                        </a:rPr>
                        <a:t>Unavailability </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22</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3595086694"/>
                  </a:ext>
                </a:extLst>
              </a:tr>
              <a:tr h="234862">
                <a:tc>
                  <a:txBody>
                    <a:bodyPr/>
                    <a:lstStyle/>
                    <a:p>
                      <a:pPr algn="l" fontAlgn="b">
                        <a:spcBef>
                          <a:spcPts val="0"/>
                        </a:spcBef>
                        <a:spcAft>
                          <a:spcPts val="0"/>
                        </a:spcAft>
                      </a:pPr>
                      <a:r>
                        <a:rPr lang="en-US" sz="1200" b="0" u="none" strike="noStrike" dirty="0">
                          <a:solidFill>
                            <a:srgbClr val="000000"/>
                          </a:solidFill>
                          <a:effectLst/>
                        </a:rPr>
                        <a:t>Dosing/Frequency </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21</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1569403423"/>
                  </a:ext>
                </a:extLst>
              </a:tr>
              <a:tr h="234862">
                <a:tc>
                  <a:txBody>
                    <a:bodyPr/>
                    <a:lstStyle/>
                    <a:p>
                      <a:pPr algn="l" fontAlgn="b">
                        <a:spcBef>
                          <a:spcPts val="0"/>
                        </a:spcBef>
                        <a:spcAft>
                          <a:spcPts val="0"/>
                        </a:spcAft>
                      </a:pPr>
                      <a:r>
                        <a:rPr lang="en-US" sz="1200" b="0" u="none" strike="noStrike" dirty="0">
                          <a:solidFill>
                            <a:srgbClr val="000000"/>
                          </a:solidFill>
                          <a:effectLst/>
                        </a:rPr>
                        <a:t>Cost</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16</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2839503103"/>
                  </a:ext>
                </a:extLst>
              </a:tr>
              <a:tr h="234862">
                <a:tc>
                  <a:txBody>
                    <a:bodyPr/>
                    <a:lstStyle/>
                    <a:p>
                      <a:pPr algn="l" fontAlgn="b">
                        <a:spcBef>
                          <a:spcPts val="0"/>
                        </a:spcBef>
                        <a:spcAft>
                          <a:spcPts val="0"/>
                        </a:spcAft>
                      </a:pPr>
                      <a:r>
                        <a:rPr lang="en-US" sz="1200" b="0" u="none" strike="noStrike" dirty="0">
                          <a:solidFill>
                            <a:srgbClr val="000000"/>
                          </a:solidFill>
                          <a:effectLst/>
                        </a:rPr>
                        <a:t>End of Therapy </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14</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18411682"/>
                  </a:ext>
                </a:extLst>
              </a:tr>
              <a:tr h="234862">
                <a:tc>
                  <a:txBody>
                    <a:bodyPr/>
                    <a:lstStyle/>
                    <a:p>
                      <a:pPr algn="l" fontAlgn="b">
                        <a:spcBef>
                          <a:spcPts val="0"/>
                        </a:spcBef>
                        <a:spcAft>
                          <a:spcPts val="0"/>
                        </a:spcAft>
                      </a:pPr>
                      <a:r>
                        <a:rPr lang="en-US" sz="1200" b="0" u="none" strike="noStrike" dirty="0">
                          <a:solidFill>
                            <a:srgbClr val="000000"/>
                          </a:solidFill>
                          <a:effectLst/>
                        </a:rPr>
                        <a:t>Wrong formulation </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13</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3180293780"/>
                  </a:ext>
                </a:extLst>
              </a:tr>
              <a:tr h="234862">
                <a:tc>
                  <a:txBody>
                    <a:bodyPr/>
                    <a:lstStyle/>
                    <a:p>
                      <a:pPr algn="l" fontAlgn="b">
                        <a:spcBef>
                          <a:spcPts val="0"/>
                        </a:spcBef>
                        <a:spcAft>
                          <a:spcPts val="0"/>
                        </a:spcAft>
                      </a:pPr>
                      <a:r>
                        <a:rPr lang="en-US" sz="1200" b="0" u="none" strike="noStrike" dirty="0">
                          <a:solidFill>
                            <a:srgbClr val="000000"/>
                          </a:solidFill>
                          <a:effectLst/>
                        </a:rPr>
                        <a:t>Ease of administration</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12</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2271020526"/>
                  </a:ext>
                </a:extLst>
              </a:tr>
              <a:tr h="234862">
                <a:tc>
                  <a:txBody>
                    <a:bodyPr/>
                    <a:lstStyle/>
                    <a:p>
                      <a:pPr algn="l" fontAlgn="b">
                        <a:spcBef>
                          <a:spcPts val="0"/>
                        </a:spcBef>
                        <a:spcAft>
                          <a:spcPts val="0"/>
                        </a:spcAft>
                      </a:pPr>
                      <a:r>
                        <a:rPr lang="en-US" sz="1200" b="0" u="none" strike="noStrike" dirty="0">
                          <a:solidFill>
                            <a:srgbClr val="000000"/>
                          </a:solidFill>
                          <a:effectLst/>
                        </a:rPr>
                        <a:t>Max dosing </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8</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3919376713"/>
                  </a:ext>
                </a:extLst>
              </a:tr>
              <a:tr h="234862">
                <a:tc>
                  <a:txBody>
                    <a:bodyPr/>
                    <a:lstStyle/>
                    <a:p>
                      <a:pPr algn="l" fontAlgn="b">
                        <a:spcBef>
                          <a:spcPts val="0"/>
                        </a:spcBef>
                        <a:spcAft>
                          <a:spcPts val="0"/>
                        </a:spcAft>
                      </a:pPr>
                      <a:r>
                        <a:rPr lang="en-US" sz="1200" b="0" u="none" strike="noStrike" dirty="0">
                          <a:solidFill>
                            <a:srgbClr val="000000"/>
                          </a:solidFill>
                          <a:effectLst/>
                        </a:rPr>
                        <a:t>Therapeutic Indication </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7</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1640923117"/>
                  </a:ext>
                </a:extLst>
              </a:tr>
              <a:tr h="234862">
                <a:tc>
                  <a:txBody>
                    <a:bodyPr/>
                    <a:lstStyle/>
                    <a:p>
                      <a:pPr algn="l" fontAlgn="b">
                        <a:spcBef>
                          <a:spcPts val="0"/>
                        </a:spcBef>
                        <a:spcAft>
                          <a:spcPts val="0"/>
                        </a:spcAft>
                      </a:pPr>
                      <a:r>
                        <a:rPr lang="en-US" sz="1200" b="0" u="none" strike="noStrike" dirty="0">
                          <a:solidFill>
                            <a:srgbClr val="000000"/>
                          </a:solidFill>
                          <a:effectLst/>
                        </a:rPr>
                        <a:t>Duplicate Therapy </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6</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1876851103"/>
                  </a:ext>
                </a:extLst>
              </a:tr>
              <a:tr h="234862">
                <a:tc>
                  <a:txBody>
                    <a:bodyPr/>
                    <a:lstStyle/>
                    <a:p>
                      <a:pPr algn="l" fontAlgn="b">
                        <a:spcBef>
                          <a:spcPts val="0"/>
                        </a:spcBef>
                        <a:spcAft>
                          <a:spcPts val="0"/>
                        </a:spcAft>
                      </a:pPr>
                      <a:r>
                        <a:rPr lang="en-US" sz="1200" b="0" u="none" strike="noStrike" dirty="0">
                          <a:solidFill>
                            <a:srgbClr val="000000"/>
                          </a:solidFill>
                          <a:effectLst/>
                        </a:rPr>
                        <a:t>Allergy </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6</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4120155657"/>
                  </a:ext>
                </a:extLst>
              </a:tr>
              <a:tr h="234862">
                <a:tc>
                  <a:txBody>
                    <a:bodyPr/>
                    <a:lstStyle/>
                    <a:p>
                      <a:pPr algn="l" fontAlgn="b">
                        <a:spcBef>
                          <a:spcPts val="0"/>
                        </a:spcBef>
                        <a:spcAft>
                          <a:spcPts val="0"/>
                        </a:spcAft>
                      </a:pPr>
                      <a:r>
                        <a:rPr lang="en-US" sz="1200" b="0" u="none" strike="noStrike" dirty="0">
                          <a:solidFill>
                            <a:srgbClr val="000000"/>
                          </a:solidFill>
                          <a:effectLst/>
                        </a:rPr>
                        <a:t>Law</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5</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3493498328"/>
                  </a:ext>
                </a:extLst>
              </a:tr>
              <a:tr h="234862">
                <a:tc>
                  <a:txBody>
                    <a:bodyPr/>
                    <a:lstStyle/>
                    <a:p>
                      <a:pPr algn="l" fontAlgn="b">
                        <a:spcBef>
                          <a:spcPts val="0"/>
                        </a:spcBef>
                        <a:spcAft>
                          <a:spcPts val="0"/>
                        </a:spcAft>
                      </a:pPr>
                      <a:r>
                        <a:rPr lang="en-US" sz="1200" b="0" u="none" strike="noStrike" dirty="0">
                          <a:solidFill>
                            <a:srgbClr val="000000"/>
                          </a:solidFill>
                          <a:effectLst/>
                        </a:rPr>
                        <a:t>Wrong drug/indication </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5</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2985458456"/>
                  </a:ext>
                </a:extLst>
              </a:tr>
              <a:tr h="234862">
                <a:tc>
                  <a:txBody>
                    <a:bodyPr/>
                    <a:lstStyle/>
                    <a:p>
                      <a:pPr algn="l" fontAlgn="b">
                        <a:spcBef>
                          <a:spcPts val="0"/>
                        </a:spcBef>
                        <a:spcAft>
                          <a:spcPts val="0"/>
                        </a:spcAft>
                      </a:pPr>
                      <a:r>
                        <a:rPr lang="en-US" sz="1200" b="0" u="none" strike="noStrike" dirty="0">
                          <a:solidFill>
                            <a:srgbClr val="000000"/>
                          </a:solidFill>
                          <a:effectLst/>
                        </a:rPr>
                        <a:t>Drug-drug interaction </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4</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570502040"/>
                  </a:ext>
                </a:extLst>
              </a:tr>
              <a:tr h="234862">
                <a:tc>
                  <a:txBody>
                    <a:bodyPr/>
                    <a:lstStyle/>
                    <a:p>
                      <a:pPr algn="l" fontAlgn="b">
                        <a:spcBef>
                          <a:spcPts val="0"/>
                        </a:spcBef>
                        <a:spcAft>
                          <a:spcPts val="0"/>
                        </a:spcAft>
                      </a:pPr>
                      <a:r>
                        <a:rPr lang="en-US" sz="1200" b="0" u="none" strike="noStrike" dirty="0">
                          <a:solidFill>
                            <a:srgbClr val="000000"/>
                          </a:solidFill>
                          <a:effectLst/>
                        </a:rPr>
                        <a:t>G-tube clarification </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0" u="none" strike="noStrike" dirty="0">
                          <a:solidFill>
                            <a:srgbClr val="000000"/>
                          </a:solidFill>
                          <a:effectLst/>
                        </a:rPr>
                        <a:t>2</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4238136124"/>
                  </a:ext>
                </a:extLst>
              </a:tr>
              <a:tr h="234862">
                <a:tc>
                  <a:txBody>
                    <a:bodyPr/>
                    <a:lstStyle/>
                    <a:p>
                      <a:pPr algn="l" fontAlgn="b">
                        <a:spcBef>
                          <a:spcPts val="0"/>
                        </a:spcBef>
                        <a:spcAft>
                          <a:spcPts val="0"/>
                        </a:spcAft>
                      </a:pPr>
                      <a:r>
                        <a:rPr lang="en-US" sz="1200" b="1" u="none" strike="noStrike" dirty="0">
                          <a:solidFill>
                            <a:srgbClr val="000000"/>
                          </a:solidFill>
                          <a:effectLst/>
                        </a:rPr>
                        <a:t>Total </a:t>
                      </a:r>
                      <a:endParaRPr lang="en-US" sz="1800" b="0" i="0" u="none" strike="noStrike" dirty="0">
                        <a:effectLst/>
                        <a:latin typeface="Arial" panose="020B0604020202020204" pitchFamily="34" charset="0"/>
                      </a:endParaRPr>
                    </a:p>
                  </a:txBody>
                  <a:tcPr marL="9770" marR="9770" marT="9770" marB="0" anchor="b"/>
                </a:tc>
                <a:tc>
                  <a:txBody>
                    <a:bodyPr/>
                    <a:lstStyle/>
                    <a:p>
                      <a:pPr algn="l" fontAlgn="b">
                        <a:spcBef>
                          <a:spcPts val="0"/>
                        </a:spcBef>
                        <a:spcAft>
                          <a:spcPts val="0"/>
                        </a:spcAft>
                      </a:pPr>
                      <a:r>
                        <a:rPr lang="en-US" sz="1200" b="1" u="none" strike="noStrike" dirty="0">
                          <a:solidFill>
                            <a:srgbClr val="000000"/>
                          </a:solidFill>
                          <a:effectLst/>
                        </a:rPr>
                        <a:t>205</a:t>
                      </a:r>
                      <a:endParaRPr lang="en-US" sz="1800" b="0" i="0" u="none" strike="noStrike" dirty="0">
                        <a:effectLst/>
                        <a:latin typeface="Arial" panose="020B0604020202020204" pitchFamily="34" charset="0"/>
                      </a:endParaRPr>
                    </a:p>
                  </a:txBody>
                  <a:tcPr marL="9770" marR="9770" marT="9770" marB="0" anchor="b"/>
                </a:tc>
                <a:extLst>
                  <a:ext uri="{0D108BD9-81ED-4DB2-BD59-A6C34878D82A}">
                    <a16:rowId xmlns:a16="http://schemas.microsoft.com/office/drawing/2014/main" val="3386188842"/>
                  </a:ext>
                </a:extLst>
              </a:tr>
            </a:tbl>
          </a:graphicData>
        </a:graphic>
      </p:graphicFrame>
      <p:graphicFrame>
        <p:nvGraphicFramePr>
          <p:cNvPr id="6" name="Table 5">
            <a:extLst>
              <a:ext uri="{FF2B5EF4-FFF2-40B4-BE49-F238E27FC236}">
                <a16:creationId xmlns:a16="http://schemas.microsoft.com/office/drawing/2014/main" id="{8EE20EC2-7B78-624E-ABAE-61B07080D079}"/>
              </a:ext>
            </a:extLst>
          </p:cNvPr>
          <p:cNvGraphicFramePr>
            <a:graphicFrameLocks noGrp="1"/>
          </p:cNvGraphicFramePr>
          <p:nvPr>
            <p:extLst>
              <p:ext uri="{D42A27DB-BD31-4B8C-83A1-F6EECF244321}">
                <p14:modId xmlns:p14="http://schemas.microsoft.com/office/powerpoint/2010/main" val="2526217249"/>
              </p:ext>
            </p:extLst>
          </p:nvPr>
        </p:nvGraphicFramePr>
        <p:xfrm>
          <a:off x="6294841" y="2014194"/>
          <a:ext cx="4414439" cy="3637420"/>
        </p:xfrm>
        <a:graphic>
          <a:graphicData uri="http://schemas.openxmlformats.org/drawingml/2006/table">
            <a:tbl>
              <a:tblPr>
                <a:tableStyleId>{EB344D84-9AFB-497E-A393-DC336BA19D2E}</a:tableStyleId>
              </a:tblPr>
              <a:tblGrid>
                <a:gridCol w="3127987">
                  <a:extLst>
                    <a:ext uri="{9D8B030D-6E8A-4147-A177-3AD203B41FA5}">
                      <a16:colId xmlns:a16="http://schemas.microsoft.com/office/drawing/2014/main" val="1553882631"/>
                    </a:ext>
                  </a:extLst>
                </a:gridCol>
                <a:gridCol w="1286452">
                  <a:extLst>
                    <a:ext uri="{9D8B030D-6E8A-4147-A177-3AD203B41FA5}">
                      <a16:colId xmlns:a16="http://schemas.microsoft.com/office/drawing/2014/main" val="3800674277"/>
                    </a:ext>
                  </a:extLst>
                </a:gridCol>
              </a:tblGrid>
              <a:tr h="363742">
                <a:tc>
                  <a:txBody>
                    <a:bodyPr/>
                    <a:lstStyle/>
                    <a:p>
                      <a:pPr algn="l" fontAlgn="b">
                        <a:spcBef>
                          <a:spcPts val="0"/>
                        </a:spcBef>
                        <a:spcAft>
                          <a:spcPts val="0"/>
                        </a:spcAft>
                      </a:pPr>
                      <a:r>
                        <a:rPr lang="en-US" sz="1500" b="1" u="none" strike="noStrike" cap="none" spc="0" dirty="0">
                          <a:solidFill>
                            <a:schemeClr val="tx1"/>
                          </a:solidFill>
                          <a:effectLst/>
                        </a:rPr>
                        <a:t>Table 2</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tc>
                  <a:txBody>
                    <a:bodyPr/>
                    <a:lstStyle/>
                    <a:p>
                      <a:pPr algn="l" fontAlgn="b">
                        <a:spcBef>
                          <a:spcPts val="0"/>
                        </a:spcBef>
                        <a:spcAft>
                          <a:spcPts val="0"/>
                        </a:spcAft>
                      </a:pPr>
                      <a:r>
                        <a:rPr lang="en-US" sz="1500" b="0" u="none" strike="noStrike" cap="none" spc="0" dirty="0">
                          <a:solidFill>
                            <a:schemeClr val="tx1"/>
                          </a:solidFill>
                          <a:effectLst/>
                        </a:rPr>
                        <a:t>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extLst>
                  <a:ext uri="{0D108BD9-81ED-4DB2-BD59-A6C34878D82A}">
                    <a16:rowId xmlns:a16="http://schemas.microsoft.com/office/drawing/2014/main" val="2498622334"/>
                  </a:ext>
                </a:extLst>
              </a:tr>
              <a:tr h="363742">
                <a:tc>
                  <a:txBody>
                    <a:bodyPr/>
                    <a:lstStyle/>
                    <a:p>
                      <a:pPr algn="l" fontAlgn="b">
                        <a:spcBef>
                          <a:spcPts val="0"/>
                        </a:spcBef>
                        <a:spcAft>
                          <a:spcPts val="0"/>
                        </a:spcAft>
                      </a:pPr>
                      <a:r>
                        <a:rPr lang="en-US" sz="1500" b="0" u="none" strike="noStrike" cap="none" spc="0" dirty="0">
                          <a:solidFill>
                            <a:schemeClr val="tx1"/>
                          </a:solidFill>
                          <a:effectLst/>
                        </a:rPr>
                        <a:t>Categories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tc>
                  <a:txBody>
                    <a:bodyPr/>
                    <a:lstStyle/>
                    <a:p>
                      <a:pPr algn="l" fontAlgn="b">
                        <a:spcBef>
                          <a:spcPts val="0"/>
                        </a:spcBef>
                        <a:spcAft>
                          <a:spcPts val="0"/>
                        </a:spcAft>
                      </a:pPr>
                      <a:r>
                        <a:rPr lang="en-US" sz="1500" b="0" u="none" strike="noStrike" cap="none" spc="0" dirty="0">
                          <a:solidFill>
                            <a:schemeClr val="tx1"/>
                          </a:solidFill>
                          <a:effectLst/>
                        </a:rPr>
                        <a:t>Interventions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extLst>
                  <a:ext uri="{0D108BD9-81ED-4DB2-BD59-A6C34878D82A}">
                    <a16:rowId xmlns:a16="http://schemas.microsoft.com/office/drawing/2014/main" val="1910900860"/>
                  </a:ext>
                </a:extLst>
              </a:tr>
              <a:tr h="363742">
                <a:tc>
                  <a:txBody>
                    <a:bodyPr/>
                    <a:lstStyle/>
                    <a:p>
                      <a:pPr algn="l" fontAlgn="b">
                        <a:spcBef>
                          <a:spcPts val="0"/>
                        </a:spcBef>
                        <a:spcAft>
                          <a:spcPts val="0"/>
                        </a:spcAft>
                      </a:pPr>
                      <a:r>
                        <a:rPr lang="en-US" sz="1500" b="0" u="none" strike="noStrike" cap="none" spc="0" dirty="0">
                          <a:solidFill>
                            <a:schemeClr val="tx1"/>
                          </a:solidFill>
                          <a:effectLst/>
                        </a:rPr>
                        <a:t>Clinical Interventions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tc>
                  <a:txBody>
                    <a:bodyPr/>
                    <a:lstStyle/>
                    <a:p>
                      <a:pPr algn="l" fontAlgn="b">
                        <a:spcBef>
                          <a:spcPts val="0"/>
                        </a:spcBef>
                        <a:spcAft>
                          <a:spcPts val="0"/>
                        </a:spcAft>
                      </a:pPr>
                      <a:r>
                        <a:rPr lang="en-US" sz="1500" b="0" u="none" strike="noStrike" cap="none" spc="0" dirty="0">
                          <a:solidFill>
                            <a:schemeClr val="tx1"/>
                          </a:solidFill>
                          <a:effectLst/>
                        </a:rPr>
                        <a:t>54</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extLst>
                  <a:ext uri="{0D108BD9-81ED-4DB2-BD59-A6C34878D82A}">
                    <a16:rowId xmlns:a16="http://schemas.microsoft.com/office/drawing/2014/main" val="1264646138"/>
                  </a:ext>
                </a:extLst>
              </a:tr>
              <a:tr h="363742">
                <a:tc>
                  <a:txBody>
                    <a:bodyPr/>
                    <a:lstStyle/>
                    <a:p>
                      <a:pPr algn="l" fontAlgn="b">
                        <a:spcBef>
                          <a:spcPts val="0"/>
                        </a:spcBef>
                        <a:spcAft>
                          <a:spcPts val="0"/>
                        </a:spcAft>
                      </a:pPr>
                      <a:r>
                        <a:rPr lang="en-US" sz="1500" b="0" u="none" strike="noStrike" cap="none" spc="0" dirty="0">
                          <a:solidFill>
                            <a:schemeClr val="tx1"/>
                          </a:solidFill>
                          <a:effectLst/>
                        </a:rPr>
                        <a:t>Quality of Life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tc>
                  <a:txBody>
                    <a:bodyPr/>
                    <a:lstStyle/>
                    <a:p>
                      <a:pPr algn="l" fontAlgn="b">
                        <a:spcBef>
                          <a:spcPts val="0"/>
                        </a:spcBef>
                        <a:spcAft>
                          <a:spcPts val="0"/>
                        </a:spcAft>
                      </a:pPr>
                      <a:r>
                        <a:rPr lang="en-US" sz="1500" b="0" u="none" strike="noStrike" cap="none" spc="0" dirty="0">
                          <a:solidFill>
                            <a:schemeClr val="tx1"/>
                          </a:solidFill>
                          <a:effectLst/>
                        </a:rPr>
                        <a:t>52</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extLst>
                  <a:ext uri="{0D108BD9-81ED-4DB2-BD59-A6C34878D82A}">
                    <a16:rowId xmlns:a16="http://schemas.microsoft.com/office/drawing/2014/main" val="2512335909"/>
                  </a:ext>
                </a:extLst>
              </a:tr>
              <a:tr h="363742">
                <a:tc>
                  <a:txBody>
                    <a:bodyPr/>
                    <a:lstStyle/>
                    <a:p>
                      <a:pPr algn="l" fontAlgn="b">
                        <a:spcBef>
                          <a:spcPts val="0"/>
                        </a:spcBef>
                        <a:spcAft>
                          <a:spcPts val="0"/>
                        </a:spcAft>
                      </a:pPr>
                      <a:r>
                        <a:rPr lang="en-US" sz="1500" b="0" u="none" strike="noStrike" cap="none" spc="0" dirty="0">
                          <a:solidFill>
                            <a:schemeClr val="tx1"/>
                          </a:solidFill>
                          <a:effectLst/>
                        </a:rPr>
                        <a:t>Clerical</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tc>
                  <a:txBody>
                    <a:bodyPr/>
                    <a:lstStyle/>
                    <a:p>
                      <a:pPr algn="l" fontAlgn="b">
                        <a:spcBef>
                          <a:spcPts val="0"/>
                        </a:spcBef>
                        <a:spcAft>
                          <a:spcPts val="0"/>
                        </a:spcAft>
                      </a:pPr>
                      <a:r>
                        <a:rPr lang="en-US" sz="1500" b="0" u="none" strike="noStrike" cap="none" spc="0" dirty="0">
                          <a:solidFill>
                            <a:schemeClr val="tx1"/>
                          </a:solidFill>
                          <a:effectLst/>
                        </a:rPr>
                        <a:t>30</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extLst>
                  <a:ext uri="{0D108BD9-81ED-4DB2-BD59-A6C34878D82A}">
                    <a16:rowId xmlns:a16="http://schemas.microsoft.com/office/drawing/2014/main" val="1744690421"/>
                  </a:ext>
                </a:extLst>
              </a:tr>
              <a:tr h="363742">
                <a:tc>
                  <a:txBody>
                    <a:bodyPr/>
                    <a:lstStyle/>
                    <a:p>
                      <a:pPr algn="l" fontAlgn="b">
                        <a:spcBef>
                          <a:spcPts val="0"/>
                        </a:spcBef>
                        <a:spcAft>
                          <a:spcPts val="0"/>
                        </a:spcAft>
                      </a:pPr>
                      <a:r>
                        <a:rPr lang="en-US" sz="1500" b="0" u="none" strike="noStrike" cap="none" spc="0" dirty="0">
                          <a:solidFill>
                            <a:schemeClr val="tx1"/>
                          </a:solidFill>
                          <a:effectLst/>
                        </a:rPr>
                        <a:t>Dosing/Frequency Errors</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tc>
                  <a:txBody>
                    <a:bodyPr/>
                    <a:lstStyle/>
                    <a:p>
                      <a:pPr algn="l" fontAlgn="b">
                        <a:spcBef>
                          <a:spcPts val="0"/>
                        </a:spcBef>
                        <a:spcAft>
                          <a:spcPts val="0"/>
                        </a:spcAft>
                      </a:pPr>
                      <a:r>
                        <a:rPr lang="en-US" sz="1500" b="0" u="none" strike="noStrike" cap="none" spc="0" dirty="0">
                          <a:solidFill>
                            <a:schemeClr val="tx1"/>
                          </a:solidFill>
                          <a:effectLst/>
                        </a:rPr>
                        <a:t>21</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extLst>
                  <a:ext uri="{0D108BD9-81ED-4DB2-BD59-A6C34878D82A}">
                    <a16:rowId xmlns:a16="http://schemas.microsoft.com/office/drawing/2014/main" val="2040818543"/>
                  </a:ext>
                </a:extLst>
              </a:tr>
              <a:tr h="363742">
                <a:tc>
                  <a:txBody>
                    <a:bodyPr/>
                    <a:lstStyle/>
                    <a:p>
                      <a:pPr algn="l" fontAlgn="b">
                        <a:spcBef>
                          <a:spcPts val="0"/>
                        </a:spcBef>
                        <a:spcAft>
                          <a:spcPts val="0"/>
                        </a:spcAft>
                      </a:pPr>
                      <a:r>
                        <a:rPr lang="en-US" sz="1500" b="0" u="none" strike="noStrike" cap="none" spc="0" dirty="0">
                          <a:solidFill>
                            <a:schemeClr val="tx1"/>
                          </a:solidFill>
                          <a:effectLst/>
                        </a:rPr>
                        <a:t>Wrong Drug Indication/Formulation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tc>
                  <a:txBody>
                    <a:bodyPr/>
                    <a:lstStyle/>
                    <a:p>
                      <a:pPr algn="l" fontAlgn="b">
                        <a:spcBef>
                          <a:spcPts val="0"/>
                        </a:spcBef>
                        <a:spcAft>
                          <a:spcPts val="0"/>
                        </a:spcAft>
                      </a:pPr>
                      <a:r>
                        <a:rPr lang="en-US" sz="1500" b="0" u="none" strike="noStrike" cap="none" spc="0" dirty="0">
                          <a:solidFill>
                            <a:schemeClr val="tx1"/>
                          </a:solidFill>
                          <a:effectLst/>
                        </a:rPr>
                        <a:t>18</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extLst>
                  <a:ext uri="{0D108BD9-81ED-4DB2-BD59-A6C34878D82A}">
                    <a16:rowId xmlns:a16="http://schemas.microsoft.com/office/drawing/2014/main" val="3285159159"/>
                  </a:ext>
                </a:extLst>
              </a:tr>
              <a:tr h="363742">
                <a:tc>
                  <a:txBody>
                    <a:bodyPr/>
                    <a:lstStyle/>
                    <a:p>
                      <a:pPr algn="l" fontAlgn="b">
                        <a:spcBef>
                          <a:spcPts val="0"/>
                        </a:spcBef>
                        <a:spcAft>
                          <a:spcPts val="0"/>
                        </a:spcAft>
                      </a:pPr>
                      <a:r>
                        <a:rPr lang="en-US" sz="1500" b="0" u="none" strike="noStrike" cap="none" spc="0" dirty="0">
                          <a:solidFill>
                            <a:schemeClr val="tx1"/>
                          </a:solidFill>
                          <a:effectLst/>
                        </a:rPr>
                        <a:t>Unintended Patient Harm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tc>
                  <a:txBody>
                    <a:bodyPr/>
                    <a:lstStyle/>
                    <a:p>
                      <a:pPr algn="l" fontAlgn="b">
                        <a:spcBef>
                          <a:spcPts val="0"/>
                        </a:spcBef>
                        <a:spcAft>
                          <a:spcPts val="0"/>
                        </a:spcAft>
                      </a:pPr>
                      <a:r>
                        <a:rPr lang="en-US" sz="1500" b="0" u="none" strike="noStrike" cap="none" spc="0" dirty="0">
                          <a:solidFill>
                            <a:schemeClr val="tx1"/>
                          </a:solidFill>
                          <a:effectLst/>
                        </a:rPr>
                        <a:t>16</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extLst>
                  <a:ext uri="{0D108BD9-81ED-4DB2-BD59-A6C34878D82A}">
                    <a16:rowId xmlns:a16="http://schemas.microsoft.com/office/drawing/2014/main" val="1640141641"/>
                  </a:ext>
                </a:extLst>
              </a:tr>
              <a:tr h="363742">
                <a:tc>
                  <a:txBody>
                    <a:bodyPr/>
                    <a:lstStyle/>
                    <a:p>
                      <a:pPr algn="l" fontAlgn="b">
                        <a:spcBef>
                          <a:spcPts val="0"/>
                        </a:spcBef>
                        <a:spcAft>
                          <a:spcPts val="0"/>
                        </a:spcAft>
                      </a:pPr>
                      <a:r>
                        <a:rPr lang="en-US" sz="1500" b="0" u="none" strike="noStrike" cap="none" spc="0" dirty="0">
                          <a:solidFill>
                            <a:schemeClr val="tx1"/>
                          </a:solidFill>
                          <a:effectLst/>
                        </a:rPr>
                        <a:t>End of Therapy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tc>
                  <a:txBody>
                    <a:bodyPr/>
                    <a:lstStyle/>
                    <a:p>
                      <a:pPr algn="l" fontAlgn="b">
                        <a:spcBef>
                          <a:spcPts val="0"/>
                        </a:spcBef>
                        <a:spcAft>
                          <a:spcPts val="0"/>
                        </a:spcAft>
                      </a:pPr>
                      <a:r>
                        <a:rPr lang="en-US" sz="1500" b="0" u="none" strike="noStrike" cap="none" spc="0" dirty="0">
                          <a:solidFill>
                            <a:schemeClr val="tx1"/>
                          </a:solidFill>
                          <a:effectLst/>
                        </a:rPr>
                        <a:t>14</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extLst>
                  <a:ext uri="{0D108BD9-81ED-4DB2-BD59-A6C34878D82A}">
                    <a16:rowId xmlns:a16="http://schemas.microsoft.com/office/drawing/2014/main" val="3185666814"/>
                  </a:ext>
                </a:extLst>
              </a:tr>
              <a:tr h="363742">
                <a:tc>
                  <a:txBody>
                    <a:bodyPr/>
                    <a:lstStyle/>
                    <a:p>
                      <a:pPr algn="l" fontAlgn="b">
                        <a:spcBef>
                          <a:spcPts val="0"/>
                        </a:spcBef>
                        <a:spcAft>
                          <a:spcPts val="0"/>
                        </a:spcAft>
                      </a:pPr>
                      <a:r>
                        <a:rPr lang="en-US" sz="1500" b="1" u="none" strike="noStrike" cap="none" spc="0" dirty="0">
                          <a:solidFill>
                            <a:schemeClr val="tx1"/>
                          </a:solidFill>
                          <a:effectLst/>
                        </a:rPr>
                        <a:t>Total</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tc>
                  <a:txBody>
                    <a:bodyPr/>
                    <a:lstStyle/>
                    <a:p>
                      <a:pPr algn="l" fontAlgn="b">
                        <a:spcBef>
                          <a:spcPts val="0"/>
                        </a:spcBef>
                        <a:spcAft>
                          <a:spcPts val="0"/>
                        </a:spcAft>
                      </a:pPr>
                      <a:r>
                        <a:rPr lang="en-US" sz="1500" b="1" u="none" strike="noStrike" cap="none" spc="0" dirty="0">
                          <a:solidFill>
                            <a:schemeClr val="tx1"/>
                          </a:solidFill>
                          <a:effectLst/>
                        </a:rPr>
                        <a:t>205</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tc>
                <a:extLst>
                  <a:ext uri="{0D108BD9-81ED-4DB2-BD59-A6C34878D82A}">
                    <a16:rowId xmlns:a16="http://schemas.microsoft.com/office/drawing/2014/main" val="4082503818"/>
                  </a:ext>
                </a:extLst>
              </a:tr>
            </a:tbl>
          </a:graphicData>
        </a:graphic>
      </p:graphicFrame>
    </p:spTree>
    <p:extLst>
      <p:ext uri="{BB962C8B-B14F-4D97-AF65-F5344CB8AC3E}">
        <p14:creationId xmlns:p14="http://schemas.microsoft.com/office/powerpoint/2010/main" val="3898870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rgbClr val="404040"/>
            </a:solidFill>
            <a:prstDash val="solid"/>
            <a:miter lim="800000"/>
          </a:ln>
          <a:effectLst/>
        </p:spPr>
      </p:sp>
      <p:sp>
        <p:nvSpPr>
          <p:cNvPr id="13" name="Rectangle 12">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6699"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91F2E7-3F41-3346-B3A1-BFEA186ACA3D}"/>
              </a:ext>
            </a:extLst>
          </p:cNvPr>
          <p:cNvSpPr>
            <a:spLocks noGrp="1"/>
          </p:cNvSpPr>
          <p:nvPr>
            <p:ph type="title"/>
          </p:nvPr>
        </p:nvSpPr>
        <p:spPr>
          <a:xfrm>
            <a:off x="9321801" y="612843"/>
            <a:ext cx="2312480" cy="400044"/>
          </a:xfrm>
        </p:spPr>
        <p:txBody>
          <a:bodyPr anchor="b">
            <a:normAutofit fontScale="90000"/>
          </a:bodyPr>
          <a:lstStyle/>
          <a:p>
            <a:r>
              <a:rPr lang="en-US" sz="2400" b="1" dirty="0"/>
              <a:t>IR vs ER</a:t>
            </a:r>
          </a:p>
        </p:txBody>
      </p:sp>
      <p:sp>
        <p:nvSpPr>
          <p:cNvPr id="3" name="Content Placeholder 2">
            <a:extLst>
              <a:ext uri="{FF2B5EF4-FFF2-40B4-BE49-F238E27FC236}">
                <a16:creationId xmlns:a16="http://schemas.microsoft.com/office/drawing/2014/main" id="{6099832D-4524-104B-A3DC-25B8E5235370}"/>
              </a:ext>
            </a:extLst>
          </p:cNvPr>
          <p:cNvSpPr>
            <a:spLocks noGrp="1"/>
          </p:cNvSpPr>
          <p:nvPr>
            <p:ph idx="1"/>
          </p:nvPr>
        </p:nvSpPr>
        <p:spPr>
          <a:xfrm>
            <a:off x="9321801" y="1486525"/>
            <a:ext cx="2312479" cy="4517486"/>
          </a:xfrm>
        </p:spPr>
        <p:txBody>
          <a:bodyPr>
            <a:normAutofit/>
          </a:bodyPr>
          <a:lstStyle/>
          <a:p>
            <a:pPr marL="0" indent="0">
              <a:buNone/>
            </a:pPr>
            <a:r>
              <a:rPr lang="en-US" sz="2000" dirty="0">
                <a:solidFill>
                  <a:schemeClr val="tx1">
                    <a:lumMod val="85000"/>
                    <a:lumOff val="15000"/>
                  </a:schemeClr>
                </a:solidFill>
              </a:rPr>
              <a:t>Previous order was:</a:t>
            </a:r>
          </a:p>
          <a:p>
            <a:pPr marL="0" indent="0">
              <a:buNone/>
            </a:pPr>
            <a:r>
              <a:rPr lang="en-US" sz="1800" dirty="0">
                <a:solidFill>
                  <a:schemeClr val="tx1">
                    <a:lumMod val="85000"/>
                    <a:lumOff val="15000"/>
                  </a:schemeClr>
                </a:solidFill>
              </a:rPr>
              <a:t>Phenytoin ER Capsules</a:t>
            </a:r>
          </a:p>
          <a:p>
            <a:pPr lvl="1"/>
            <a:r>
              <a:rPr lang="en-US" sz="1600" dirty="0">
                <a:solidFill>
                  <a:schemeClr val="tx1">
                    <a:lumMod val="85000"/>
                    <a:lumOff val="15000"/>
                  </a:schemeClr>
                </a:solidFill>
              </a:rPr>
              <a:t>3 </a:t>
            </a:r>
            <a:r>
              <a:rPr lang="en-US" sz="1400" dirty="0">
                <a:solidFill>
                  <a:schemeClr val="tx1">
                    <a:lumMod val="85000"/>
                    <a:lumOff val="15000"/>
                  </a:schemeClr>
                </a:solidFill>
              </a:rPr>
              <a:t>capsules at bedtime </a:t>
            </a:r>
          </a:p>
          <a:p>
            <a:pPr marL="0" indent="0">
              <a:buNone/>
            </a:pPr>
            <a:endParaRPr lang="en-US" sz="1800" dirty="0">
              <a:solidFill>
                <a:schemeClr val="tx1">
                  <a:lumMod val="85000"/>
                  <a:lumOff val="15000"/>
                </a:schemeClr>
              </a:solidFill>
            </a:endParaRPr>
          </a:p>
          <a:p>
            <a:pPr marL="0" indent="0">
              <a:buNone/>
            </a:pPr>
            <a:endParaRPr lang="en-US" sz="1800" dirty="0">
              <a:solidFill>
                <a:schemeClr val="tx1">
                  <a:lumMod val="85000"/>
                  <a:lumOff val="15000"/>
                </a:schemeClr>
              </a:solidFill>
            </a:endParaRPr>
          </a:p>
          <a:p>
            <a:pPr marL="0" indent="0">
              <a:buNone/>
            </a:pPr>
            <a:r>
              <a:rPr lang="en-US" sz="1800" dirty="0">
                <a:solidFill>
                  <a:schemeClr val="tx1">
                    <a:lumMod val="85000"/>
                    <a:lumOff val="15000"/>
                  </a:schemeClr>
                </a:solidFill>
              </a:rPr>
              <a:t>What should be clarified on this order</a:t>
            </a:r>
            <a:r>
              <a:rPr lang="en-US" sz="1600" dirty="0">
                <a:solidFill>
                  <a:schemeClr val="tx1">
                    <a:lumMod val="85000"/>
                    <a:lumOff val="15000"/>
                  </a:schemeClr>
                </a:solidFill>
              </a:rPr>
              <a:t>?</a:t>
            </a:r>
          </a:p>
          <a:p>
            <a:pPr marL="0" indent="0">
              <a:buNone/>
            </a:pPr>
            <a:endParaRPr lang="en-US" sz="1600" dirty="0">
              <a:solidFill>
                <a:schemeClr val="tx1">
                  <a:lumMod val="85000"/>
                  <a:lumOff val="15000"/>
                </a:schemeClr>
              </a:solidFill>
            </a:endParaRPr>
          </a:p>
        </p:txBody>
      </p:sp>
      <p:pic>
        <p:nvPicPr>
          <p:cNvPr id="5" name="Picture 4">
            <a:extLst>
              <a:ext uri="{FF2B5EF4-FFF2-40B4-BE49-F238E27FC236}">
                <a16:creationId xmlns:a16="http://schemas.microsoft.com/office/drawing/2014/main" id="{6AAA3E9B-F7C5-2449-A9F1-BE8365C06CDE}"/>
              </a:ext>
            </a:extLst>
          </p:cNvPr>
          <p:cNvPicPr>
            <a:picLocks noChangeAspect="1"/>
          </p:cNvPicPr>
          <p:nvPr/>
        </p:nvPicPr>
        <p:blipFill>
          <a:blip r:embed="rId3"/>
          <a:stretch>
            <a:fillRect/>
          </a:stretch>
        </p:blipFill>
        <p:spPr>
          <a:xfrm>
            <a:off x="519636" y="2838450"/>
            <a:ext cx="8102600" cy="1181100"/>
          </a:xfrm>
          <a:prstGeom prst="rect">
            <a:avLst/>
          </a:prstGeom>
        </p:spPr>
      </p:pic>
    </p:spTree>
    <p:extLst>
      <p:ext uri="{BB962C8B-B14F-4D97-AF65-F5344CB8AC3E}">
        <p14:creationId xmlns:p14="http://schemas.microsoft.com/office/powerpoint/2010/main" val="2210715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9927-5DE8-5B4B-9235-5843A7DF1912}"/>
              </a:ext>
            </a:extLst>
          </p:cNvPr>
          <p:cNvSpPr>
            <a:spLocks noGrp="1"/>
          </p:cNvSpPr>
          <p:nvPr>
            <p:ph type="title"/>
          </p:nvPr>
        </p:nvSpPr>
        <p:spPr/>
        <p:txBody>
          <a:bodyPr/>
          <a:lstStyle/>
          <a:p>
            <a:r>
              <a:rPr lang="en-US" dirty="0"/>
              <a:t>Phenytoin (Dilantin™️) </a:t>
            </a:r>
          </a:p>
        </p:txBody>
      </p:sp>
      <p:graphicFrame>
        <p:nvGraphicFramePr>
          <p:cNvPr id="4" name="Table 4">
            <a:extLst>
              <a:ext uri="{FF2B5EF4-FFF2-40B4-BE49-F238E27FC236}">
                <a16:creationId xmlns:a16="http://schemas.microsoft.com/office/drawing/2014/main" id="{22FFB364-456A-0942-8F95-50C9D8F6D84C}"/>
              </a:ext>
            </a:extLst>
          </p:cNvPr>
          <p:cNvGraphicFramePr>
            <a:graphicFrameLocks noGrp="1"/>
          </p:cNvGraphicFramePr>
          <p:nvPr>
            <p:ph idx="1"/>
            <p:extLst>
              <p:ext uri="{D42A27DB-BD31-4B8C-83A1-F6EECF244321}">
                <p14:modId xmlns:p14="http://schemas.microsoft.com/office/powerpoint/2010/main" val="1293184308"/>
              </p:ext>
            </p:extLst>
          </p:nvPr>
        </p:nvGraphicFramePr>
        <p:xfrm>
          <a:off x="1066800" y="1762558"/>
          <a:ext cx="9906000" cy="4178528"/>
        </p:xfrm>
        <a:graphic>
          <a:graphicData uri="http://schemas.openxmlformats.org/drawingml/2006/table">
            <a:tbl>
              <a:tblPr firstRow="1" bandRow="1">
                <a:tableStyleId>{5940675A-B579-460E-94D1-54222C63F5DA}</a:tableStyleId>
              </a:tblPr>
              <a:tblGrid>
                <a:gridCol w="4949952">
                  <a:extLst>
                    <a:ext uri="{9D8B030D-6E8A-4147-A177-3AD203B41FA5}">
                      <a16:colId xmlns:a16="http://schemas.microsoft.com/office/drawing/2014/main" val="980051249"/>
                    </a:ext>
                  </a:extLst>
                </a:gridCol>
                <a:gridCol w="4956048">
                  <a:extLst>
                    <a:ext uri="{9D8B030D-6E8A-4147-A177-3AD203B41FA5}">
                      <a16:colId xmlns:a16="http://schemas.microsoft.com/office/drawing/2014/main" val="3022682461"/>
                    </a:ext>
                  </a:extLst>
                </a:gridCol>
              </a:tblGrid>
              <a:tr h="466304">
                <a:tc>
                  <a:txBody>
                    <a:bodyPr/>
                    <a:lstStyle/>
                    <a:p>
                      <a:r>
                        <a:rPr lang="en-US" b="1" dirty="0"/>
                        <a:t>Immediate Release </a:t>
                      </a:r>
                    </a:p>
                  </a:txBody>
                  <a:tcPr/>
                </a:tc>
                <a:tc>
                  <a:txBody>
                    <a:bodyPr/>
                    <a:lstStyle/>
                    <a:p>
                      <a:r>
                        <a:rPr lang="en-US" b="1" dirty="0"/>
                        <a:t>Extended Release </a:t>
                      </a:r>
                    </a:p>
                  </a:txBody>
                  <a:tcPr/>
                </a:tc>
                <a:extLst>
                  <a:ext uri="{0D108BD9-81ED-4DB2-BD59-A6C34878D82A}">
                    <a16:rowId xmlns:a16="http://schemas.microsoft.com/office/drawing/2014/main" val="914329475"/>
                  </a:ext>
                </a:extLst>
              </a:tr>
              <a:tr h="466304">
                <a:tc>
                  <a:txBody>
                    <a:bodyPr/>
                    <a:lstStyle/>
                    <a:p>
                      <a:r>
                        <a:rPr lang="en-US" dirty="0"/>
                        <a:t>Tablets (Dilantin </a:t>
                      </a:r>
                      <a:r>
                        <a:rPr lang="en-US" dirty="0" err="1"/>
                        <a:t>Infatabs</a:t>
                      </a:r>
                      <a:r>
                        <a:rPr lang="en-US" dirty="0"/>
                        <a:t>™️) </a:t>
                      </a:r>
                      <a:r>
                        <a:rPr lang="en-US" dirty="0">
                          <a:sym typeface="Wingdings" pitchFamily="2" charset="2"/>
                        </a:rPr>
                        <a:t> 50mg (Chewable) </a:t>
                      </a:r>
                      <a:endParaRPr lang="en-US" dirty="0"/>
                    </a:p>
                    <a:p>
                      <a:r>
                        <a:rPr lang="en-US" dirty="0"/>
                        <a:t>Suspension</a:t>
                      </a:r>
                      <a:r>
                        <a:rPr lang="en-US" dirty="0">
                          <a:sym typeface="Wingdings" pitchFamily="2" charset="2"/>
                        </a:rPr>
                        <a:t> 125mg/5ml</a:t>
                      </a:r>
                    </a:p>
                    <a:p>
                      <a:r>
                        <a:rPr lang="en-US" dirty="0">
                          <a:sym typeface="Wingdings" pitchFamily="2" charset="2"/>
                        </a:rPr>
                        <a:t>Injection 50mg/ml (2ml/5ml)</a:t>
                      </a:r>
                      <a:endParaRPr lang="en-US" dirty="0"/>
                    </a:p>
                  </a:txBody>
                  <a:tcPr/>
                </a:tc>
                <a:tc>
                  <a:txBody>
                    <a:bodyPr/>
                    <a:lstStyle/>
                    <a:p>
                      <a:r>
                        <a:rPr lang="en-US" dirty="0"/>
                        <a:t>Capsules</a:t>
                      </a:r>
                      <a:r>
                        <a:rPr lang="en-US" dirty="0">
                          <a:sym typeface="Wingdings" pitchFamily="2" charset="2"/>
                        </a:rPr>
                        <a:t> 100mg, 200mg, 300mg</a:t>
                      </a:r>
                    </a:p>
                    <a:p>
                      <a:r>
                        <a:rPr lang="en-US" dirty="0">
                          <a:sym typeface="Wingdings" pitchFamily="2" charset="2"/>
                        </a:rPr>
                        <a:t>Dilantin</a:t>
                      </a:r>
                      <a:r>
                        <a:rPr lang="en-US" dirty="0"/>
                        <a:t>™️</a:t>
                      </a:r>
                      <a:r>
                        <a:rPr lang="en-US" dirty="0">
                          <a:sym typeface="Wingdings" pitchFamily="2" charset="2"/>
                        </a:rPr>
                        <a:t> 30mg, 100mg</a:t>
                      </a:r>
                    </a:p>
                    <a:p>
                      <a:r>
                        <a:rPr lang="en-US" dirty="0" err="1">
                          <a:sym typeface="Wingdings" pitchFamily="2" charset="2"/>
                        </a:rPr>
                        <a:t>Phenytek</a:t>
                      </a:r>
                      <a:r>
                        <a:rPr lang="en-US" dirty="0"/>
                        <a:t>™️</a:t>
                      </a:r>
                      <a:r>
                        <a:rPr lang="en-US" dirty="0">
                          <a:sym typeface="Wingdings" pitchFamily="2" charset="2"/>
                        </a:rPr>
                        <a:t> 200mg, 300mg </a:t>
                      </a:r>
                      <a:endParaRPr lang="en-US" dirty="0"/>
                    </a:p>
                  </a:txBody>
                  <a:tcPr/>
                </a:tc>
                <a:extLst>
                  <a:ext uri="{0D108BD9-81ED-4DB2-BD59-A6C34878D82A}">
                    <a16:rowId xmlns:a16="http://schemas.microsoft.com/office/drawing/2014/main" val="3927123802"/>
                  </a:ext>
                </a:extLst>
              </a:tr>
              <a:tr h="466304">
                <a:tc>
                  <a:txBody>
                    <a:bodyPr/>
                    <a:lstStyle/>
                    <a:p>
                      <a:r>
                        <a:rPr lang="en-US" dirty="0"/>
                        <a:t>Divided in 2 to 3 doses per day</a:t>
                      </a:r>
                    </a:p>
                  </a:txBody>
                  <a:tcPr/>
                </a:tc>
                <a:tc>
                  <a:txBody>
                    <a:bodyPr/>
                    <a:lstStyle/>
                    <a:p>
                      <a:r>
                        <a:rPr lang="en-US" dirty="0"/>
                        <a:t>Divided in 1 to 2 doses</a:t>
                      </a:r>
                    </a:p>
                  </a:txBody>
                  <a:tcPr/>
                </a:tc>
                <a:extLst>
                  <a:ext uri="{0D108BD9-81ED-4DB2-BD59-A6C34878D82A}">
                    <a16:rowId xmlns:a16="http://schemas.microsoft.com/office/drawing/2014/main" val="2311146260"/>
                  </a:ext>
                </a:extLst>
              </a:tr>
              <a:tr h="466304">
                <a:tc>
                  <a:txBody>
                    <a:bodyPr/>
                    <a:lstStyle/>
                    <a:p>
                      <a:r>
                        <a:rPr lang="en-US" dirty="0"/>
                        <a:t>Time to peak</a:t>
                      </a:r>
                      <a:r>
                        <a:rPr lang="en-US" dirty="0">
                          <a:sym typeface="Wingdings" pitchFamily="2" charset="2"/>
                        </a:rPr>
                        <a:t>1.5-3 hours</a:t>
                      </a:r>
                      <a:endParaRPr lang="en-US" dirty="0"/>
                    </a:p>
                  </a:txBody>
                  <a:tcPr/>
                </a:tc>
                <a:tc>
                  <a:txBody>
                    <a:bodyPr/>
                    <a:lstStyle/>
                    <a:p>
                      <a:r>
                        <a:rPr lang="en-US" dirty="0"/>
                        <a:t>Time to peak</a:t>
                      </a:r>
                      <a:r>
                        <a:rPr lang="en-US" dirty="0">
                          <a:sym typeface="Wingdings" pitchFamily="2" charset="2"/>
                        </a:rPr>
                        <a:t> 4 to 12 hours</a:t>
                      </a:r>
                      <a:endParaRPr lang="en-US" dirty="0"/>
                    </a:p>
                  </a:txBody>
                  <a:tcPr/>
                </a:tc>
                <a:extLst>
                  <a:ext uri="{0D108BD9-81ED-4DB2-BD59-A6C34878D82A}">
                    <a16:rowId xmlns:a16="http://schemas.microsoft.com/office/drawing/2014/main" val="2586375356"/>
                  </a:ext>
                </a:extLst>
              </a:tr>
              <a:tr h="46630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04971728"/>
                  </a:ext>
                </a:extLst>
              </a:tr>
              <a:tr h="46630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1820431"/>
                  </a:ext>
                </a:extLst>
              </a:tr>
              <a:tr h="46630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52979472"/>
                  </a:ext>
                </a:extLst>
              </a:tr>
              <a:tr h="46630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24872556"/>
                  </a:ext>
                </a:extLst>
              </a:tr>
            </a:tbl>
          </a:graphicData>
        </a:graphic>
      </p:graphicFrame>
      <p:sp>
        <p:nvSpPr>
          <p:cNvPr id="6" name="Rectangle 5">
            <a:extLst>
              <a:ext uri="{FF2B5EF4-FFF2-40B4-BE49-F238E27FC236}">
                <a16:creationId xmlns:a16="http://schemas.microsoft.com/office/drawing/2014/main" id="{490D37F2-ED7C-9442-A2EE-A46F8B90F814}"/>
              </a:ext>
            </a:extLst>
          </p:cNvPr>
          <p:cNvSpPr/>
          <p:nvPr/>
        </p:nvSpPr>
        <p:spPr>
          <a:xfrm>
            <a:off x="231648" y="6596390"/>
            <a:ext cx="11960352" cy="261610"/>
          </a:xfrm>
          <a:prstGeom prst="rect">
            <a:avLst/>
          </a:prstGeom>
        </p:spPr>
        <p:txBody>
          <a:bodyPr wrap="square">
            <a:spAutoFit/>
          </a:bodyPr>
          <a:lstStyle/>
          <a:p>
            <a:r>
              <a:rPr lang="en-US" sz="1100" dirty="0"/>
              <a:t>https://online.lexi.com/lco/action/doc/retrieve/docid/patch_f/7489?cesid=2LWm6CHT7lB&amp;searchUrl=%2Flco%2Faction%2Fsearch%3Fq%3Dphenytonin%26t%3Dname%26va%3Dphenytonin#rftlist</a:t>
            </a:r>
          </a:p>
        </p:txBody>
      </p:sp>
    </p:spTree>
    <p:extLst>
      <p:ext uri="{BB962C8B-B14F-4D97-AF65-F5344CB8AC3E}">
        <p14:creationId xmlns:p14="http://schemas.microsoft.com/office/powerpoint/2010/main" val="3304195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120F84-A866-4D9F-8B1C-9120A013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7" name="Rectangle 16">
            <a:extLst>
              <a:ext uri="{FF2B5EF4-FFF2-40B4-BE49-F238E27FC236}">
                <a16:creationId xmlns:a16="http://schemas.microsoft.com/office/drawing/2014/main" id="{252FEFEF-6AC0-46B6-AC09-11FC56196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312" y="226665"/>
            <a:ext cx="11722608" cy="6382512"/>
          </a:xfrm>
          <a:prstGeom prst="rect">
            <a:avLst/>
          </a:prstGeom>
          <a:ln w="6350" cap="flat" cmpd="sng" algn="ctr">
            <a:noFill/>
            <a:prstDash val="solid"/>
          </a:ln>
          <a:effectLst>
            <a:softEdge rad="0"/>
          </a:effectLst>
        </p:spPr>
      </p:sp>
      <p:sp>
        <p:nvSpPr>
          <p:cNvPr id="2" name="Title 1">
            <a:extLst>
              <a:ext uri="{FF2B5EF4-FFF2-40B4-BE49-F238E27FC236}">
                <a16:creationId xmlns:a16="http://schemas.microsoft.com/office/drawing/2014/main" id="{8DDDC864-4218-5A47-8AAF-67E4A56FD012}"/>
              </a:ext>
            </a:extLst>
          </p:cNvPr>
          <p:cNvSpPr>
            <a:spLocks noGrp="1"/>
          </p:cNvSpPr>
          <p:nvPr>
            <p:ph type="title"/>
          </p:nvPr>
        </p:nvSpPr>
        <p:spPr>
          <a:xfrm>
            <a:off x="459642" y="481761"/>
            <a:ext cx="10453271" cy="910496"/>
          </a:xfrm>
        </p:spPr>
        <p:txBody>
          <a:bodyPr>
            <a:normAutofit fontScale="90000"/>
          </a:bodyPr>
          <a:lstStyle/>
          <a:p>
            <a:r>
              <a:rPr lang="en-US" b="1" dirty="0"/>
              <a:t>Pharmacy Technician Learning Objectives:</a:t>
            </a:r>
          </a:p>
        </p:txBody>
      </p:sp>
      <p:sp>
        <p:nvSpPr>
          <p:cNvPr id="3" name="Content Placeholder 2">
            <a:extLst>
              <a:ext uri="{FF2B5EF4-FFF2-40B4-BE49-F238E27FC236}">
                <a16:creationId xmlns:a16="http://schemas.microsoft.com/office/drawing/2014/main" id="{6D6B8BFD-8CDC-F346-94FE-9953E2D20A99}"/>
              </a:ext>
            </a:extLst>
          </p:cNvPr>
          <p:cNvSpPr>
            <a:spLocks noGrp="1"/>
          </p:cNvSpPr>
          <p:nvPr>
            <p:ph idx="1"/>
          </p:nvPr>
        </p:nvSpPr>
        <p:spPr>
          <a:xfrm>
            <a:off x="636105" y="1647353"/>
            <a:ext cx="10992678" cy="4318358"/>
          </a:xfrm>
        </p:spPr>
        <p:txBody>
          <a:bodyPr>
            <a:normAutofit/>
          </a:bodyPr>
          <a:lstStyle/>
          <a:p>
            <a:pPr marL="342900" indent="-342900">
              <a:buFont typeface="+mj-lt"/>
              <a:buAutoNum type="arabicPeriod"/>
            </a:pPr>
            <a:r>
              <a:rPr lang="en-US" sz="3200" i="1" dirty="0"/>
              <a:t>Outline a process that could aid in preventing medication errors.</a:t>
            </a:r>
            <a:r>
              <a:rPr lang="en-US" sz="3200" dirty="0"/>
              <a:t> </a:t>
            </a:r>
          </a:p>
          <a:p>
            <a:pPr marL="342900" indent="-342900">
              <a:buFont typeface="+mj-lt"/>
              <a:buAutoNum type="arabicPeriod"/>
            </a:pPr>
            <a:r>
              <a:rPr lang="en-US" sz="3200" i="1" dirty="0"/>
              <a:t>Describe common techniques to prevent medication errors in a pharmacy. </a:t>
            </a:r>
          </a:p>
          <a:p>
            <a:pPr marL="342900" indent="-342900">
              <a:buFont typeface="+mj-lt"/>
              <a:buAutoNum type="arabicPeriod"/>
            </a:pPr>
            <a:r>
              <a:rPr lang="en-US" sz="3200" i="1" dirty="0"/>
              <a:t>Describe the most common prescribing errors in a long-term care setting.</a:t>
            </a:r>
          </a:p>
          <a:p>
            <a:pPr marL="342900" indent="-342900">
              <a:buFont typeface="+mj-lt"/>
              <a:buAutoNum type="arabicPeriod"/>
            </a:pPr>
            <a:r>
              <a:rPr lang="en-US" sz="3200" i="1" dirty="0"/>
              <a:t>Discuss how essential pharmacists and pharmacy technicians are in preventing errors, correcting prescriptions, and making appropriate life-saving interventions. </a:t>
            </a:r>
            <a:endParaRPr lang="en-US" sz="4400" i="1" dirty="0"/>
          </a:p>
          <a:p>
            <a:pPr marL="342900" indent="-342900">
              <a:buFont typeface="+mj-lt"/>
              <a:buAutoNum type="arabicPeriod"/>
            </a:pPr>
            <a:endParaRPr lang="en-US" sz="3200" dirty="0"/>
          </a:p>
        </p:txBody>
      </p:sp>
    </p:spTree>
    <p:extLst>
      <p:ext uri="{BB962C8B-B14F-4D97-AF65-F5344CB8AC3E}">
        <p14:creationId xmlns:p14="http://schemas.microsoft.com/office/powerpoint/2010/main" val="1808260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9927-5DE8-5B4B-9235-5843A7DF1912}"/>
              </a:ext>
            </a:extLst>
          </p:cNvPr>
          <p:cNvSpPr>
            <a:spLocks noGrp="1"/>
          </p:cNvSpPr>
          <p:nvPr>
            <p:ph type="title"/>
          </p:nvPr>
        </p:nvSpPr>
        <p:spPr/>
        <p:txBody>
          <a:bodyPr>
            <a:normAutofit fontScale="90000"/>
          </a:bodyPr>
          <a:lstStyle/>
          <a:p>
            <a:pPr algn="ctr"/>
            <a:r>
              <a:rPr lang="en-US" dirty="0"/>
              <a:t>Key Points from Error</a:t>
            </a:r>
            <a:br>
              <a:rPr lang="en-US" dirty="0"/>
            </a:br>
            <a:r>
              <a:rPr lang="en-US" dirty="0"/>
              <a:t>Phenytoin (Dilantin™️)</a:t>
            </a:r>
          </a:p>
        </p:txBody>
      </p:sp>
      <p:sp>
        <p:nvSpPr>
          <p:cNvPr id="5" name="Content Placeholder 4">
            <a:extLst>
              <a:ext uri="{FF2B5EF4-FFF2-40B4-BE49-F238E27FC236}">
                <a16:creationId xmlns:a16="http://schemas.microsoft.com/office/drawing/2014/main" id="{EC95FC1A-67D1-7B4F-B9FD-11E96164188A}"/>
              </a:ext>
            </a:extLst>
          </p:cNvPr>
          <p:cNvSpPr>
            <a:spLocks noGrp="1"/>
          </p:cNvSpPr>
          <p:nvPr>
            <p:ph idx="1"/>
          </p:nvPr>
        </p:nvSpPr>
        <p:spPr/>
        <p:txBody>
          <a:bodyPr/>
          <a:lstStyle/>
          <a:p>
            <a:pPr marL="342900" indent="-342900">
              <a:buFont typeface="+mj-lt"/>
              <a:buAutoNum type="arabicPeriod"/>
            </a:pPr>
            <a:r>
              <a:rPr lang="en-US" dirty="0"/>
              <a:t>Converting from ER capsules to oral solution needs to be converted to multiple administrations instead of daily. </a:t>
            </a:r>
          </a:p>
        </p:txBody>
      </p:sp>
    </p:spTree>
    <p:extLst>
      <p:ext uri="{BB962C8B-B14F-4D97-AF65-F5344CB8AC3E}">
        <p14:creationId xmlns:p14="http://schemas.microsoft.com/office/powerpoint/2010/main" val="1221890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rgbClr val="404040"/>
            </a:solidFill>
            <a:prstDash val="solid"/>
            <a:miter lim="800000"/>
          </a:ln>
          <a:effectLst/>
        </p:spPr>
      </p:sp>
      <p:pic>
        <p:nvPicPr>
          <p:cNvPr id="4" name="Picture 3">
            <a:extLst>
              <a:ext uri="{FF2B5EF4-FFF2-40B4-BE49-F238E27FC236}">
                <a16:creationId xmlns:a16="http://schemas.microsoft.com/office/drawing/2014/main" id="{43864392-F0FF-7F47-BE82-01D8F2A2212F}"/>
              </a:ext>
            </a:extLst>
          </p:cNvPr>
          <p:cNvPicPr>
            <a:picLocks noChangeAspect="1"/>
          </p:cNvPicPr>
          <p:nvPr/>
        </p:nvPicPr>
        <p:blipFill>
          <a:blip r:embed="rId3"/>
          <a:stretch>
            <a:fillRect/>
          </a:stretch>
        </p:blipFill>
        <p:spPr>
          <a:xfrm>
            <a:off x="904701" y="2565611"/>
            <a:ext cx="7237877" cy="1755185"/>
          </a:xfrm>
          <a:prstGeom prst="rect">
            <a:avLst/>
          </a:prstGeom>
        </p:spPr>
      </p:pic>
      <p:sp>
        <p:nvSpPr>
          <p:cNvPr id="24" name="Rectangle 23">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6699"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91F2E7-3F41-3346-B3A1-BFEA186ACA3D}"/>
              </a:ext>
            </a:extLst>
          </p:cNvPr>
          <p:cNvSpPr>
            <a:spLocks noGrp="1"/>
          </p:cNvSpPr>
          <p:nvPr>
            <p:ph type="title"/>
          </p:nvPr>
        </p:nvSpPr>
        <p:spPr>
          <a:xfrm>
            <a:off x="9321801" y="612842"/>
            <a:ext cx="2312480" cy="4233477"/>
          </a:xfrm>
        </p:spPr>
        <p:txBody>
          <a:bodyPr anchor="b">
            <a:normAutofit/>
          </a:bodyPr>
          <a:lstStyle/>
          <a:p>
            <a:r>
              <a:rPr lang="en-US" sz="2800" b="1" dirty="0"/>
              <a:t>IR vs ER</a:t>
            </a:r>
            <a:br>
              <a:rPr lang="en-US" sz="2800" dirty="0"/>
            </a:br>
            <a:br>
              <a:rPr lang="en-US" sz="2800" dirty="0"/>
            </a:br>
            <a:br>
              <a:rPr lang="en-US" sz="2800" dirty="0"/>
            </a:br>
            <a:br>
              <a:rPr lang="en-US" sz="2800" dirty="0"/>
            </a:br>
            <a:br>
              <a:rPr lang="en-US" sz="2800" dirty="0"/>
            </a:br>
            <a:r>
              <a:rPr lang="en-US" sz="2800" i="0" dirty="0"/>
              <a:t>What should be clarified on this order?</a:t>
            </a:r>
            <a:br>
              <a:rPr lang="en-US" sz="2800" dirty="0"/>
            </a:br>
            <a:br>
              <a:rPr lang="en-US" sz="2800" dirty="0"/>
            </a:br>
            <a:endParaRPr lang="en-US" sz="2800" dirty="0"/>
          </a:p>
        </p:txBody>
      </p:sp>
    </p:spTree>
    <p:extLst>
      <p:ext uri="{BB962C8B-B14F-4D97-AF65-F5344CB8AC3E}">
        <p14:creationId xmlns:p14="http://schemas.microsoft.com/office/powerpoint/2010/main" val="1844810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1820E-6A2E-F844-B517-35BE329A11C9}"/>
              </a:ext>
            </a:extLst>
          </p:cNvPr>
          <p:cNvSpPr>
            <a:spLocks noGrp="1"/>
          </p:cNvSpPr>
          <p:nvPr>
            <p:ph type="title"/>
          </p:nvPr>
        </p:nvSpPr>
        <p:spPr>
          <a:xfrm>
            <a:off x="483079" y="446722"/>
            <a:ext cx="11224231" cy="461665"/>
          </a:xfrm>
        </p:spPr>
        <p:txBody>
          <a:bodyPr>
            <a:normAutofit fontScale="90000"/>
          </a:bodyPr>
          <a:lstStyle/>
          <a:p>
            <a:r>
              <a:rPr lang="en-US" sz="3200" b="1" dirty="0"/>
              <a:t>Metoprolol Tartrate (Lopressor ™️) vs Metoprolol Succinate (Toprolol XL™️) </a:t>
            </a:r>
          </a:p>
        </p:txBody>
      </p:sp>
      <p:graphicFrame>
        <p:nvGraphicFramePr>
          <p:cNvPr id="7" name="Table 7">
            <a:extLst>
              <a:ext uri="{FF2B5EF4-FFF2-40B4-BE49-F238E27FC236}">
                <a16:creationId xmlns:a16="http://schemas.microsoft.com/office/drawing/2014/main" id="{5079F978-7EA6-DF48-B488-49045D1E1BBC}"/>
              </a:ext>
            </a:extLst>
          </p:cNvPr>
          <p:cNvGraphicFramePr>
            <a:graphicFrameLocks noGrp="1"/>
          </p:cNvGraphicFramePr>
          <p:nvPr>
            <p:ph idx="1"/>
            <p:extLst>
              <p:ext uri="{D42A27DB-BD31-4B8C-83A1-F6EECF244321}">
                <p14:modId xmlns:p14="http://schemas.microsoft.com/office/powerpoint/2010/main" val="424063861"/>
              </p:ext>
            </p:extLst>
          </p:nvPr>
        </p:nvGraphicFramePr>
        <p:xfrm>
          <a:off x="676656" y="1175728"/>
          <a:ext cx="10448544" cy="5235549"/>
        </p:xfrm>
        <a:graphic>
          <a:graphicData uri="http://schemas.openxmlformats.org/drawingml/2006/table">
            <a:tbl>
              <a:tblPr firstRow="1" bandRow="1">
                <a:tableStyleId>{5940675A-B579-460E-94D1-54222C63F5DA}</a:tableStyleId>
              </a:tblPr>
              <a:tblGrid>
                <a:gridCol w="5224272">
                  <a:extLst>
                    <a:ext uri="{9D8B030D-6E8A-4147-A177-3AD203B41FA5}">
                      <a16:colId xmlns:a16="http://schemas.microsoft.com/office/drawing/2014/main" val="2651581202"/>
                    </a:ext>
                  </a:extLst>
                </a:gridCol>
                <a:gridCol w="5224272">
                  <a:extLst>
                    <a:ext uri="{9D8B030D-6E8A-4147-A177-3AD203B41FA5}">
                      <a16:colId xmlns:a16="http://schemas.microsoft.com/office/drawing/2014/main" val="2058398676"/>
                    </a:ext>
                  </a:extLst>
                </a:gridCol>
              </a:tblGrid>
              <a:tr h="1599555">
                <a:tc>
                  <a:txBody>
                    <a:bodyPr/>
                    <a:lstStyle/>
                    <a:p>
                      <a:r>
                        <a:rPr lang="en-US" dirty="0"/>
                        <a:t>Immediate Release Strengths: Available: </a:t>
                      </a:r>
                    </a:p>
                    <a:p>
                      <a:r>
                        <a:rPr lang="en-US" dirty="0"/>
                        <a:t>Tablet</a:t>
                      </a:r>
                      <a:r>
                        <a:rPr lang="en-US" dirty="0">
                          <a:sym typeface="Wingdings" pitchFamily="2" charset="2"/>
                        </a:rPr>
                        <a:t></a:t>
                      </a:r>
                      <a:r>
                        <a:rPr lang="en-US" dirty="0"/>
                        <a:t>25mg, 37.5mg, 50mg, 75mg 100mg</a:t>
                      </a:r>
                    </a:p>
                    <a:p>
                      <a:r>
                        <a:rPr lang="en-US" dirty="0"/>
                        <a:t>Injectable</a:t>
                      </a:r>
                      <a:r>
                        <a:rPr lang="en-US" dirty="0">
                          <a:sym typeface="Wingdings" pitchFamily="2" charset="2"/>
                        </a:rPr>
                        <a:t></a:t>
                      </a:r>
                      <a:r>
                        <a:rPr lang="en-US" dirty="0"/>
                        <a:t>5mg/5ml</a:t>
                      </a:r>
                    </a:p>
                    <a:p>
                      <a:r>
                        <a:rPr lang="en-US" dirty="0"/>
                        <a:t>Oral Solution</a:t>
                      </a:r>
                      <a:r>
                        <a:rPr lang="en-US" dirty="0">
                          <a:sym typeface="Wingdings" pitchFamily="2" charset="2"/>
                        </a:rPr>
                        <a:t> 10mg/ml</a:t>
                      </a:r>
                      <a:endParaRPr lang="en-US" dirty="0"/>
                    </a:p>
                  </a:txBody>
                  <a:tcPr/>
                </a:tc>
                <a:tc>
                  <a:txBody>
                    <a:bodyPr/>
                    <a:lstStyle/>
                    <a:p>
                      <a:r>
                        <a:rPr lang="en-US" dirty="0"/>
                        <a:t>Extended Release Strengths: Available</a:t>
                      </a:r>
                    </a:p>
                    <a:p>
                      <a:r>
                        <a:rPr lang="en-US" dirty="0"/>
                        <a:t>Tablet</a:t>
                      </a:r>
                      <a:r>
                        <a:rPr lang="en-US" dirty="0">
                          <a:sym typeface="Wingdings" pitchFamily="2" charset="2"/>
                        </a:rPr>
                        <a:t></a:t>
                      </a:r>
                      <a:r>
                        <a:rPr lang="en-US" dirty="0"/>
                        <a:t> 25mg, 50mg, 100mg, 200mg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Capsule (Kapspargo Sprinkle</a:t>
                      </a:r>
                      <a:r>
                        <a:rPr lang="en-US" sz="1800" dirty="0"/>
                        <a:t>™️)</a:t>
                      </a:r>
                      <a:r>
                        <a:rPr lang="en-US" dirty="0">
                          <a:sym typeface="Wingdings" pitchFamily="2" charset="2"/>
                        </a:rPr>
                        <a:t> </a:t>
                      </a:r>
                      <a:r>
                        <a:rPr lang="en-US" dirty="0"/>
                        <a:t>25mg, 50mg, 100mg, 200mg</a:t>
                      </a:r>
                    </a:p>
                  </a:txBody>
                  <a:tcPr/>
                </a:tc>
                <a:extLst>
                  <a:ext uri="{0D108BD9-81ED-4DB2-BD59-A6C34878D82A}">
                    <a16:rowId xmlns:a16="http://schemas.microsoft.com/office/drawing/2014/main" val="2446413341"/>
                  </a:ext>
                </a:extLst>
              </a:tr>
              <a:tr h="563636">
                <a:tc>
                  <a:txBody>
                    <a:bodyPr/>
                    <a:lstStyle/>
                    <a:p>
                      <a:r>
                        <a:rPr lang="en-US" b="1" dirty="0"/>
                        <a:t>Duration of Action</a:t>
                      </a:r>
                      <a:r>
                        <a:rPr lang="en-US" b="1" dirty="0">
                          <a:sym typeface="Wingdings" pitchFamily="2" charset="2"/>
                        </a:rPr>
                        <a:t> (dose related) 3.3-6.4 hours</a:t>
                      </a:r>
                      <a:endParaRPr lang="en-US" b="1" dirty="0"/>
                    </a:p>
                  </a:txBody>
                  <a:tcPr/>
                </a:tc>
                <a:tc>
                  <a:txBody>
                    <a:bodyPr/>
                    <a:lstStyle/>
                    <a:p>
                      <a:r>
                        <a:rPr lang="en-US" b="1" dirty="0"/>
                        <a:t>Duration of Action</a:t>
                      </a:r>
                      <a:r>
                        <a:rPr lang="en-US" b="1" dirty="0">
                          <a:sym typeface="Wingdings" pitchFamily="2" charset="2"/>
                        </a:rPr>
                        <a:t> ~24 hours</a:t>
                      </a:r>
                      <a:endParaRPr lang="en-US" b="1" dirty="0"/>
                    </a:p>
                  </a:txBody>
                  <a:tcPr/>
                </a:tc>
                <a:extLst>
                  <a:ext uri="{0D108BD9-81ED-4DB2-BD59-A6C34878D82A}">
                    <a16:rowId xmlns:a16="http://schemas.microsoft.com/office/drawing/2014/main" val="2286625048"/>
                  </a:ext>
                </a:extLst>
              </a:tr>
              <a:tr h="673027">
                <a:tc>
                  <a:txBody>
                    <a:bodyPr/>
                    <a:lstStyle/>
                    <a:p>
                      <a:r>
                        <a:rPr lang="en-US" dirty="0"/>
                        <a:t>Typically given twice daily (at lower strengths &lt;25mg given once daily)</a:t>
                      </a:r>
                    </a:p>
                  </a:txBody>
                  <a:tcPr/>
                </a:tc>
                <a:tc>
                  <a:txBody>
                    <a:bodyPr/>
                    <a:lstStyle/>
                    <a:p>
                      <a:r>
                        <a:rPr lang="en-US" dirty="0"/>
                        <a:t>Given once to twice daily* (Twice daily dependent on heart rate control)</a:t>
                      </a:r>
                    </a:p>
                  </a:txBody>
                  <a:tcPr/>
                </a:tc>
                <a:extLst>
                  <a:ext uri="{0D108BD9-81ED-4DB2-BD59-A6C34878D82A}">
                    <a16:rowId xmlns:a16="http://schemas.microsoft.com/office/drawing/2014/main" val="1466132726"/>
                  </a:ext>
                </a:extLst>
              </a:tr>
              <a:tr h="399888">
                <a:tc>
                  <a:txBody>
                    <a:bodyPr/>
                    <a:lstStyle/>
                    <a:p>
                      <a:r>
                        <a:rPr lang="en-US" b="1" dirty="0"/>
                        <a:t>CAN</a:t>
                      </a:r>
                      <a:r>
                        <a:rPr lang="en-US" dirty="0"/>
                        <a:t> be crushed</a:t>
                      </a:r>
                    </a:p>
                  </a:txBody>
                  <a:tcPr/>
                </a:tc>
                <a:tc>
                  <a:txBody>
                    <a:bodyPr/>
                    <a:lstStyle/>
                    <a:p>
                      <a:r>
                        <a:rPr lang="en-US" sz="1800" dirty="0"/>
                        <a:t>Tablets </a:t>
                      </a:r>
                      <a:r>
                        <a:rPr lang="en-US" sz="1800" b="1" dirty="0"/>
                        <a:t>CANNOT</a:t>
                      </a:r>
                      <a:r>
                        <a:rPr lang="en-US" sz="1800" dirty="0"/>
                        <a:t> be crushed</a:t>
                      </a:r>
                      <a:endParaRPr lang="en-US" dirty="0"/>
                    </a:p>
                  </a:txBody>
                  <a:tcPr/>
                </a:tc>
                <a:extLst>
                  <a:ext uri="{0D108BD9-81ED-4DB2-BD59-A6C34878D82A}">
                    <a16:rowId xmlns:a16="http://schemas.microsoft.com/office/drawing/2014/main" val="3398456189"/>
                  </a:ext>
                </a:extLst>
              </a:tr>
              <a:tr h="399888">
                <a:tc>
                  <a:txBody>
                    <a:bodyPr/>
                    <a:lstStyle/>
                    <a:p>
                      <a:r>
                        <a:rPr lang="en-US" b="1" dirty="0"/>
                        <a:t>CAN</a:t>
                      </a:r>
                      <a:r>
                        <a:rPr lang="en-US" dirty="0"/>
                        <a:t> by cut in half</a:t>
                      </a:r>
                    </a:p>
                  </a:txBody>
                  <a:tcPr/>
                </a:tc>
                <a:tc>
                  <a:txBody>
                    <a:bodyPr/>
                    <a:lstStyle/>
                    <a:p>
                      <a:r>
                        <a:rPr lang="en-US" dirty="0"/>
                        <a:t>Tablets </a:t>
                      </a:r>
                      <a:r>
                        <a:rPr lang="en-US" b="1" dirty="0"/>
                        <a:t>CAN</a:t>
                      </a:r>
                      <a:r>
                        <a:rPr lang="en-US" dirty="0"/>
                        <a:t> by cut in half</a:t>
                      </a:r>
                    </a:p>
                  </a:txBody>
                  <a:tcPr/>
                </a:tc>
                <a:extLst>
                  <a:ext uri="{0D108BD9-81ED-4DB2-BD59-A6C34878D82A}">
                    <a16:rowId xmlns:a16="http://schemas.microsoft.com/office/drawing/2014/main" val="609250318"/>
                  </a:ext>
                </a:extLst>
              </a:tr>
              <a:tr h="1599555">
                <a:tc>
                  <a:txBody>
                    <a:bodyPr/>
                    <a:lstStyle/>
                    <a:p>
                      <a:r>
                        <a:rPr lang="en-US" dirty="0"/>
                        <a:t>Available as liquid for G-Tube/PEG-Tube</a:t>
                      </a:r>
                    </a:p>
                  </a:txBody>
                  <a:tcPr/>
                </a:tc>
                <a:tc>
                  <a:txBody>
                    <a:bodyPr/>
                    <a:lstStyle/>
                    <a:p>
                      <a:r>
                        <a:rPr lang="en-US" dirty="0"/>
                        <a:t>Sprinkle Capsules: </a:t>
                      </a:r>
                    </a:p>
                    <a:p>
                      <a:r>
                        <a:rPr lang="en-US" b="1" dirty="0"/>
                        <a:t>CAN</a:t>
                      </a:r>
                      <a:r>
                        <a:rPr lang="en-US" dirty="0"/>
                        <a:t> by opened over food</a:t>
                      </a:r>
                    </a:p>
                    <a:p>
                      <a:r>
                        <a:rPr lang="en-US" dirty="0"/>
                        <a:t>NG-Tube- </a:t>
                      </a:r>
                      <a:r>
                        <a:rPr lang="en-US" b="1" dirty="0"/>
                        <a:t>CAN</a:t>
                      </a:r>
                      <a:r>
                        <a:rPr lang="en-US" dirty="0"/>
                        <a:t> by opened and put in all plastic oral tip syringe with 15ml of water. Shake for ~10 sec and deliver medication</a:t>
                      </a:r>
                    </a:p>
                  </a:txBody>
                  <a:tcPr/>
                </a:tc>
                <a:extLst>
                  <a:ext uri="{0D108BD9-81ED-4DB2-BD59-A6C34878D82A}">
                    <a16:rowId xmlns:a16="http://schemas.microsoft.com/office/drawing/2014/main" val="2113421899"/>
                  </a:ext>
                </a:extLst>
              </a:tr>
            </a:tbl>
          </a:graphicData>
        </a:graphic>
      </p:graphicFrame>
      <p:sp>
        <p:nvSpPr>
          <p:cNvPr id="9" name="Rectangle 8">
            <a:extLst>
              <a:ext uri="{FF2B5EF4-FFF2-40B4-BE49-F238E27FC236}">
                <a16:creationId xmlns:a16="http://schemas.microsoft.com/office/drawing/2014/main" id="{4D9F2B8C-A829-6D4C-AD52-FECE30CB9FEC}"/>
              </a:ext>
            </a:extLst>
          </p:cNvPr>
          <p:cNvSpPr/>
          <p:nvPr/>
        </p:nvSpPr>
        <p:spPr>
          <a:xfrm>
            <a:off x="0" y="6596390"/>
            <a:ext cx="11506142" cy="261610"/>
          </a:xfrm>
          <a:prstGeom prst="rect">
            <a:avLst/>
          </a:prstGeom>
        </p:spPr>
        <p:txBody>
          <a:bodyPr wrap="square">
            <a:spAutoFit/>
          </a:bodyPr>
          <a:lstStyle/>
          <a:p>
            <a:r>
              <a:rPr lang="en-US" sz="1100" dirty="0"/>
              <a:t>https://online.lexi.com/lco/action/doc/retrieve/docid/patch_f/7287?cesid=5qUQvg0oXzz&amp;searchUrl=%2Flco%2Faction%2Fsearch%3Fq%3Dmetroprolol%26t%3Dname%26va%3Dmetroprolol</a:t>
            </a:r>
          </a:p>
        </p:txBody>
      </p:sp>
    </p:spTree>
    <p:extLst>
      <p:ext uri="{BB962C8B-B14F-4D97-AF65-F5344CB8AC3E}">
        <p14:creationId xmlns:p14="http://schemas.microsoft.com/office/powerpoint/2010/main" val="55848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7" name="Rectangle 255">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088" name="Rectangle 256">
            <a:extLst>
              <a:ext uri="{FF2B5EF4-FFF2-40B4-BE49-F238E27FC236}">
                <a16:creationId xmlns:a16="http://schemas.microsoft.com/office/drawing/2014/main" id="{1CFC67D0-131C-4064-873F-59771B446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089" name="Rectangle 257">
            <a:extLst>
              <a:ext uri="{FF2B5EF4-FFF2-40B4-BE49-F238E27FC236}">
                <a16:creationId xmlns:a16="http://schemas.microsoft.com/office/drawing/2014/main" id="{8CCB1314-41E8-414B-9954-6D611623D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90" name="Rectangle 258">
            <a:extLst>
              <a:ext uri="{FF2B5EF4-FFF2-40B4-BE49-F238E27FC236}">
                <a16:creationId xmlns:a16="http://schemas.microsoft.com/office/drawing/2014/main" id="{9C53941D-7A4E-4CA7-840E-D52BA6D74C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091" name="Group 259">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61" name="Straight Connector 260">
              <a:extLst>
                <a:ext uri="{FF2B5EF4-FFF2-40B4-BE49-F238E27FC236}">
                  <a16:creationId xmlns:a16="http://schemas.microsoft.com/office/drawing/2014/main" id="{62A952ED-3677-40E9-BC2B-C6900A2DC8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E9658C0-3DAF-459A-AABB-BFBE8DAD54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3C654A35-C1F2-4731-A8E1-85529EC193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3092" name="Rectangle 263">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2" name="Picture 4" descr="FIRVANQ Dosage &amp; Rx Info | Uses, Side Effects">
            <a:extLst>
              <a:ext uri="{FF2B5EF4-FFF2-40B4-BE49-F238E27FC236}">
                <a16:creationId xmlns:a16="http://schemas.microsoft.com/office/drawing/2014/main" id="{0380045A-8AA9-7645-8A5D-18BAD9458B6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192" y="1080478"/>
            <a:ext cx="3393570" cy="235853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ral Vancomycin Solution Kit Launched - MPR">
            <a:extLst>
              <a:ext uri="{FF2B5EF4-FFF2-40B4-BE49-F238E27FC236}">
                <a16:creationId xmlns:a16="http://schemas.microsoft.com/office/drawing/2014/main" id="{65399B4D-E364-9749-ABAC-FDEDEEF4E5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681" r="1" b="8419"/>
          <a:stretch/>
        </p:blipFill>
        <p:spPr bwMode="auto">
          <a:xfrm>
            <a:off x="4358495" y="1276568"/>
            <a:ext cx="3406262" cy="195311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ompounding Kits | Azurity Pharmaceuticals | First Kits">
            <a:extLst>
              <a:ext uri="{FF2B5EF4-FFF2-40B4-BE49-F238E27FC236}">
                <a16:creationId xmlns:a16="http://schemas.microsoft.com/office/drawing/2014/main" id="{31FA59F7-1E90-5444-A00B-41C9E82D7F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78" r="5495" b="-1"/>
          <a:stretch/>
        </p:blipFill>
        <p:spPr bwMode="auto">
          <a:xfrm>
            <a:off x="8086489" y="1353523"/>
            <a:ext cx="3449313" cy="1799200"/>
          </a:xfrm>
          <a:prstGeom prst="rect">
            <a:avLst/>
          </a:prstGeom>
          <a:noFill/>
          <a:extLst>
            <a:ext uri="{909E8E84-426E-40DD-AFC4-6F175D3DCCD1}">
              <a14:hiddenFill xmlns:a14="http://schemas.microsoft.com/office/drawing/2010/main">
                <a:solidFill>
                  <a:srgbClr val="FFFFFF"/>
                </a:solidFill>
              </a14:hiddenFill>
            </a:ext>
          </a:extLst>
        </p:spPr>
      </p:pic>
      <p:sp>
        <p:nvSpPr>
          <p:cNvPr id="3093" name="Rectangle 264">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212709"/>
            <a:ext cx="10905302" cy="1997060"/>
          </a:xfrm>
          <a:prstGeom prst="rect">
            <a:avLst/>
          </a:prstGeom>
          <a:solidFill>
            <a:srgbClr val="E98A39"/>
          </a:solidFill>
          <a:ln w="6350" cap="flat" cmpd="sng" algn="ctr">
            <a:noFill/>
            <a:prstDash val="solid"/>
          </a:ln>
          <a:effectLst>
            <a:outerShdw blurRad="50800" algn="ctr" rotWithShape="0">
              <a:prstClr val="black">
                <a:alpha val="66000"/>
              </a:prstClr>
            </a:outerShdw>
            <a:softEdge rad="0"/>
          </a:effectLst>
        </p:spPr>
      </p:sp>
      <p:sp>
        <p:nvSpPr>
          <p:cNvPr id="3094" name="Rectangle 265">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48" y="4379135"/>
            <a:ext cx="10579608" cy="1664208"/>
          </a:xfrm>
          <a:prstGeom prst="rect">
            <a:avLst/>
          </a:prstGeom>
          <a:noFill/>
          <a:ln w="6350" cap="sq" cmpd="sng" algn="ctr">
            <a:solidFill>
              <a:srgbClr val="FFFFFF"/>
            </a:solidFill>
            <a:prstDash val="solid"/>
            <a:miter lim="800000"/>
          </a:ln>
          <a:effectLst/>
        </p:spPr>
      </p:sp>
      <p:sp>
        <p:nvSpPr>
          <p:cNvPr id="2" name="Title 1">
            <a:extLst>
              <a:ext uri="{FF2B5EF4-FFF2-40B4-BE49-F238E27FC236}">
                <a16:creationId xmlns:a16="http://schemas.microsoft.com/office/drawing/2014/main" id="{0B83BFF3-56D2-894A-8A5D-53C6F5751F1F}"/>
              </a:ext>
            </a:extLst>
          </p:cNvPr>
          <p:cNvSpPr>
            <a:spLocks noGrp="1"/>
          </p:cNvSpPr>
          <p:nvPr>
            <p:ph type="title"/>
          </p:nvPr>
        </p:nvSpPr>
        <p:spPr>
          <a:xfrm>
            <a:off x="899780" y="4664658"/>
            <a:ext cx="10366743" cy="1054907"/>
          </a:xfrm>
        </p:spPr>
        <p:txBody>
          <a:bodyPr vert="horz" lIns="91440" tIns="45720" rIns="91440" bIns="45720" rtlCol="0" anchor="ctr">
            <a:normAutofit/>
          </a:bodyPr>
          <a:lstStyle/>
          <a:p>
            <a:pPr algn="ctr">
              <a:lnSpc>
                <a:spcPct val="83000"/>
              </a:lnSpc>
            </a:pPr>
            <a:r>
              <a:rPr lang="en-US" cap="all" spc="-100" dirty="0">
                <a:solidFill>
                  <a:srgbClr val="FFFFFF"/>
                </a:solidFill>
              </a:rPr>
              <a:t>Compounding Kits</a:t>
            </a:r>
          </a:p>
        </p:txBody>
      </p:sp>
      <p:sp>
        <p:nvSpPr>
          <p:cNvPr id="4" name="Rectangle 3">
            <a:extLst>
              <a:ext uri="{FF2B5EF4-FFF2-40B4-BE49-F238E27FC236}">
                <a16:creationId xmlns:a16="http://schemas.microsoft.com/office/drawing/2014/main" id="{A21CDEB7-0040-9641-A3A5-BBD4F07EB128}"/>
              </a:ext>
            </a:extLst>
          </p:cNvPr>
          <p:cNvSpPr/>
          <p:nvPr/>
        </p:nvSpPr>
        <p:spPr>
          <a:xfrm>
            <a:off x="0" y="6555417"/>
            <a:ext cx="6240379" cy="311421"/>
          </a:xfrm>
          <a:prstGeom prst="rect">
            <a:avLst/>
          </a:prstGeom>
          <a:noFill/>
          <a:ln>
            <a:noFill/>
          </a:ln>
        </p:spPr>
        <p:txBody>
          <a:bodyPr wrap="square">
            <a:noAutofit/>
          </a:bodyPr>
          <a:lstStyle/>
          <a:p>
            <a:pPr>
              <a:spcAft>
                <a:spcPts val="600"/>
              </a:spcAft>
            </a:pPr>
            <a:r>
              <a:rPr lang="en-US" sz="1300" dirty="0">
                <a:solidFill>
                  <a:srgbClr val="5D85A8"/>
                </a:solidFill>
                <a:hlinkClick r:id="rId6">
                  <a:extLst>
                    <a:ext uri="{A12FA001-AC4F-418D-AE19-62706E023703}">
                      <ahyp:hlinkClr xmlns:ahyp="http://schemas.microsoft.com/office/drawing/2018/hyperlinkcolor" val="tx"/>
                    </a:ext>
                  </a:extLst>
                </a:hlinkClick>
              </a:rPr>
              <a:t>https://azurity.com/compounding-kits</a:t>
            </a:r>
            <a:r>
              <a:rPr lang="en-US" sz="1300" dirty="0">
                <a:hlinkClick r:id="rId6">
                  <a:extLst>
                    <a:ext uri="{A12FA001-AC4F-418D-AE19-62706E023703}">
                      <ahyp:hlinkClr xmlns:ahyp="http://schemas.microsoft.com/office/drawing/2018/hyperlinkcolor" val="tx"/>
                    </a:ext>
                  </a:extLst>
                </a:hlinkClick>
              </a:rPr>
              <a:t>/</a:t>
            </a:r>
            <a:r>
              <a:rPr lang="en-US" sz="1300" dirty="0"/>
              <a:t>, </a:t>
            </a:r>
            <a:r>
              <a:rPr lang="en-US" sz="1300" dirty="0">
                <a:hlinkClick r:id="rId7"/>
              </a:rPr>
              <a:t>https://www.empr.com/drug/firvanq/</a:t>
            </a:r>
            <a:r>
              <a:rPr lang="en-US" sz="1300" dirty="0"/>
              <a:t> </a:t>
            </a:r>
          </a:p>
        </p:txBody>
      </p:sp>
    </p:spTree>
    <p:extLst>
      <p:ext uri="{BB962C8B-B14F-4D97-AF65-F5344CB8AC3E}">
        <p14:creationId xmlns:p14="http://schemas.microsoft.com/office/powerpoint/2010/main" val="4292277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1820E-6A2E-F844-B517-35BE329A11C9}"/>
              </a:ext>
            </a:extLst>
          </p:cNvPr>
          <p:cNvSpPr>
            <a:spLocks noGrp="1"/>
          </p:cNvSpPr>
          <p:nvPr>
            <p:ph type="title"/>
          </p:nvPr>
        </p:nvSpPr>
        <p:spPr>
          <a:xfrm>
            <a:off x="483079" y="446722"/>
            <a:ext cx="11224231" cy="1012752"/>
          </a:xfrm>
        </p:spPr>
        <p:txBody>
          <a:bodyPr>
            <a:normAutofit fontScale="90000"/>
          </a:bodyPr>
          <a:lstStyle/>
          <a:p>
            <a:pPr algn="ctr"/>
            <a:r>
              <a:rPr lang="en-US" sz="3200" b="1" dirty="0"/>
              <a:t>Key Points from Error</a:t>
            </a:r>
            <a:br>
              <a:rPr lang="en-US" sz="3200" b="1" dirty="0"/>
            </a:br>
            <a:r>
              <a:rPr lang="en-US" sz="3200" b="1" dirty="0"/>
              <a:t>Metoprolol Succinate (Toprolol XL™️) vs Metoprolol Tartrate (Lopressor ™️)</a:t>
            </a:r>
          </a:p>
        </p:txBody>
      </p:sp>
      <p:sp>
        <p:nvSpPr>
          <p:cNvPr id="4" name="Content Placeholder 3">
            <a:extLst>
              <a:ext uri="{FF2B5EF4-FFF2-40B4-BE49-F238E27FC236}">
                <a16:creationId xmlns:a16="http://schemas.microsoft.com/office/drawing/2014/main" id="{0BE16269-7BCA-1742-BBC4-E0BE63BC66E1}"/>
              </a:ext>
            </a:extLst>
          </p:cNvPr>
          <p:cNvSpPr>
            <a:spLocks noGrp="1"/>
          </p:cNvSpPr>
          <p:nvPr>
            <p:ph idx="1"/>
          </p:nvPr>
        </p:nvSpPr>
        <p:spPr/>
        <p:txBody>
          <a:bodyPr>
            <a:normAutofit/>
          </a:bodyPr>
          <a:lstStyle/>
          <a:p>
            <a:r>
              <a:rPr lang="en-US" sz="2400" b="1" dirty="0"/>
              <a:t>Tartrate formulation </a:t>
            </a:r>
          </a:p>
          <a:p>
            <a:pPr lvl="1"/>
            <a:r>
              <a:rPr lang="en-US" sz="2000" dirty="0"/>
              <a:t>Dosed twice daily (unless low dose for indication)</a:t>
            </a:r>
          </a:p>
          <a:p>
            <a:pPr lvl="1"/>
            <a:r>
              <a:rPr lang="en-US" sz="2000" dirty="0"/>
              <a:t>Can be crush or cut in half </a:t>
            </a:r>
          </a:p>
          <a:p>
            <a:r>
              <a:rPr lang="en-US" sz="2400" b="1" dirty="0"/>
              <a:t>Succinate formulation</a:t>
            </a:r>
          </a:p>
          <a:p>
            <a:pPr lvl="1"/>
            <a:r>
              <a:rPr lang="en-US" sz="2000" dirty="0"/>
              <a:t>once to twice daily </a:t>
            </a:r>
          </a:p>
          <a:p>
            <a:pPr lvl="1"/>
            <a:r>
              <a:rPr lang="en-US" sz="2000" dirty="0"/>
              <a:t>Can be cut in half</a:t>
            </a:r>
          </a:p>
          <a:p>
            <a:pPr lvl="1"/>
            <a:r>
              <a:rPr lang="en-US" sz="2000" dirty="0"/>
              <a:t>DO NOT CRUSH</a:t>
            </a:r>
            <a:r>
              <a:rPr lang="en-US" sz="2000" dirty="0">
                <a:sym typeface="Wingdings" pitchFamily="2" charset="2"/>
              </a:rPr>
              <a:t> use IR formulation or Suspension </a:t>
            </a:r>
            <a:endParaRPr lang="en-US" sz="2000" dirty="0"/>
          </a:p>
        </p:txBody>
      </p:sp>
    </p:spTree>
    <p:extLst>
      <p:ext uri="{BB962C8B-B14F-4D97-AF65-F5344CB8AC3E}">
        <p14:creationId xmlns:p14="http://schemas.microsoft.com/office/powerpoint/2010/main" val="1686326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F2E7-3F41-3346-B3A1-BFEA186ACA3D}"/>
              </a:ext>
            </a:extLst>
          </p:cNvPr>
          <p:cNvSpPr>
            <a:spLocks noGrp="1"/>
          </p:cNvSpPr>
          <p:nvPr>
            <p:ph type="title"/>
          </p:nvPr>
        </p:nvSpPr>
        <p:spPr>
          <a:xfrm>
            <a:off x="9321801" y="612843"/>
            <a:ext cx="2312480" cy="698372"/>
          </a:xfrm>
        </p:spPr>
        <p:txBody>
          <a:bodyPr anchor="b">
            <a:normAutofit/>
          </a:bodyPr>
          <a:lstStyle/>
          <a:p>
            <a:r>
              <a:rPr lang="en-US" sz="2800" b="1" dirty="0"/>
              <a:t>IR vs ER</a:t>
            </a:r>
          </a:p>
        </p:txBody>
      </p:sp>
      <p:sp>
        <p:nvSpPr>
          <p:cNvPr id="3" name="Content Placeholder 2">
            <a:extLst>
              <a:ext uri="{FF2B5EF4-FFF2-40B4-BE49-F238E27FC236}">
                <a16:creationId xmlns:a16="http://schemas.microsoft.com/office/drawing/2014/main" id="{6099832D-4524-104B-A3DC-25B8E5235370}"/>
              </a:ext>
            </a:extLst>
          </p:cNvPr>
          <p:cNvSpPr>
            <a:spLocks noGrp="1"/>
          </p:cNvSpPr>
          <p:nvPr>
            <p:ph idx="1"/>
          </p:nvPr>
        </p:nvSpPr>
        <p:spPr>
          <a:xfrm>
            <a:off x="9321801" y="1548959"/>
            <a:ext cx="2312479" cy="4455051"/>
          </a:xfrm>
        </p:spPr>
        <p:txBody>
          <a:bodyPr>
            <a:normAutofit/>
          </a:bodyPr>
          <a:lstStyle/>
          <a:p>
            <a:pPr marL="0" indent="0" algn="ctr">
              <a:buNone/>
            </a:pPr>
            <a:endParaRPr lang="en-US" sz="3200" dirty="0">
              <a:solidFill>
                <a:schemeClr val="tx1">
                  <a:lumMod val="85000"/>
                  <a:lumOff val="15000"/>
                </a:schemeClr>
              </a:solidFill>
            </a:endParaRPr>
          </a:p>
          <a:p>
            <a:pPr marL="0" indent="0" algn="ctr">
              <a:buNone/>
            </a:pPr>
            <a:r>
              <a:rPr lang="en-US" sz="3200" dirty="0">
                <a:solidFill>
                  <a:schemeClr val="tx1">
                    <a:lumMod val="85000"/>
                    <a:lumOff val="15000"/>
                  </a:schemeClr>
                </a:solidFill>
              </a:rPr>
              <a:t>What should be clarified on this order?</a:t>
            </a:r>
          </a:p>
          <a:p>
            <a:pPr marL="0" indent="0">
              <a:buNone/>
            </a:pPr>
            <a:endParaRPr lang="en-US" sz="1800" dirty="0">
              <a:solidFill>
                <a:schemeClr val="tx1">
                  <a:lumMod val="85000"/>
                  <a:lumOff val="15000"/>
                </a:schemeClr>
              </a:solidFill>
            </a:endParaRPr>
          </a:p>
        </p:txBody>
      </p:sp>
      <p:pic>
        <p:nvPicPr>
          <p:cNvPr id="4" name="Picture 3">
            <a:extLst>
              <a:ext uri="{FF2B5EF4-FFF2-40B4-BE49-F238E27FC236}">
                <a16:creationId xmlns:a16="http://schemas.microsoft.com/office/drawing/2014/main" id="{F7261B18-B642-9746-B456-C7E9030CB995}"/>
              </a:ext>
            </a:extLst>
          </p:cNvPr>
          <p:cNvPicPr>
            <a:picLocks noChangeAspect="1"/>
          </p:cNvPicPr>
          <p:nvPr/>
        </p:nvPicPr>
        <p:blipFill>
          <a:blip r:embed="rId3"/>
          <a:stretch>
            <a:fillRect/>
          </a:stretch>
        </p:blipFill>
        <p:spPr>
          <a:xfrm>
            <a:off x="623876" y="1865376"/>
            <a:ext cx="7594600" cy="2227537"/>
          </a:xfrm>
          <a:prstGeom prst="rect">
            <a:avLst/>
          </a:prstGeom>
        </p:spPr>
      </p:pic>
    </p:spTree>
    <p:extLst>
      <p:ext uri="{BB962C8B-B14F-4D97-AF65-F5344CB8AC3E}">
        <p14:creationId xmlns:p14="http://schemas.microsoft.com/office/powerpoint/2010/main" val="1689134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1066800" y="506691"/>
            <a:ext cx="10285476" cy="509550"/>
          </a:xfrm>
        </p:spPr>
        <p:txBody>
          <a:bodyPr>
            <a:normAutofit fontScale="90000"/>
          </a:bodyPr>
          <a:lstStyle/>
          <a:p>
            <a:pPr algn="ctr"/>
            <a:r>
              <a:rPr lang="en-US" sz="3200" b="1" dirty="0"/>
              <a:t>Diltiazem (Cardizem ™️, </a:t>
            </a:r>
            <a:r>
              <a:rPr lang="en-US" sz="3200" b="1" dirty="0" err="1"/>
              <a:t>Cartia</a:t>
            </a:r>
            <a:r>
              <a:rPr lang="en-US" sz="3200" b="1" dirty="0"/>
              <a:t> XT ™️, </a:t>
            </a:r>
            <a:r>
              <a:rPr lang="en-US" sz="3200" b="1" dirty="0" err="1"/>
              <a:t>Taztia</a:t>
            </a:r>
            <a:r>
              <a:rPr lang="en-US" sz="3200" b="1" dirty="0"/>
              <a:t> XT ™️, </a:t>
            </a:r>
            <a:r>
              <a:rPr lang="en-US" sz="3200" b="1" dirty="0" err="1"/>
              <a:t>Dilt</a:t>
            </a:r>
            <a:r>
              <a:rPr lang="en-US" sz="3200" b="1" dirty="0"/>
              <a:t>-XR ™️, </a:t>
            </a:r>
            <a:r>
              <a:rPr lang="en-US" sz="3200" b="1" dirty="0" err="1"/>
              <a:t>Etc</a:t>
            </a:r>
            <a:r>
              <a:rPr lang="en-US" sz="3200" b="1" dirty="0"/>
              <a:t>…)</a:t>
            </a:r>
          </a:p>
        </p:txBody>
      </p:sp>
      <p:sp>
        <p:nvSpPr>
          <p:cNvPr id="5" name="Rectangle 4">
            <a:extLst>
              <a:ext uri="{FF2B5EF4-FFF2-40B4-BE49-F238E27FC236}">
                <a16:creationId xmlns:a16="http://schemas.microsoft.com/office/drawing/2014/main" id="{6F9EC114-7A2B-F44A-9961-673BD9D2819E}"/>
              </a:ext>
            </a:extLst>
          </p:cNvPr>
          <p:cNvSpPr/>
          <p:nvPr/>
        </p:nvSpPr>
        <p:spPr>
          <a:xfrm>
            <a:off x="0" y="6488668"/>
            <a:ext cx="12051792" cy="830997"/>
          </a:xfrm>
          <a:prstGeom prst="rect">
            <a:avLst/>
          </a:prstGeom>
        </p:spPr>
        <p:txBody>
          <a:bodyPr wrap="square">
            <a:spAutoFit/>
          </a:bodyPr>
          <a:lstStyle/>
          <a:p>
            <a:pPr>
              <a:spcAft>
                <a:spcPts val="600"/>
              </a:spcAft>
            </a:pPr>
            <a:r>
              <a:rPr lang="en-US" sz="1100">
                <a:hlinkClick r:id="rId3"/>
              </a:rPr>
              <a:t>http://www.thehonestapothecary.com/2016/09/03/diltiazem-dilemmas-why-so-many-diltiazems/</a:t>
            </a:r>
            <a:endParaRPr lang="en-US" sz="1100"/>
          </a:p>
          <a:p>
            <a:pPr>
              <a:spcAft>
                <a:spcPts val="600"/>
              </a:spcAft>
            </a:pPr>
            <a:r>
              <a:rPr lang="en-US" sz="1100">
                <a:hlinkClick r:id="rId4"/>
              </a:rPr>
              <a:t>https://online.lexi.com/lco/action/doc/retrieve/docid/patch_f/6753?cesid=6zTdlBN6wP2&amp;searchUrl=%2Flco%2Faction%2Fsearch%3Fq%3DdilTIAZem%26t%3Dname%26va%3DdilTIAZem</a:t>
            </a:r>
            <a:endParaRPr lang="en-US" sz="1100"/>
          </a:p>
          <a:p>
            <a:pPr>
              <a:spcAft>
                <a:spcPts val="600"/>
              </a:spcAft>
            </a:pPr>
            <a:endParaRPr lang="en-US" sz="1600"/>
          </a:p>
        </p:txBody>
      </p:sp>
      <p:graphicFrame>
        <p:nvGraphicFramePr>
          <p:cNvPr id="4" name="Table 4">
            <a:extLst>
              <a:ext uri="{FF2B5EF4-FFF2-40B4-BE49-F238E27FC236}">
                <a16:creationId xmlns:a16="http://schemas.microsoft.com/office/drawing/2014/main" id="{273EE697-1A2B-8847-834C-02237909D24E}"/>
              </a:ext>
            </a:extLst>
          </p:cNvPr>
          <p:cNvGraphicFramePr>
            <a:graphicFrameLocks noGrp="1"/>
          </p:cNvGraphicFramePr>
          <p:nvPr>
            <p:ph idx="1"/>
            <p:extLst>
              <p:ext uri="{D42A27DB-BD31-4B8C-83A1-F6EECF244321}">
                <p14:modId xmlns:p14="http://schemas.microsoft.com/office/powerpoint/2010/main" val="1955668846"/>
              </p:ext>
            </p:extLst>
          </p:nvPr>
        </p:nvGraphicFramePr>
        <p:xfrm>
          <a:off x="839724" y="1148028"/>
          <a:ext cx="10512552" cy="5131180"/>
        </p:xfrm>
        <a:graphic>
          <a:graphicData uri="http://schemas.openxmlformats.org/drawingml/2006/table">
            <a:tbl>
              <a:tblPr firstRow="1" bandRow="1">
                <a:tableStyleId>{5940675A-B579-460E-94D1-54222C63F5DA}</a:tableStyleId>
              </a:tblPr>
              <a:tblGrid>
                <a:gridCol w="3184364">
                  <a:extLst>
                    <a:ext uri="{9D8B030D-6E8A-4147-A177-3AD203B41FA5}">
                      <a16:colId xmlns:a16="http://schemas.microsoft.com/office/drawing/2014/main" val="4048394511"/>
                    </a:ext>
                  </a:extLst>
                </a:gridCol>
                <a:gridCol w="3114920">
                  <a:extLst>
                    <a:ext uri="{9D8B030D-6E8A-4147-A177-3AD203B41FA5}">
                      <a16:colId xmlns:a16="http://schemas.microsoft.com/office/drawing/2014/main" val="1203605860"/>
                    </a:ext>
                  </a:extLst>
                </a:gridCol>
                <a:gridCol w="4213268">
                  <a:extLst>
                    <a:ext uri="{9D8B030D-6E8A-4147-A177-3AD203B41FA5}">
                      <a16:colId xmlns:a16="http://schemas.microsoft.com/office/drawing/2014/main" val="872768083"/>
                    </a:ext>
                  </a:extLst>
                </a:gridCol>
              </a:tblGrid>
              <a:tr h="330411">
                <a:tc>
                  <a:txBody>
                    <a:bodyPr/>
                    <a:lstStyle/>
                    <a:p>
                      <a:r>
                        <a:rPr lang="en-US" sz="1800" b="1"/>
                        <a:t>Immediate Release</a:t>
                      </a:r>
                    </a:p>
                  </a:txBody>
                  <a:tcPr marL="45491" marR="45491" marT="22746" marB="22746"/>
                </a:tc>
                <a:tc>
                  <a:txBody>
                    <a:bodyPr/>
                    <a:lstStyle/>
                    <a:p>
                      <a:r>
                        <a:rPr lang="en-US" sz="1800" b="1"/>
                        <a:t>Extended Release</a:t>
                      </a:r>
                    </a:p>
                  </a:txBody>
                  <a:tcPr marL="45491" marR="45491" marT="22746" marB="22746"/>
                </a:tc>
                <a:tc>
                  <a:txBody>
                    <a:bodyPr/>
                    <a:lstStyle/>
                    <a:p>
                      <a:r>
                        <a:rPr lang="en-US" sz="1800" b="1"/>
                        <a:t>Controlled Delivery (CD)</a:t>
                      </a:r>
                    </a:p>
                  </a:txBody>
                  <a:tcPr marL="45491" marR="45491" marT="22746" marB="22746"/>
                </a:tc>
                <a:extLst>
                  <a:ext uri="{0D108BD9-81ED-4DB2-BD59-A6C34878D82A}">
                    <a16:rowId xmlns:a16="http://schemas.microsoft.com/office/drawing/2014/main" val="2026159458"/>
                  </a:ext>
                </a:extLst>
              </a:tr>
              <a:tr h="4077733">
                <a:tc>
                  <a:txBody>
                    <a:bodyPr/>
                    <a:lstStyle/>
                    <a:p>
                      <a:r>
                        <a:rPr lang="en-US" sz="1800" dirty="0"/>
                        <a:t>Tablets</a:t>
                      </a:r>
                      <a:r>
                        <a:rPr lang="en-US" sz="1800" dirty="0">
                          <a:sym typeface="Wingdings" pitchFamily="2" charset="2"/>
                        </a:rPr>
                        <a:t> 30mg, 60mg, 90mg, 120mg</a:t>
                      </a:r>
                    </a:p>
                    <a:p>
                      <a:r>
                        <a:rPr lang="en-US" sz="1800" dirty="0">
                          <a:sym typeface="Wingdings" pitchFamily="2" charset="2"/>
                        </a:rPr>
                        <a:t>Injectable 100mg powder, 5mg/5ml, 25mg/5ml, 125mg/25ml, 50mg/10ml </a:t>
                      </a:r>
                      <a:endParaRPr lang="en-US" sz="1800" dirty="0"/>
                    </a:p>
                  </a:txBody>
                  <a:tcPr marL="45491" marR="45491" marT="22746" marB="22746"/>
                </a:tc>
                <a:tc>
                  <a:txBody>
                    <a:bodyPr/>
                    <a:lstStyle/>
                    <a:p>
                      <a:r>
                        <a:rPr lang="en-US" sz="1800"/>
                        <a:t>Capsules</a:t>
                      </a:r>
                      <a:r>
                        <a:rPr lang="en-US" sz="1800">
                          <a:sym typeface="Wingdings" pitchFamily="2" charset="2"/>
                        </a:rPr>
                        <a:t> 60mg, 90mg, 120mg</a:t>
                      </a:r>
                      <a:endParaRPr lang="en-US" sz="1800"/>
                    </a:p>
                  </a:txBody>
                  <a:tcPr marL="45491" marR="45491" marT="22746" marB="22746"/>
                </a:tc>
                <a:tc>
                  <a:txBody>
                    <a:bodyPr/>
                    <a:lstStyle/>
                    <a:p>
                      <a:r>
                        <a:rPr lang="en-US" sz="1600" b="1" kern="1200" dirty="0">
                          <a:solidFill>
                            <a:schemeClr val="tx1"/>
                          </a:solidFill>
                          <a:effectLst/>
                          <a:latin typeface="+mn-lt"/>
                          <a:ea typeface="+mn-ea"/>
                          <a:cs typeface="+mn-cs"/>
                        </a:rPr>
                        <a:t>Capsules</a:t>
                      </a:r>
                      <a:r>
                        <a:rPr lang="en-US" sz="1600" b="1" kern="1200" dirty="0">
                          <a:solidFill>
                            <a:schemeClr val="tx1"/>
                          </a:solidFill>
                          <a:effectLst/>
                          <a:latin typeface="+mn-lt"/>
                          <a:ea typeface="+mn-ea"/>
                          <a:cs typeface="+mn-cs"/>
                          <a:sym typeface="Wingdings" pitchFamily="2" charset="2"/>
                        </a:rPr>
                        <a:t></a:t>
                      </a:r>
                      <a:endParaRPr lang="en-US" sz="1600" b="1" kern="1200" dirty="0">
                        <a:solidFill>
                          <a:schemeClr val="tx1"/>
                        </a:solidFill>
                        <a:effectLst/>
                        <a:latin typeface="+mn-lt"/>
                        <a:ea typeface="+mn-ea"/>
                        <a:cs typeface="+mn-cs"/>
                      </a:endParaRPr>
                    </a:p>
                    <a:p>
                      <a:r>
                        <a:rPr lang="en-US" sz="1600" b="1" kern="1200" dirty="0" err="1">
                          <a:solidFill>
                            <a:schemeClr val="tx1"/>
                          </a:solidFill>
                          <a:effectLst/>
                          <a:latin typeface="+mn-lt"/>
                          <a:ea typeface="+mn-ea"/>
                          <a:cs typeface="+mn-cs"/>
                        </a:rPr>
                        <a:t>Cadizem</a:t>
                      </a:r>
                      <a:r>
                        <a:rPr lang="en-US" sz="1600" b="1" kern="1200" dirty="0">
                          <a:solidFill>
                            <a:schemeClr val="tx1"/>
                          </a:solidFill>
                          <a:effectLst/>
                          <a:latin typeface="+mn-lt"/>
                          <a:ea typeface="+mn-ea"/>
                          <a:cs typeface="+mn-cs"/>
                        </a:rPr>
                        <a:t> CD</a:t>
                      </a:r>
                      <a:r>
                        <a:rPr lang="en-US" sz="1600" b="1" dirty="0"/>
                        <a:t>™️</a:t>
                      </a:r>
                      <a:r>
                        <a:rPr lang="en-US" sz="1600" kern="1200" dirty="0">
                          <a:solidFill>
                            <a:schemeClr val="tx1"/>
                          </a:solidFill>
                          <a:effectLst/>
                          <a:latin typeface="+mn-lt"/>
                          <a:ea typeface="+mn-ea"/>
                          <a:cs typeface="+mn-cs"/>
                        </a:rPr>
                        <a:t> comes in 120mg, 180mg, 240mg, 300mg and 360mg strengths</a:t>
                      </a:r>
                      <a:endParaRPr lang="en-US" sz="1600" dirty="0">
                        <a:effectLst/>
                      </a:endParaRPr>
                    </a:p>
                    <a:p>
                      <a:r>
                        <a:rPr lang="en-US" sz="1600" b="1" kern="1200" dirty="0" err="1">
                          <a:solidFill>
                            <a:schemeClr val="tx1"/>
                          </a:solidFill>
                          <a:effectLst/>
                          <a:latin typeface="+mn-lt"/>
                          <a:ea typeface="+mn-ea"/>
                          <a:cs typeface="+mn-cs"/>
                        </a:rPr>
                        <a:t>Tiazac</a:t>
                      </a:r>
                      <a:r>
                        <a:rPr lang="en-US" sz="1600" b="1" dirty="0"/>
                        <a:t>™️</a:t>
                      </a:r>
                      <a:r>
                        <a:rPr lang="en-US" sz="1600" kern="1200" dirty="0">
                          <a:solidFill>
                            <a:schemeClr val="tx1"/>
                          </a:solidFill>
                          <a:effectLst/>
                          <a:latin typeface="+mn-lt"/>
                          <a:ea typeface="+mn-ea"/>
                          <a:cs typeface="+mn-cs"/>
                        </a:rPr>
                        <a:t> comes in 120mg, 180mg, 240mg, 300mg, 360mg, 420mg strengths</a:t>
                      </a:r>
                      <a:endParaRPr lang="en-US" sz="1600" dirty="0">
                        <a:effectLst/>
                      </a:endParaRPr>
                    </a:p>
                    <a:p>
                      <a:r>
                        <a:rPr lang="en-US" sz="1600" b="1" kern="1200" dirty="0" err="1">
                          <a:solidFill>
                            <a:schemeClr val="tx1"/>
                          </a:solidFill>
                          <a:effectLst/>
                          <a:latin typeface="+mn-lt"/>
                          <a:ea typeface="+mn-ea"/>
                          <a:cs typeface="+mn-cs"/>
                        </a:rPr>
                        <a:t>Cartia</a:t>
                      </a:r>
                      <a:r>
                        <a:rPr lang="en-US" sz="1600" b="1" kern="1200" dirty="0">
                          <a:solidFill>
                            <a:schemeClr val="tx1"/>
                          </a:solidFill>
                          <a:effectLst/>
                          <a:latin typeface="+mn-lt"/>
                          <a:ea typeface="+mn-ea"/>
                          <a:cs typeface="+mn-cs"/>
                        </a:rPr>
                        <a:t> XT</a:t>
                      </a:r>
                      <a:r>
                        <a:rPr lang="en-US" sz="1600" b="1" dirty="0"/>
                        <a:t>™️</a:t>
                      </a:r>
                      <a:r>
                        <a:rPr lang="en-US" sz="1600" kern="1200" dirty="0">
                          <a:solidFill>
                            <a:schemeClr val="tx1"/>
                          </a:solidFill>
                          <a:effectLst/>
                          <a:latin typeface="+mn-lt"/>
                          <a:ea typeface="+mn-ea"/>
                          <a:cs typeface="+mn-cs"/>
                        </a:rPr>
                        <a:t> comes in 120mg, 180mg, 240mg and 300mg strengths</a:t>
                      </a:r>
                      <a:endParaRPr lang="en-US" sz="1600" dirty="0">
                        <a:effectLst/>
                      </a:endParaRPr>
                    </a:p>
                    <a:p>
                      <a:r>
                        <a:rPr lang="en-US" sz="1600" b="1" kern="1200" dirty="0" err="1">
                          <a:solidFill>
                            <a:schemeClr val="tx1"/>
                          </a:solidFill>
                          <a:effectLst/>
                          <a:latin typeface="+mn-lt"/>
                          <a:ea typeface="+mn-ea"/>
                          <a:cs typeface="+mn-cs"/>
                        </a:rPr>
                        <a:t>Diltia</a:t>
                      </a:r>
                      <a:r>
                        <a:rPr lang="en-US" sz="1600" b="1" kern="1200" dirty="0">
                          <a:solidFill>
                            <a:schemeClr val="tx1"/>
                          </a:solidFill>
                          <a:effectLst/>
                          <a:latin typeface="+mn-lt"/>
                          <a:ea typeface="+mn-ea"/>
                          <a:cs typeface="+mn-cs"/>
                        </a:rPr>
                        <a:t> XT</a:t>
                      </a:r>
                      <a:r>
                        <a:rPr lang="en-US" sz="1600" b="1" dirty="0"/>
                        <a:t>™️</a:t>
                      </a:r>
                      <a:r>
                        <a:rPr lang="en-US" sz="1600" kern="1200" dirty="0">
                          <a:solidFill>
                            <a:schemeClr val="tx1"/>
                          </a:solidFill>
                          <a:effectLst/>
                          <a:latin typeface="+mn-lt"/>
                          <a:ea typeface="+mn-ea"/>
                          <a:cs typeface="+mn-cs"/>
                        </a:rPr>
                        <a:t> comes in 120mg, 180mg and 240mg strengths</a:t>
                      </a:r>
                      <a:endParaRPr lang="en-US" sz="1600" dirty="0">
                        <a:effectLst/>
                      </a:endParaRPr>
                    </a:p>
                    <a:p>
                      <a:r>
                        <a:rPr lang="en-US" sz="1600" b="1" kern="1200" dirty="0" err="1">
                          <a:solidFill>
                            <a:schemeClr val="tx1"/>
                          </a:solidFill>
                          <a:effectLst/>
                          <a:latin typeface="+mn-lt"/>
                          <a:ea typeface="+mn-ea"/>
                          <a:cs typeface="+mn-cs"/>
                        </a:rPr>
                        <a:t>Taztia</a:t>
                      </a:r>
                      <a:r>
                        <a:rPr lang="en-US" sz="1600" b="1" dirty="0"/>
                        <a:t>™️</a:t>
                      </a:r>
                      <a:r>
                        <a:rPr lang="en-US" sz="1600" kern="1200" dirty="0">
                          <a:solidFill>
                            <a:schemeClr val="tx1"/>
                          </a:solidFill>
                          <a:effectLst/>
                          <a:latin typeface="+mn-lt"/>
                          <a:ea typeface="+mn-ea"/>
                          <a:cs typeface="+mn-cs"/>
                        </a:rPr>
                        <a:t> comes in 120mg, 180mg, 240mg, 300mg and 360mg strengths</a:t>
                      </a:r>
                      <a:endParaRPr lang="en-US" sz="1600" dirty="0">
                        <a:effectLst/>
                      </a:endParaRPr>
                    </a:p>
                    <a:p>
                      <a:r>
                        <a:rPr lang="en-US" sz="1600" b="1" kern="1200" dirty="0" err="1">
                          <a:solidFill>
                            <a:schemeClr val="tx1"/>
                          </a:solidFill>
                          <a:effectLst/>
                          <a:latin typeface="+mn-lt"/>
                          <a:ea typeface="+mn-ea"/>
                          <a:cs typeface="+mn-cs"/>
                        </a:rPr>
                        <a:t>Dilacor</a:t>
                      </a:r>
                      <a:r>
                        <a:rPr lang="en-US" sz="1600" b="1" kern="1200" dirty="0">
                          <a:solidFill>
                            <a:schemeClr val="tx1"/>
                          </a:solidFill>
                          <a:effectLst/>
                          <a:latin typeface="+mn-lt"/>
                          <a:ea typeface="+mn-ea"/>
                          <a:cs typeface="+mn-cs"/>
                        </a:rPr>
                        <a:t> XR</a:t>
                      </a:r>
                      <a:r>
                        <a:rPr lang="en-US" sz="1600" b="1" dirty="0"/>
                        <a:t>™️</a:t>
                      </a:r>
                      <a:r>
                        <a:rPr lang="en-US" sz="1600" kern="1200" dirty="0">
                          <a:solidFill>
                            <a:schemeClr val="tx1"/>
                          </a:solidFill>
                          <a:effectLst/>
                          <a:latin typeface="+mn-lt"/>
                          <a:ea typeface="+mn-ea"/>
                          <a:cs typeface="+mn-cs"/>
                        </a:rPr>
                        <a:t> comes in 120mg, 180mg and 240mg strengths</a:t>
                      </a:r>
                    </a:p>
                    <a:p>
                      <a:r>
                        <a:rPr lang="en-US" sz="1600" kern="1200" dirty="0">
                          <a:solidFill>
                            <a:schemeClr val="tx1"/>
                          </a:solidFill>
                          <a:effectLst/>
                          <a:latin typeface="+mn-lt"/>
                          <a:ea typeface="+mn-ea"/>
                          <a:cs typeface="+mn-cs"/>
                        </a:rPr>
                        <a:t>Tablets--&gt;</a:t>
                      </a:r>
                    </a:p>
                    <a:p>
                      <a:r>
                        <a:rPr lang="en-US" sz="1600" b="1" kern="1200" dirty="0">
                          <a:solidFill>
                            <a:schemeClr val="tx1"/>
                          </a:solidFill>
                          <a:effectLst/>
                          <a:latin typeface="+mn-lt"/>
                          <a:ea typeface="+mn-ea"/>
                          <a:cs typeface="+mn-cs"/>
                        </a:rPr>
                        <a:t>Cardizem LA</a:t>
                      </a:r>
                      <a:r>
                        <a:rPr lang="en-US" sz="1600" b="1" dirty="0"/>
                        <a:t>™️</a:t>
                      </a:r>
                      <a:r>
                        <a:rPr lang="en-US" sz="1600" b="1" kern="1200" dirty="0">
                          <a:solidFill>
                            <a:schemeClr val="tx1"/>
                          </a:solidFill>
                          <a:effectLst/>
                          <a:latin typeface="+mn-lt"/>
                          <a:ea typeface="+mn-ea"/>
                          <a:cs typeface="+mn-cs"/>
                        </a:rPr>
                        <a:t> </a:t>
                      </a:r>
                      <a:r>
                        <a:rPr lang="en-US" sz="1600" kern="1200" dirty="0">
                          <a:solidFill>
                            <a:schemeClr val="tx1"/>
                          </a:solidFill>
                          <a:effectLst/>
                          <a:latin typeface="+mn-lt"/>
                          <a:ea typeface="+mn-ea"/>
                          <a:cs typeface="+mn-cs"/>
                        </a:rPr>
                        <a:t>comes in 120mg, 180mg, 240mg, 300mg, 360mg and 420mg</a:t>
                      </a:r>
                      <a:endParaRPr lang="en-US" sz="1600" dirty="0">
                        <a:effectLst/>
                      </a:endParaRPr>
                    </a:p>
                  </a:txBody>
                  <a:tcPr marL="45491" marR="45491" marT="22746" marB="22746"/>
                </a:tc>
                <a:extLst>
                  <a:ext uri="{0D108BD9-81ED-4DB2-BD59-A6C34878D82A}">
                    <a16:rowId xmlns:a16="http://schemas.microsoft.com/office/drawing/2014/main" val="24103821"/>
                  </a:ext>
                </a:extLst>
              </a:tr>
              <a:tr h="361518">
                <a:tc>
                  <a:txBody>
                    <a:bodyPr/>
                    <a:lstStyle/>
                    <a:p>
                      <a:r>
                        <a:rPr lang="en-US" sz="1800" b="1"/>
                        <a:t>Doses in 3-4 divided doses</a:t>
                      </a:r>
                    </a:p>
                  </a:txBody>
                  <a:tcPr marL="45491" marR="45491" marT="22746" marB="22746"/>
                </a:tc>
                <a:tc>
                  <a:txBody>
                    <a:bodyPr/>
                    <a:lstStyle/>
                    <a:p>
                      <a:r>
                        <a:rPr lang="en-US" sz="1800" b="1"/>
                        <a:t>2 divided doses</a:t>
                      </a:r>
                    </a:p>
                  </a:txBody>
                  <a:tcPr marL="45491" marR="45491" marT="22746" marB="22746"/>
                </a:tc>
                <a:tc>
                  <a:txBody>
                    <a:bodyPr/>
                    <a:lstStyle/>
                    <a:p>
                      <a:r>
                        <a:rPr lang="en-US" sz="1800" b="1" dirty="0"/>
                        <a:t>Daily </a:t>
                      </a:r>
                    </a:p>
                  </a:txBody>
                  <a:tcPr marL="45491" marR="45491" marT="22746" marB="22746"/>
                </a:tc>
                <a:extLst>
                  <a:ext uri="{0D108BD9-81ED-4DB2-BD59-A6C34878D82A}">
                    <a16:rowId xmlns:a16="http://schemas.microsoft.com/office/drawing/2014/main" val="2577008048"/>
                  </a:ext>
                </a:extLst>
              </a:tr>
              <a:tr h="361518">
                <a:tc>
                  <a:txBody>
                    <a:bodyPr/>
                    <a:lstStyle/>
                    <a:p>
                      <a:r>
                        <a:rPr lang="en-US" sz="1800"/>
                        <a:t>Maximum</a:t>
                      </a:r>
                      <a:r>
                        <a:rPr lang="en-US" sz="1800">
                          <a:sym typeface="Wingdings" pitchFamily="2" charset="2"/>
                        </a:rPr>
                        <a:t> 240mg-360mg/day</a:t>
                      </a:r>
                      <a:endParaRPr lang="en-US" sz="1800"/>
                    </a:p>
                  </a:txBody>
                  <a:tcPr marL="45491" marR="45491" marT="22746" marB="2274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Maximum</a:t>
                      </a:r>
                      <a:r>
                        <a:rPr lang="en-US" sz="1800" dirty="0">
                          <a:sym typeface="Wingdings" pitchFamily="2" charset="2"/>
                        </a:rPr>
                        <a:t> 240mg-360mg/day</a:t>
                      </a:r>
                      <a:endParaRPr lang="en-US" sz="1800" dirty="0"/>
                    </a:p>
                  </a:txBody>
                  <a:tcPr marL="45491" marR="45491" marT="22746" marB="2274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Maximum</a:t>
                      </a:r>
                      <a:r>
                        <a:rPr lang="en-US" sz="1800" dirty="0">
                          <a:sym typeface="Wingdings" pitchFamily="2" charset="2"/>
                        </a:rPr>
                        <a:t> 240mg-360mg/day</a:t>
                      </a:r>
                      <a:endParaRPr lang="en-US" sz="1800" dirty="0"/>
                    </a:p>
                  </a:txBody>
                  <a:tcPr marL="45491" marR="45491" marT="22746" marB="22746"/>
                </a:tc>
                <a:extLst>
                  <a:ext uri="{0D108BD9-81ED-4DB2-BD59-A6C34878D82A}">
                    <a16:rowId xmlns:a16="http://schemas.microsoft.com/office/drawing/2014/main" val="1954852034"/>
                  </a:ext>
                </a:extLst>
              </a:tr>
            </a:tbl>
          </a:graphicData>
        </a:graphic>
      </p:graphicFrame>
    </p:spTree>
    <p:extLst>
      <p:ext uri="{BB962C8B-B14F-4D97-AF65-F5344CB8AC3E}">
        <p14:creationId xmlns:p14="http://schemas.microsoft.com/office/powerpoint/2010/main" val="4168536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381965" y="642594"/>
            <a:ext cx="11308465" cy="1371600"/>
          </a:xfrm>
        </p:spPr>
        <p:txBody>
          <a:bodyPr>
            <a:normAutofit/>
          </a:bodyPr>
          <a:lstStyle/>
          <a:p>
            <a:pPr algn="ctr"/>
            <a:r>
              <a:rPr lang="en-US" sz="3200" b="1" dirty="0"/>
              <a:t>Diltiazem (Cardizem ™️, </a:t>
            </a:r>
            <a:r>
              <a:rPr lang="en-US" sz="3200" b="1" dirty="0" err="1"/>
              <a:t>Cartia</a:t>
            </a:r>
            <a:r>
              <a:rPr lang="en-US" sz="3200" b="1" dirty="0"/>
              <a:t> XT ™️, </a:t>
            </a:r>
            <a:r>
              <a:rPr lang="en-US" sz="3200" b="1" dirty="0" err="1"/>
              <a:t>Taztia</a:t>
            </a:r>
            <a:r>
              <a:rPr lang="en-US" sz="3200" b="1" dirty="0"/>
              <a:t> XT ™️, </a:t>
            </a:r>
            <a:r>
              <a:rPr lang="en-US" sz="3200" b="1" dirty="0" err="1"/>
              <a:t>Dilt</a:t>
            </a:r>
            <a:r>
              <a:rPr lang="en-US" sz="3200" b="1" dirty="0"/>
              <a:t>-XR ™️, Etc..)</a:t>
            </a:r>
          </a:p>
        </p:txBody>
      </p:sp>
      <p:sp>
        <p:nvSpPr>
          <p:cNvPr id="5" name="Rectangle 4">
            <a:extLst>
              <a:ext uri="{FF2B5EF4-FFF2-40B4-BE49-F238E27FC236}">
                <a16:creationId xmlns:a16="http://schemas.microsoft.com/office/drawing/2014/main" id="{6F9EC114-7A2B-F44A-9961-673BD9D2819E}"/>
              </a:ext>
            </a:extLst>
          </p:cNvPr>
          <p:cNvSpPr/>
          <p:nvPr/>
        </p:nvSpPr>
        <p:spPr>
          <a:xfrm>
            <a:off x="0" y="6488668"/>
            <a:ext cx="12051792" cy="830997"/>
          </a:xfrm>
          <a:prstGeom prst="rect">
            <a:avLst/>
          </a:prstGeom>
        </p:spPr>
        <p:txBody>
          <a:bodyPr wrap="square">
            <a:spAutoFit/>
          </a:bodyPr>
          <a:lstStyle/>
          <a:p>
            <a:pPr>
              <a:spcAft>
                <a:spcPts val="600"/>
              </a:spcAft>
            </a:pPr>
            <a:r>
              <a:rPr lang="en-US" sz="1100">
                <a:hlinkClick r:id="rId3"/>
              </a:rPr>
              <a:t>http://www.thehonestapothecary.com/2016/09/03/diltiazem-dilemmas-why-so-many-diltiazems/</a:t>
            </a:r>
            <a:endParaRPr lang="en-US" sz="1100"/>
          </a:p>
          <a:p>
            <a:pPr>
              <a:spcAft>
                <a:spcPts val="600"/>
              </a:spcAft>
            </a:pPr>
            <a:r>
              <a:rPr lang="en-US" sz="1100">
                <a:hlinkClick r:id="rId4"/>
              </a:rPr>
              <a:t>https://online.lexi.com/lco/action/doc/retrieve/docid/patch_f/6753?cesid=6zTdlBN6wP2&amp;searchUrl=%2Flco%2Faction%2Fsearch%3Fq%3DdilTIAZem%26t%3Dname%26va%3DdilTIAZem</a:t>
            </a:r>
            <a:endParaRPr lang="en-US" sz="1100"/>
          </a:p>
          <a:p>
            <a:pPr>
              <a:spcAft>
                <a:spcPts val="600"/>
              </a:spcAft>
            </a:pPr>
            <a:endParaRPr lang="en-US" sz="1600"/>
          </a:p>
        </p:txBody>
      </p:sp>
      <p:graphicFrame>
        <p:nvGraphicFramePr>
          <p:cNvPr id="4" name="Table 4">
            <a:extLst>
              <a:ext uri="{FF2B5EF4-FFF2-40B4-BE49-F238E27FC236}">
                <a16:creationId xmlns:a16="http://schemas.microsoft.com/office/drawing/2014/main" id="{273EE697-1A2B-8847-834C-02237909D24E}"/>
              </a:ext>
            </a:extLst>
          </p:cNvPr>
          <p:cNvGraphicFramePr>
            <a:graphicFrameLocks noGrp="1"/>
          </p:cNvGraphicFramePr>
          <p:nvPr>
            <p:ph idx="1"/>
          </p:nvPr>
        </p:nvGraphicFramePr>
        <p:xfrm>
          <a:off x="694944" y="2546761"/>
          <a:ext cx="10771632" cy="3252216"/>
        </p:xfrm>
        <a:graphic>
          <a:graphicData uri="http://schemas.openxmlformats.org/drawingml/2006/table">
            <a:tbl>
              <a:tblPr firstRow="1" bandRow="1">
                <a:tableStyleId>{5940675A-B579-460E-94D1-54222C63F5DA}</a:tableStyleId>
              </a:tblPr>
              <a:tblGrid>
                <a:gridCol w="3290272">
                  <a:extLst>
                    <a:ext uri="{9D8B030D-6E8A-4147-A177-3AD203B41FA5}">
                      <a16:colId xmlns:a16="http://schemas.microsoft.com/office/drawing/2014/main" val="4048394511"/>
                    </a:ext>
                  </a:extLst>
                </a:gridCol>
                <a:gridCol w="3607701">
                  <a:extLst>
                    <a:ext uri="{9D8B030D-6E8A-4147-A177-3AD203B41FA5}">
                      <a16:colId xmlns:a16="http://schemas.microsoft.com/office/drawing/2014/main" val="1203605860"/>
                    </a:ext>
                  </a:extLst>
                </a:gridCol>
                <a:gridCol w="3873659">
                  <a:extLst>
                    <a:ext uri="{9D8B030D-6E8A-4147-A177-3AD203B41FA5}">
                      <a16:colId xmlns:a16="http://schemas.microsoft.com/office/drawing/2014/main" val="872768083"/>
                    </a:ext>
                  </a:extLst>
                </a:gridCol>
              </a:tblGrid>
              <a:tr h="737616">
                <a:tc>
                  <a:txBody>
                    <a:bodyPr/>
                    <a:lstStyle/>
                    <a:p>
                      <a:r>
                        <a:rPr lang="en-US" sz="1800" b="1"/>
                        <a:t>Immediate Release</a:t>
                      </a:r>
                    </a:p>
                  </a:txBody>
                  <a:tcPr marL="45491" marR="45491" marT="22746" marB="22746"/>
                </a:tc>
                <a:tc>
                  <a:txBody>
                    <a:bodyPr/>
                    <a:lstStyle/>
                    <a:p>
                      <a:r>
                        <a:rPr lang="en-US" sz="1800" b="1"/>
                        <a:t>Extended Release</a:t>
                      </a:r>
                    </a:p>
                  </a:txBody>
                  <a:tcPr marL="45491" marR="45491" marT="22746" marB="22746"/>
                </a:tc>
                <a:tc>
                  <a:txBody>
                    <a:bodyPr/>
                    <a:lstStyle/>
                    <a:p>
                      <a:r>
                        <a:rPr lang="en-US" sz="1800" b="1"/>
                        <a:t>Controlled Delivery (CD)</a:t>
                      </a:r>
                    </a:p>
                  </a:txBody>
                  <a:tcPr marL="45491" marR="45491" marT="22746" marB="22746"/>
                </a:tc>
                <a:extLst>
                  <a:ext uri="{0D108BD9-81ED-4DB2-BD59-A6C34878D82A}">
                    <a16:rowId xmlns:a16="http://schemas.microsoft.com/office/drawing/2014/main" val="2026159458"/>
                  </a:ext>
                </a:extLst>
              </a:tr>
              <a:tr h="838200">
                <a:tc>
                  <a:txBody>
                    <a:bodyPr/>
                    <a:lstStyle/>
                    <a:p>
                      <a:r>
                        <a:rPr lang="en-US" sz="1800"/>
                        <a:t>Half-Life</a:t>
                      </a:r>
                      <a:r>
                        <a:rPr lang="en-US" sz="1800">
                          <a:sym typeface="Wingdings" pitchFamily="2" charset="2"/>
                        </a:rPr>
                        <a:t>3 to 4.5 hours</a:t>
                      </a:r>
                      <a:endParaRPr lang="en-US" sz="1800"/>
                    </a:p>
                  </a:txBody>
                  <a:tcPr marL="167640" marR="167640" marT="83820" marB="838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Half-Life</a:t>
                      </a:r>
                      <a:r>
                        <a:rPr lang="en-US" sz="1800">
                          <a:sym typeface="Wingdings" pitchFamily="2" charset="2"/>
                        </a:rPr>
                        <a:t> </a:t>
                      </a:r>
                      <a:r>
                        <a:rPr lang="en-US" sz="1800"/>
                        <a:t>6 to 9 hours</a:t>
                      </a:r>
                    </a:p>
                  </a:txBody>
                  <a:tcPr marL="167640" marR="167640" marT="83820" marB="838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Half-Life</a:t>
                      </a:r>
                      <a:r>
                        <a:rPr lang="en-US" sz="1600">
                          <a:sym typeface="Wingdings" pitchFamily="2" charset="2"/>
                        </a:rPr>
                        <a:t> 4 to 9.5 hours</a:t>
                      </a:r>
                      <a:endParaRPr lang="en-US" sz="1600"/>
                    </a:p>
                    <a:p>
                      <a:endParaRPr lang="en-US" sz="1600">
                        <a:effectLst/>
                      </a:endParaRPr>
                    </a:p>
                  </a:txBody>
                  <a:tcPr marL="167640" marR="167640" marT="83820" marB="83820"/>
                </a:tc>
                <a:extLst>
                  <a:ext uri="{0D108BD9-81ED-4DB2-BD59-A6C34878D82A}">
                    <a16:rowId xmlns:a16="http://schemas.microsoft.com/office/drawing/2014/main" val="24103821"/>
                  </a:ext>
                </a:extLst>
              </a:tr>
              <a:tr h="838200">
                <a:tc>
                  <a:txBody>
                    <a:bodyPr/>
                    <a:lstStyle/>
                    <a:p>
                      <a:r>
                        <a:rPr lang="en-US" sz="1800"/>
                        <a:t>Time to peak</a:t>
                      </a:r>
                      <a:r>
                        <a:rPr lang="en-US" sz="1800">
                          <a:sym typeface="Wingdings" pitchFamily="2" charset="2"/>
                        </a:rPr>
                        <a:t> 2 to 4 hours</a:t>
                      </a:r>
                      <a:endParaRPr lang="en-US" sz="1800"/>
                    </a:p>
                  </a:txBody>
                  <a:tcPr marL="167640" marR="167640" marT="83820" marB="838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Time to peak</a:t>
                      </a:r>
                      <a:r>
                        <a:rPr lang="en-US" sz="1800">
                          <a:sym typeface="Wingdings" pitchFamily="2" charset="2"/>
                        </a:rPr>
                        <a:t> 11 to 18 hours</a:t>
                      </a:r>
                      <a:endParaRPr lang="en-US" sz="1800"/>
                    </a:p>
                    <a:p>
                      <a:endParaRPr lang="en-US" sz="1800"/>
                    </a:p>
                  </a:txBody>
                  <a:tcPr marL="167640" marR="167640" marT="83820" marB="838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Time to peak</a:t>
                      </a:r>
                      <a:r>
                        <a:rPr lang="en-US" sz="1800">
                          <a:sym typeface="Wingdings" pitchFamily="2" charset="2"/>
                        </a:rPr>
                        <a:t>  10-14 hours</a:t>
                      </a:r>
                      <a:endParaRPr lang="en-US" sz="1800"/>
                    </a:p>
                  </a:txBody>
                  <a:tcPr marL="167640" marR="167640" marT="83820" marB="83820"/>
                </a:tc>
                <a:extLst>
                  <a:ext uri="{0D108BD9-81ED-4DB2-BD59-A6C34878D82A}">
                    <a16:rowId xmlns:a16="http://schemas.microsoft.com/office/drawing/2014/main" val="2577008048"/>
                  </a:ext>
                </a:extLst>
              </a:tr>
              <a:tr h="838200">
                <a:tc>
                  <a:txBody>
                    <a:bodyPr/>
                    <a:lstStyle/>
                    <a:p>
                      <a:endParaRPr lang="en-US" sz="1800"/>
                    </a:p>
                  </a:txBody>
                  <a:tcPr marL="167640" marR="167640" marT="83820" marB="838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txBody>
                  <a:tcPr marL="167640" marR="167640" marT="83820" marB="838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txBody>
                  <a:tcPr marL="167640" marR="167640" marT="83820" marB="83820"/>
                </a:tc>
                <a:extLst>
                  <a:ext uri="{0D108BD9-81ED-4DB2-BD59-A6C34878D82A}">
                    <a16:rowId xmlns:a16="http://schemas.microsoft.com/office/drawing/2014/main" val="1954852034"/>
                  </a:ext>
                </a:extLst>
              </a:tr>
            </a:tbl>
          </a:graphicData>
        </a:graphic>
      </p:graphicFrame>
    </p:spTree>
    <p:extLst>
      <p:ext uri="{BB962C8B-B14F-4D97-AF65-F5344CB8AC3E}">
        <p14:creationId xmlns:p14="http://schemas.microsoft.com/office/powerpoint/2010/main" val="2071212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312517" y="642594"/>
            <a:ext cx="11424212" cy="1371600"/>
          </a:xfrm>
        </p:spPr>
        <p:txBody>
          <a:bodyPr>
            <a:normAutofit fontScale="90000"/>
          </a:bodyPr>
          <a:lstStyle/>
          <a:p>
            <a:pPr algn="ctr"/>
            <a:r>
              <a:rPr lang="en-US" sz="4400" b="1" dirty="0"/>
              <a:t>Key Points from Error</a:t>
            </a:r>
            <a:br>
              <a:rPr lang="en-US" sz="4400" b="1" dirty="0"/>
            </a:br>
            <a:r>
              <a:rPr lang="en-US" sz="3600" b="1" dirty="0"/>
              <a:t>Diltiazem (Cardizem ™️, </a:t>
            </a:r>
            <a:r>
              <a:rPr lang="en-US" sz="3600" b="1" dirty="0" err="1"/>
              <a:t>Cartia</a:t>
            </a:r>
            <a:r>
              <a:rPr lang="en-US" sz="3600" b="1" dirty="0"/>
              <a:t> XT ™️, </a:t>
            </a:r>
            <a:r>
              <a:rPr lang="en-US" sz="3600" b="1" dirty="0" err="1"/>
              <a:t>Taztia</a:t>
            </a:r>
            <a:r>
              <a:rPr lang="en-US" sz="3600" b="1" dirty="0"/>
              <a:t> XT ™️, </a:t>
            </a:r>
            <a:r>
              <a:rPr lang="en-US" sz="3600" b="1" dirty="0" err="1"/>
              <a:t>Dilt</a:t>
            </a:r>
            <a:r>
              <a:rPr lang="en-US" sz="3600" b="1" dirty="0"/>
              <a:t>-XR™️, Etc..)</a:t>
            </a:r>
            <a:endParaRPr lang="en-US" sz="4400" b="1" dirty="0"/>
          </a:p>
        </p:txBody>
      </p:sp>
      <p:sp>
        <p:nvSpPr>
          <p:cNvPr id="5" name="Rectangle 4">
            <a:extLst>
              <a:ext uri="{FF2B5EF4-FFF2-40B4-BE49-F238E27FC236}">
                <a16:creationId xmlns:a16="http://schemas.microsoft.com/office/drawing/2014/main" id="{6F9EC114-7A2B-F44A-9961-673BD9D2819E}"/>
              </a:ext>
            </a:extLst>
          </p:cNvPr>
          <p:cNvSpPr/>
          <p:nvPr/>
        </p:nvSpPr>
        <p:spPr>
          <a:xfrm>
            <a:off x="0" y="6488668"/>
            <a:ext cx="12051792" cy="830997"/>
          </a:xfrm>
          <a:prstGeom prst="rect">
            <a:avLst/>
          </a:prstGeom>
        </p:spPr>
        <p:txBody>
          <a:bodyPr wrap="square">
            <a:spAutoFit/>
          </a:bodyPr>
          <a:lstStyle/>
          <a:p>
            <a:pPr>
              <a:spcAft>
                <a:spcPts val="600"/>
              </a:spcAft>
            </a:pPr>
            <a:r>
              <a:rPr lang="en-US" sz="1100">
                <a:hlinkClick r:id="rId3"/>
              </a:rPr>
              <a:t>http://www.thehonestapothecary.com/2016/09/03/diltiazem-dilemmas-why-so-many-diltiazems/</a:t>
            </a:r>
            <a:endParaRPr lang="en-US" sz="1100"/>
          </a:p>
          <a:p>
            <a:pPr>
              <a:spcAft>
                <a:spcPts val="600"/>
              </a:spcAft>
            </a:pPr>
            <a:r>
              <a:rPr lang="en-US" sz="1100">
                <a:hlinkClick r:id="rId4"/>
              </a:rPr>
              <a:t>https://online.lexi.com/lco/action/doc/retrieve/docid/patch_f/6753?cesid=6zTdlBN6wP2&amp;searchUrl=%2Flco%2Faction%2Fsearch%3Fq%3DdilTIAZem%26t%3Dname%26va%3DdilTIAZem</a:t>
            </a:r>
            <a:endParaRPr lang="en-US" sz="1100"/>
          </a:p>
          <a:p>
            <a:pPr>
              <a:spcAft>
                <a:spcPts val="600"/>
              </a:spcAft>
            </a:pPr>
            <a:endParaRPr lang="en-US" sz="1600"/>
          </a:p>
        </p:txBody>
      </p:sp>
      <p:sp>
        <p:nvSpPr>
          <p:cNvPr id="6" name="Content Placeholder 5">
            <a:extLst>
              <a:ext uri="{FF2B5EF4-FFF2-40B4-BE49-F238E27FC236}">
                <a16:creationId xmlns:a16="http://schemas.microsoft.com/office/drawing/2014/main" id="{3C711B91-4C56-0846-9934-C724996F1B02}"/>
              </a:ext>
            </a:extLst>
          </p:cNvPr>
          <p:cNvSpPr>
            <a:spLocks noGrp="1"/>
          </p:cNvSpPr>
          <p:nvPr>
            <p:ph idx="1"/>
          </p:nvPr>
        </p:nvSpPr>
        <p:spPr/>
        <p:txBody>
          <a:bodyPr>
            <a:normAutofit/>
          </a:bodyPr>
          <a:lstStyle/>
          <a:p>
            <a:pPr marL="342900" indent="-342900">
              <a:buFont typeface="+mj-lt"/>
              <a:buAutoNum type="arabicPeriod"/>
            </a:pPr>
            <a:r>
              <a:rPr lang="en-US" sz="2400" dirty="0"/>
              <a:t>Understand formulation</a:t>
            </a:r>
          </a:p>
          <a:p>
            <a:pPr marL="617220" lvl="1" indent="-342900">
              <a:buFont typeface="+mj-lt"/>
              <a:buAutoNum type="alphaLcParenR"/>
            </a:pPr>
            <a:r>
              <a:rPr lang="en-US" sz="2000" dirty="0"/>
              <a:t>IR only comes as tablets</a:t>
            </a:r>
          </a:p>
          <a:p>
            <a:pPr marL="617220" lvl="1" indent="-342900">
              <a:buFont typeface="+mj-lt"/>
              <a:buAutoNum type="alphaLcParenR"/>
            </a:pPr>
            <a:r>
              <a:rPr lang="en-US" sz="2000" dirty="0"/>
              <a:t>ER (12 hour) only comes as capsules</a:t>
            </a:r>
            <a:r>
              <a:rPr lang="en-US" sz="2000" dirty="0">
                <a:sym typeface="Wingdings" pitchFamily="2" charset="2"/>
              </a:rPr>
              <a:t> may indicate 12 hour on bottle</a:t>
            </a:r>
          </a:p>
          <a:p>
            <a:pPr marL="617220" lvl="1" indent="-342900">
              <a:buFont typeface="+mj-lt"/>
              <a:buAutoNum type="alphaLcParenR"/>
            </a:pPr>
            <a:r>
              <a:rPr lang="en-US" sz="2000" dirty="0">
                <a:sym typeface="Wingdings" pitchFamily="2" charset="2"/>
              </a:rPr>
              <a:t>CD (24 hour) comes as tablets and capsules BUT starts at higher dosing strengths of 120mg</a:t>
            </a:r>
          </a:p>
          <a:p>
            <a:pPr marL="342900" indent="-342900">
              <a:buFont typeface="+mj-lt"/>
              <a:buAutoNum type="arabicPeriod"/>
            </a:pPr>
            <a:r>
              <a:rPr lang="en-US" sz="2400" dirty="0">
                <a:sym typeface="Wingdings" pitchFamily="2" charset="2"/>
              </a:rPr>
              <a:t> Organize the medication bottles by how many times per day that formulation is usually dosed and mark shelves clearly </a:t>
            </a:r>
            <a:endParaRPr lang="en-US" sz="2400" dirty="0"/>
          </a:p>
        </p:txBody>
      </p:sp>
    </p:spTree>
    <p:extLst>
      <p:ext uri="{BB962C8B-B14F-4D97-AF65-F5344CB8AC3E}">
        <p14:creationId xmlns:p14="http://schemas.microsoft.com/office/powerpoint/2010/main" val="441226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82643-2052-0F4E-A082-976279070EF3}"/>
              </a:ext>
            </a:extLst>
          </p:cNvPr>
          <p:cNvSpPr>
            <a:spLocks noGrp="1"/>
          </p:cNvSpPr>
          <p:nvPr>
            <p:ph type="title"/>
          </p:nvPr>
        </p:nvSpPr>
        <p:spPr>
          <a:xfrm>
            <a:off x="1066800" y="642594"/>
            <a:ext cx="10058400" cy="945574"/>
          </a:xfrm>
        </p:spPr>
        <p:txBody>
          <a:bodyPr>
            <a:normAutofit fontScale="90000"/>
          </a:bodyPr>
          <a:lstStyle/>
          <a:p>
            <a:pPr algn="ctr"/>
            <a:r>
              <a:rPr lang="en-US">
                <a:sym typeface="Wingdings" pitchFamily="2" charset="2"/>
              </a:rPr>
              <a:t> </a:t>
            </a:r>
            <a:r>
              <a:rPr lang="en-US"/>
              <a:t>Key Points from IR VS ER Error</a:t>
            </a:r>
            <a:br>
              <a:rPr lang="en-US"/>
            </a:br>
            <a:endParaRPr lang="en-US"/>
          </a:p>
        </p:txBody>
      </p:sp>
      <p:sp>
        <p:nvSpPr>
          <p:cNvPr id="6" name="Content Placeholder 5">
            <a:extLst>
              <a:ext uri="{FF2B5EF4-FFF2-40B4-BE49-F238E27FC236}">
                <a16:creationId xmlns:a16="http://schemas.microsoft.com/office/drawing/2014/main" id="{6CC26258-61AB-7342-BC28-73587E4938CC}"/>
              </a:ext>
            </a:extLst>
          </p:cNvPr>
          <p:cNvSpPr>
            <a:spLocks noGrp="1"/>
          </p:cNvSpPr>
          <p:nvPr>
            <p:ph idx="1"/>
          </p:nvPr>
        </p:nvSpPr>
        <p:spPr>
          <a:xfrm>
            <a:off x="621101" y="1459832"/>
            <a:ext cx="10921041" cy="4889210"/>
          </a:xfrm>
        </p:spPr>
        <p:txBody>
          <a:bodyPr>
            <a:normAutofit/>
          </a:bodyPr>
          <a:lstStyle/>
          <a:p>
            <a:r>
              <a:rPr lang="en-US" sz="2400"/>
              <a:t>Important to verify strength and identify if directions should be modified to daily or in divided doses </a:t>
            </a:r>
          </a:p>
          <a:p>
            <a:r>
              <a:rPr lang="en-US" sz="2400"/>
              <a:t>Additional medications to clarify regarding potential IR vs ER errors</a:t>
            </a:r>
          </a:p>
          <a:p>
            <a:pPr lvl="1"/>
            <a:r>
              <a:rPr lang="en-US" sz="2200"/>
              <a:t>Divalproex (Depakote</a:t>
            </a:r>
            <a:r>
              <a:rPr lang="en-US" sz="2000"/>
              <a:t> ™️)</a:t>
            </a:r>
          </a:p>
          <a:p>
            <a:pPr lvl="2"/>
            <a:r>
              <a:rPr lang="en-US" sz="2000"/>
              <a:t>IR formulation given in divided doses</a:t>
            </a:r>
          </a:p>
          <a:p>
            <a:pPr lvl="2"/>
            <a:r>
              <a:rPr lang="en-US" sz="2000"/>
              <a:t>ER given once daily </a:t>
            </a:r>
          </a:p>
          <a:p>
            <a:pPr lvl="1"/>
            <a:r>
              <a:rPr lang="en-US" sz="2000"/>
              <a:t>Levetiracetam (Keppra</a:t>
            </a:r>
            <a:r>
              <a:rPr lang="en-US" sz="2400"/>
              <a:t> ™️) </a:t>
            </a:r>
          </a:p>
          <a:p>
            <a:pPr lvl="2"/>
            <a:r>
              <a:rPr lang="en-US" sz="1800"/>
              <a:t>IR formulation given twice daily</a:t>
            </a:r>
          </a:p>
          <a:p>
            <a:pPr lvl="1"/>
            <a:r>
              <a:rPr lang="en-US" sz="2400"/>
              <a:t>Venlafaxine (Effexor ™️) </a:t>
            </a:r>
          </a:p>
          <a:p>
            <a:pPr lvl="2"/>
            <a:r>
              <a:rPr lang="en-US" sz="1800"/>
              <a:t>IR formulation given in divided doses</a:t>
            </a:r>
          </a:p>
          <a:p>
            <a:pPr lvl="2"/>
            <a:r>
              <a:rPr lang="en-US" sz="1800"/>
              <a:t>ER given once daily </a:t>
            </a:r>
          </a:p>
        </p:txBody>
      </p:sp>
    </p:spTree>
    <p:extLst>
      <p:ext uri="{BB962C8B-B14F-4D97-AF65-F5344CB8AC3E}">
        <p14:creationId xmlns:p14="http://schemas.microsoft.com/office/powerpoint/2010/main" val="280806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7" name="Rectangle 66">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69" name="Rectangle 68">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71" name="Rectangle 70">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3" name="Group 72">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74" name="Straight Connector 73">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C8AC92D2-D6DE-4772-A874-5D65F883FC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80" name="Rectangle 79">
            <a:extLst>
              <a:ext uri="{FF2B5EF4-FFF2-40B4-BE49-F238E27FC236}">
                <a16:creationId xmlns:a16="http://schemas.microsoft.com/office/drawing/2014/main" id="{0F2E3678-25D0-49F9-9BD6-8D4D60565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820A3FA0-0BDA-3C4C-82CA-A331E61D1C68}"/>
              </a:ext>
            </a:extLst>
          </p:cNvPr>
          <p:cNvSpPr>
            <a:spLocks noGrp="1"/>
          </p:cNvSpPr>
          <p:nvPr>
            <p:ph type="title"/>
          </p:nvPr>
        </p:nvSpPr>
        <p:spPr>
          <a:xfrm>
            <a:off x="1136849" y="1901392"/>
            <a:ext cx="5716338" cy="3042706"/>
          </a:xfrm>
        </p:spPr>
        <p:txBody>
          <a:bodyPr vert="horz" lIns="91440" tIns="45720" rIns="91440" bIns="45720" rtlCol="0" anchor="ctr">
            <a:normAutofit fontScale="90000"/>
          </a:bodyPr>
          <a:lstStyle/>
          <a:p>
            <a:pPr algn="ctr">
              <a:lnSpc>
                <a:spcPct val="83000"/>
              </a:lnSpc>
            </a:pPr>
            <a:br>
              <a:rPr lang="en-US" sz="3300" cap="all" spc="-100" dirty="0"/>
            </a:br>
            <a:r>
              <a:rPr lang="en-US" sz="3300" cap="all" spc="-100" dirty="0"/>
              <a:t>Pilot Project</a:t>
            </a:r>
            <a:br>
              <a:rPr lang="en-US" sz="3300" cap="all" spc="-100" dirty="0"/>
            </a:br>
            <a:br>
              <a:rPr lang="en-US" sz="3300" cap="all" spc="-100" dirty="0"/>
            </a:br>
            <a:r>
              <a:rPr lang="en-US" sz="3300" cap="all" spc="-100" dirty="0"/>
              <a:t> </a:t>
            </a:r>
            <a:br>
              <a:rPr lang="en-US" sz="3300" cap="all" spc="-100" dirty="0"/>
            </a:br>
            <a:r>
              <a:rPr lang="en-US" sz="3300" cap="all" spc="-100" dirty="0"/>
              <a:t>Error Prevention and Pharmacist Interventions, a retrospective analysis in a long-term care setting</a:t>
            </a:r>
            <a:r>
              <a:rPr lang="en-US" sz="3300" i="0" cap="all" spc="-100" dirty="0"/>
              <a:t>.</a:t>
            </a:r>
          </a:p>
        </p:txBody>
      </p:sp>
      <p:sp>
        <p:nvSpPr>
          <p:cNvPr id="82" name="Rectangle 81">
            <a:extLst>
              <a:ext uri="{FF2B5EF4-FFF2-40B4-BE49-F238E27FC236}">
                <a16:creationId xmlns:a16="http://schemas.microsoft.com/office/drawing/2014/main" id="{63A45CD5-61B0-48E1-8090-7584418C2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4" name="Straight Connector 83">
            <a:extLst>
              <a:ext uri="{FF2B5EF4-FFF2-40B4-BE49-F238E27FC236}">
                <a16:creationId xmlns:a16="http://schemas.microsoft.com/office/drawing/2014/main" id="{C6D4C1FD-C274-4FA8-939A-09E6498EFC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13D4426-8AD5-43D7-8033-05DBB3BFE6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EC8029B-C6E2-4459-859A-7539865E00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D96FE54-2649-C74F-9733-A692EEE05878}"/>
              </a:ext>
            </a:extLst>
          </p:cNvPr>
          <p:cNvPicPr>
            <a:picLocks noChangeAspect="1"/>
          </p:cNvPicPr>
          <p:nvPr/>
        </p:nvPicPr>
        <p:blipFill>
          <a:blip r:embed="rId2"/>
          <a:stretch>
            <a:fillRect/>
          </a:stretch>
        </p:blipFill>
        <p:spPr>
          <a:xfrm>
            <a:off x="7466549" y="1533900"/>
            <a:ext cx="3513108" cy="3808247"/>
          </a:xfrm>
          <a:prstGeom prst="rect">
            <a:avLst/>
          </a:prstGeom>
        </p:spPr>
      </p:pic>
    </p:spTree>
    <p:extLst>
      <p:ext uri="{BB962C8B-B14F-4D97-AF65-F5344CB8AC3E}">
        <p14:creationId xmlns:p14="http://schemas.microsoft.com/office/powerpoint/2010/main" val="273625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851415-CF4E-4C41-9E36-04E444B51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516B89-DEA0-4832-8C56-F048168DA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646" y="413053"/>
            <a:ext cx="8212114" cy="6064596"/>
          </a:xfrm>
          <a:prstGeom prst="rect">
            <a:avLst/>
          </a:prstGeom>
          <a:solidFill>
            <a:srgbClr val="FFFFFF"/>
          </a:solidFill>
          <a:ln w="6350" cap="sq" cmpd="sng" algn="ctr">
            <a:solidFill>
              <a:srgbClr val="404040"/>
            </a:solidFill>
            <a:prstDash val="solid"/>
            <a:miter lim="800000"/>
          </a:ln>
          <a:effectLst/>
        </p:spPr>
      </p:sp>
      <p:pic>
        <p:nvPicPr>
          <p:cNvPr id="4" name="Picture 3" descr="Graphical user interface&#10;&#10;Description automatically generated with medium confidence">
            <a:extLst>
              <a:ext uri="{FF2B5EF4-FFF2-40B4-BE49-F238E27FC236}">
                <a16:creationId xmlns:a16="http://schemas.microsoft.com/office/drawing/2014/main" id="{330DFEDC-B65D-4348-A6C4-4FC830E30B32}"/>
              </a:ext>
            </a:extLst>
          </p:cNvPr>
          <p:cNvPicPr>
            <a:picLocks noChangeAspect="1"/>
          </p:cNvPicPr>
          <p:nvPr/>
        </p:nvPicPr>
        <p:blipFill rotWithShape="1">
          <a:blip r:embed="rId2"/>
          <a:srcRect l="8478" r="39623" b="1"/>
          <a:stretch/>
        </p:blipFill>
        <p:spPr>
          <a:xfrm>
            <a:off x="582639" y="578707"/>
            <a:ext cx="7882128" cy="5733288"/>
          </a:xfrm>
          <a:prstGeom prst="rect">
            <a:avLst/>
          </a:prstGeom>
        </p:spPr>
      </p:pic>
      <p:sp>
        <p:nvSpPr>
          <p:cNvPr id="13" name="Rectangle 12">
            <a:extLst>
              <a:ext uri="{FF2B5EF4-FFF2-40B4-BE49-F238E27FC236}">
                <a16:creationId xmlns:a16="http://schemas.microsoft.com/office/drawing/2014/main" id="{3EA2D33E-BAA2-467B-80B0-8887D9A99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6067C508-2065-42E3-98D2-F3A9B8339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978" y="402336"/>
            <a:ext cx="2596896" cy="605332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F7151A-1CEB-0646-824B-8C4D9AB26C9F}"/>
              </a:ext>
            </a:extLst>
          </p:cNvPr>
          <p:cNvSpPr>
            <a:spLocks noGrp="1"/>
          </p:cNvSpPr>
          <p:nvPr>
            <p:ph type="title"/>
          </p:nvPr>
        </p:nvSpPr>
        <p:spPr>
          <a:xfrm>
            <a:off x="9321801" y="612843"/>
            <a:ext cx="2312480" cy="850197"/>
          </a:xfrm>
        </p:spPr>
        <p:txBody>
          <a:bodyPr anchor="b">
            <a:normAutofit/>
          </a:bodyPr>
          <a:lstStyle/>
          <a:p>
            <a:r>
              <a:rPr lang="en-US" sz="2600"/>
              <a:t>Dosing/Frequency Clarification </a:t>
            </a:r>
          </a:p>
        </p:txBody>
      </p:sp>
      <p:sp>
        <p:nvSpPr>
          <p:cNvPr id="3" name="Content Placeholder 2">
            <a:extLst>
              <a:ext uri="{FF2B5EF4-FFF2-40B4-BE49-F238E27FC236}">
                <a16:creationId xmlns:a16="http://schemas.microsoft.com/office/drawing/2014/main" id="{D104DF05-4641-8746-8200-6752E25EED62}"/>
              </a:ext>
            </a:extLst>
          </p:cNvPr>
          <p:cNvSpPr>
            <a:spLocks noGrp="1"/>
          </p:cNvSpPr>
          <p:nvPr>
            <p:ph idx="1"/>
          </p:nvPr>
        </p:nvSpPr>
        <p:spPr>
          <a:xfrm>
            <a:off x="9321801" y="2149813"/>
            <a:ext cx="2312479" cy="4046706"/>
          </a:xfrm>
        </p:spPr>
        <p:txBody>
          <a:bodyPr>
            <a:normAutofit/>
          </a:bodyPr>
          <a:lstStyle/>
          <a:p>
            <a:pPr marL="342900" indent="-342900">
              <a:buFont typeface="+mj-lt"/>
              <a:buAutoNum type="arabicPeriod"/>
            </a:pPr>
            <a:r>
              <a:rPr lang="en-US" sz="1800">
                <a:solidFill>
                  <a:schemeClr val="tx1">
                    <a:lumMod val="85000"/>
                    <a:lumOff val="15000"/>
                  </a:schemeClr>
                </a:solidFill>
              </a:rPr>
              <a:t>What should be clarified on this order?</a:t>
            </a:r>
          </a:p>
          <a:p>
            <a:pPr marL="342900" indent="-342900">
              <a:buFont typeface="+mj-lt"/>
              <a:buAutoNum type="arabicPeriod"/>
            </a:pPr>
            <a:r>
              <a:rPr lang="en-US" sz="1800">
                <a:solidFill>
                  <a:schemeClr val="tx1">
                    <a:lumMod val="85000"/>
                    <a:lumOff val="15000"/>
                  </a:schemeClr>
                </a:solidFill>
              </a:rPr>
              <a:t>What other medication could this order be for?</a:t>
            </a:r>
            <a:endParaRPr lang="en-US" sz="1400">
              <a:solidFill>
                <a:schemeClr val="tx1">
                  <a:lumMod val="85000"/>
                  <a:lumOff val="15000"/>
                </a:schemeClr>
              </a:solidFill>
            </a:endParaRPr>
          </a:p>
        </p:txBody>
      </p:sp>
    </p:spTree>
    <p:extLst>
      <p:ext uri="{BB962C8B-B14F-4D97-AF65-F5344CB8AC3E}">
        <p14:creationId xmlns:p14="http://schemas.microsoft.com/office/powerpoint/2010/main" val="3267882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1066800" y="642594"/>
            <a:ext cx="10058400" cy="1371600"/>
          </a:xfrm>
        </p:spPr>
        <p:txBody>
          <a:bodyPr>
            <a:normAutofit/>
          </a:bodyPr>
          <a:lstStyle/>
          <a:p>
            <a:pPr algn="ctr"/>
            <a:r>
              <a:rPr lang="en-US" sz="4400" b="1"/>
              <a:t>Lantus™️ (Insulin Glargine)</a:t>
            </a:r>
            <a:br>
              <a:rPr lang="en-US" sz="4400" b="1"/>
            </a:br>
            <a:endParaRPr lang="en-US" sz="4400" b="1"/>
          </a:p>
        </p:txBody>
      </p:sp>
      <p:graphicFrame>
        <p:nvGraphicFramePr>
          <p:cNvPr id="3" name="Table 3">
            <a:extLst>
              <a:ext uri="{FF2B5EF4-FFF2-40B4-BE49-F238E27FC236}">
                <a16:creationId xmlns:a16="http://schemas.microsoft.com/office/drawing/2014/main" id="{903C9205-392C-6D4A-9FF1-105659F5553C}"/>
              </a:ext>
            </a:extLst>
          </p:cNvPr>
          <p:cNvGraphicFramePr>
            <a:graphicFrameLocks noGrp="1"/>
          </p:cNvGraphicFramePr>
          <p:nvPr>
            <p:ph idx="1"/>
            <p:extLst>
              <p:ext uri="{D42A27DB-BD31-4B8C-83A1-F6EECF244321}">
                <p14:modId xmlns:p14="http://schemas.microsoft.com/office/powerpoint/2010/main" val="231958919"/>
              </p:ext>
            </p:extLst>
          </p:nvPr>
        </p:nvGraphicFramePr>
        <p:xfrm>
          <a:off x="2643996" y="1607846"/>
          <a:ext cx="6904008" cy="3865880"/>
        </p:xfrm>
        <a:graphic>
          <a:graphicData uri="http://schemas.openxmlformats.org/drawingml/2006/table">
            <a:tbl>
              <a:tblPr firstRow="1" bandRow="1">
                <a:tableStyleId>{5940675A-B579-460E-94D1-54222C63F5DA}</a:tableStyleId>
              </a:tblPr>
              <a:tblGrid>
                <a:gridCol w="6904008">
                  <a:extLst>
                    <a:ext uri="{9D8B030D-6E8A-4147-A177-3AD203B41FA5}">
                      <a16:colId xmlns:a16="http://schemas.microsoft.com/office/drawing/2014/main" val="1692989947"/>
                    </a:ext>
                  </a:extLst>
                </a:gridCol>
              </a:tblGrid>
              <a:tr h="370840">
                <a:tc>
                  <a:txBody>
                    <a:bodyPr/>
                    <a:lstStyle/>
                    <a:p>
                      <a:r>
                        <a:rPr lang="en-US"/>
                        <a:t>Long-Acting Insulin</a:t>
                      </a:r>
                    </a:p>
                  </a:txBody>
                  <a:tcPr/>
                </a:tc>
                <a:extLst>
                  <a:ext uri="{0D108BD9-81ED-4DB2-BD59-A6C34878D82A}">
                    <a16:rowId xmlns:a16="http://schemas.microsoft.com/office/drawing/2014/main" val="566680436"/>
                  </a:ext>
                </a:extLst>
              </a:tr>
              <a:tr h="370840">
                <a:tc>
                  <a:txBody>
                    <a:bodyPr/>
                    <a:lstStyle/>
                    <a:p>
                      <a:r>
                        <a:rPr lang="en-US" dirty="0"/>
                        <a:t>100 units/ml</a:t>
                      </a:r>
                    </a:p>
                    <a:p>
                      <a:pPr lvl="1"/>
                      <a:r>
                        <a:rPr lang="en-US" b="0" dirty="0" err="1"/>
                        <a:t>Basaglar</a:t>
                      </a:r>
                      <a:r>
                        <a:rPr lang="en-US" sz="1800" b="0" dirty="0"/>
                        <a:t>™️</a:t>
                      </a:r>
                      <a:r>
                        <a:rPr lang="en-US" b="0" dirty="0"/>
                        <a:t> </a:t>
                      </a:r>
                      <a:r>
                        <a:rPr lang="en-US" b="0" dirty="0" err="1"/>
                        <a:t>KwikPen</a:t>
                      </a:r>
                      <a:endParaRPr lang="en-US" b="0" dirty="0"/>
                    </a:p>
                    <a:p>
                      <a:pPr lvl="1"/>
                      <a:r>
                        <a:rPr lang="en-US" b="0" dirty="0"/>
                        <a:t>Lantus</a:t>
                      </a:r>
                      <a:r>
                        <a:rPr lang="en-US" sz="1800" b="0" dirty="0"/>
                        <a:t>™️</a:t>
                      </a:r>
                      <a:endParaRPr lang="en-US" b="0" dirty="0"/>
                    </a:p>
                    <a:p>
                      <a:pPr lvl="1"/>
                      <a:r>
                        <a:rPr lang="en-US" b="0" dirty="0"/>
                        <a:t>Lantus Solostar</a:t>
                      </a:r>
                      <a:r>
                        <a:rPr lang="en-US" sz="1800" b="0" dirty="0"/>
                        <a:t>™️ </a:t>
                      </a:r>
                      <a:r>
                        <a:rPr lang="en-US" b="0" dirty="0"/>
                        <a:t>Pen</a:t>
                      </a:r>
                    </a:p>
                    <a:p>
                      <a:pPr lvl="1"/>
                      <a:r>
                        <a:rPr lang="en-US" b="0" dirty="0" err="1"/>
                        <a:t>Semglee</a:t>
                      </a:r>
                      <a:r>
                        <a:rPr lang="en-US" sz="1800" b="0" dirty="0"/>
                        <a:t>™️</a:t>
                      </a:r>
                      <a:r>
                        <a:rPr lang="en-US" b="0" dirty="0"/>
                        <a:t> Pen</a:t>
                      </a:r>
                    </a:p>
                    <a:p>
                      <a:r>
                        <a:rPr lang="en-US" dirty="0"/>
                        <a:t>300 units/ml</a:t>
                      </a:r>
                    </a:p>
                    <a:p>
                      <a:pPr lvl="1"/>
                      <a:r>
                        <a:rPr lang="en-US" dirty="0" err="1"/>
                        <a:t>Toujeo</a:t>
                      </a:r>
                      <a:r>
                        <a:rPr lang="en-US" sz="1800" b="1" dirty="0"/>
                        <a:t>™️</a:t>
                      </a:r>
                      <a:r>
                        <a:rPr lang="en-US" dirty="0"/>
                        <a:t> Pen </a:t>
                      </a:r>
                    </a:p>
                  </a:txBody>
                  <a:tcPr/>
                </a:tc>
                <a:extLst>
                  <a:ext uri="{0D108BD9-81ED-4DB2-BD59-A6C34878D82A}">
                    <a16:rowId xmlns:a16="http://schemas.microsoft.com/office/drawing/2014/main" val="2800128713"/>
                  </a:ext>
                </a:extLst>
              </a:tr>
              <a:tr h="370840">
                <a:tc>
                  <a:txBody>
                    <a:bodyPr/>
                    <a:lstStyle/>
                    <a:p>
                      <a:r>
                        <a:rPr lang="en-US"/>
                        <a:t>TDD in 1 or 2 divided doses </a:t>
                      </a:r>
                    </a:p>
                  </a:txBody>
                  <a:tcPr/>
                </a:tc>
                <a:extLst>
                  <a:ext uri="{0D108BD9-81ED-4DB2-BD59-A6C34878D82A}">
                    <a16:rowId xmlns:a16="http://schemas.microsoft.com/office/drawing/2014/main" val="944008485"/>
                  </a:ext>
                </a:extLst>
              </a:tr>
              <a:tr h="370840">
                <a:tc>
                  <a:txBody>
                    <a:bodyPr/>
                    <a:lstStyle/>
                    <a:p>
                      <a:r>
                        <a:rPr lang="en-US" dirty="0"/>
                        <a:t>Onset of action</a:t>
                      </a:r>
                      <a:r>
                        <a:rPr lang="en-US" dirty="0">
                          <a:sym typeface="Wingdings" pitchFamily="2" charset="2"/>
                        </a:rPr>
                        <a:t> 3-4 hours (</a:t>
                      </a:r>
                      <a:r>
                        <a:rPr lang="en-US" dirty="0" err="1">
                          <a:sym typeface="Wingdings" pitchFamily="2" charset="2"/>
                        </a:rPr>
                        <a:t>Toujeo</a:t>
                      </a:r>
                      <a:r>
                        <a:rPr lang="en-US" sz="1800" b="0" dirty="0"/>
                        <a:t>™️</a:t>
                      </a:r>
                      <a:r>
                        <a:rPr lang="en-US" dirty="0">
                          <a:sym typeface="Wingdings" pitchFamily="2" charset="2"/>
                        </a:rPr>
                        <a:t>-6 hours)</a:t>
                      </a:r>
                      <a:endParaRPr lang="en-US" dirty="0"/>
                    </a:p>
                  </a:txBody>
                  <a:tcPr/>
                </a:tc>
                <a:extLst>
                  <a:ext uri="{0D108BD9-81ED-4DB2-BD59-A6C34878D82A}">
                    <a16:rowId xmlns:a16="http://schemas.microsoft.com/office/drawing/2014/main" val="766238333"/>
                  </a:ext>
                </a:extLst>
              </a:tr>
              <a:tr h="370840">
                <a:tc>
                  <a:txBody>
                    <a:bodyPr/>
                    <a:lstStyle/>
                    <a:p>
                      <a:r>
                        <a:rPr lang="en-US">
                          <a:sym typeface="Wingdings" pitchFamily="2" charset="2"/>
                        </a:rPr>
                        <a:t>Duration 10.8-24 hours (up to 30 hours)</a:t>
                      </a:r>
                      <a:endParaRPr lang="en-US"/>
                    </a:p>
                  </a:txBody>
                  <a:tcPr/>
                </a:tc>
                <a:extLst>
                  <a:ext uri="{0D108BD9-81ED-4DB2-BD59-A6C34878D82A}">
                    <a16:rowId xmlns:a16="http://schemas.microsoft.com/office/drawing/2014/main" val="3749239367"/>
                  </a:ext>
                </a:extLst>
              </a:tr>
              <a:tr h="370840">
                <a:tc>
                  <a:txBody>
                    <a:bodyPr/>
                    <a:lstStyle/>
                    <a:p>
                      <a:r>
                        <a:rPr lang="en-US" dirty="0"/>
                        <a:t>Time to peak</a:t>
                      </a:r>
                      <a:r>
                        <a:rPr lang="en-US" dirty="0">
                          <a:sym typeface="Wingdings" pitchFamily="2" charset="2"/>
                        </a:rPr>
                        <a:t>~ 12 </a:t>
                      </a:r>
                      <a:r>
                        <a:rPr lang="en-US" b="0" dirty="0">
                          <a:sym typeface="Wingdings" pitchFamily="2" charset="2"/>
                        </a:rPr>
                        <a:t>hours (</a:t>
                      </a:r>
                      <a:r>
                        <a:rPr lang="en-US" b="0" dirty="0" err="1">
                          <a:sym typeface="Wingdings" pitchFamily="2" charset="2"/>
                        </a:rPr>
                        <a:t>Toujeo</a:t>
                      </a:r>
                      <a:r>
                        <a:rPr lang="en-US" sz="1800" b="0" dirty="0"/>
                        <a:t>™️</a:t>
                      </a:r>
                      <a:r>
                        <a:rPr lang="en-US" b="0" dirty="0">
                          <a:sym typeface="Wingdings" pitchFamily="2" charset="2"/>
                        </a:rPr>
                        <a:t> 12-16 hours) </a:t>
                      </a:r>
                      <a:endParaRPr lang="en-US" b="0" dirty="0"/>
                    </a:p>
                  </a:txBody>
                  <a:tcPr/>
                </a:tc>
                <a:extLst>
                  <a:ext uri="{0D108BD9-81ED-4DB2-BD59-A6C34878D82A}">
                    <a16:rowId xmlns:a16="http://schemas.microsoft.com/office/drawing/2014/main" val="1677942721"/>
                  </a:ext>
                </a:extLst>
              </a:tr>
            </a:tbl>
          </a:graphicData>
        </a:graphic>
      </p:graphicFrame>
      <p:sp>
        <p:nvSpPr>
          <p:cNvPr id="4" name="Rectangle 3">
            <a:extLst>
              <a:ext uri="{FF2B5EF4-FFF2-40B4-BE49-F238E27FC236}">
                <a16:creationId xmlns:a16="http://schemas.microsoft.com/office/drawing/2014/main" id="{32289BB2-54AE-AA42-B9BE-C882D470EC2E}"/>
              </a:ext>
            </a:extLst>
          </p:cNvPr>
          <p:cNvSpPr/>
          <p:nvPr/>
        </p:nvSpPr>
        <p:spPr>
          <a:xfrm>
            <a:off x="0" y="6511082"/>
            <a:ext cx="11448288" cy="276999"/>
          </a:xfrm>
          <a:prstGeom prst="rect">
            <a:avLst/>
          </a:prstGeom>
        </p:spPr>
        <p:txBody>
          <a:bodyPr wrap="square">
            <a:spAutoFit/>
          </a:bodyPr>
          <a:lstStyle/>
          <a:p>
            <a:r>
              <a:rPr lang="en-US" sz="1200"/>
              <a:t>https://</a:t>
            </a:r>
            <a:r>
              <a:rPr lang="en-US" sz="1200" err="1"/>
              <a:t>online.lexi.com</a:t>
            </a:r>
            <a:r>
              <a:rPr lang="en-US" sz="1200"/>
              <a:t>/</a:t>
            </a:r>
            <a:r>
              <a:rPr lang="en-US" sz="1200" err="1"/>
              <a:t>lco</a:t>
            </a:r>
            <a:r>
              <a:rPr lang="en-US" sz="1200"/>
              <a:t>/action/doc/retrieve/</a:t>
            </a:r>
            <a:r>
              <a:rPr lang="en-US" sz="1200" err="1"/>
              <a:t>docid</a:t>
            </a:r>
            <a:r>
              <a:rPr lang="en-US" sz="1200"/>
              <a:t>/</a:t>
            </a:r>
            <a:r>
              <a:rPr lang="en-US" sz="1200" err="1"/>
              <a:t>patch_f</a:t>
            </a:r>
            <a:r>
              <a:rPr lang="en-US" sz="1200"/>
              <a:t>/7162?cesid=32rXCp55Psg&amp;searchUrl=%2Flco%2Faction%2Fsearch%3Fq%3Dkeppra%26t%3Dname%26va%3Dkeppra</a:t>
            </a:r>
          </a:p>
        </p:txBody>
      </p:sp>
    </p:spTree>
    <p:extLst>
      <p:ext uri="{BB962C8B-B14F-4D97-AF65-F5344CB8AC3E}">
        <p14:creationId xmlns:p14="http://schemas.microsoft.com/office/powerpoint/2010/main" val="25648307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1066800" y="642594"/>
            <a:ext cx="10058400" cy="1371600"/>
          </a:xfrm>
        </p:spPr>
        <p:txBody>
          <a:bodyPr>
            <a:normAutofit/>
          </a:bodyPr>
          <a:lstStyle/>
          <a:p>
            <a:pPr algn="ctr"/>
            <a:r>
              <a:rPr lang="en-US" sz="4400" b="1"/>
              <a:t>Key Points from Error</a:t>
            </a:r>
            <a:br>
              <a:rPr lang="en-US" sz="4400" b="1"/>
            </a:br>
            <a:endParaRPr lang="en-US" sz="4400" b="1"/>
          </a:p>
        </p:txBody>
      </p:sp>
      <p:sp>
        <p:nvSpPr>
          <p:cNvPr id="6" name="Content Placeholder 5">
            <a:extLst>
              <a:ext uri="{FF2B5EF4-FFF2-40B4-BE49-F238E27FC236}">
                <a16:creationId xmlns:a16="http://schemas.microsoft.com/office/drawing/2014/main" id="{3C711B91-4C56-0846-9934-C724996F1B02}"/>
              </a:ext>
            </a:extLst>
          </p:cNvPr>
          <p:cNvSpPr>
            <a:spLocks noGrp="1"/>
          </p:cNvSpPr>
          <p:nvPr>
            <p:ph idx="1"/>
          </p:nvPr>
        </p:nvSpPr>
        <p:spPr/>
        <p:txBody>
          <a:bodyPr>
            <a:normAutofit/>
          </a:bodyPr>
          <a:lstStyle/>
          <a:p>
            <a:pPr marL="342900" indent="-342900">
              <a:buFont typeface="+mj-lt"/>
              <a:buAutoNum type="arabicPeriod"/>
            </a:pPr>
            <a:r>
              <a:rPr lang="en-US" sz="2400"/>
              <a:t>Typical dosing is 1 or 2 divided doses depending on blood sugar patterns, any more frequent dosing could have long-acting repercussions on blood sugar and be dangerous. </a:t>
            </a:r>
          </a:p>
        </p:txBody>
      </p:sp>
    </p:spTree>
    <p:extLst>
      <p:ext uri="{BB962C8B-B14F-4D97-AF65-F5344CB8AC3E}">
        <p14:creationId xmlns:p14="http://schemas.microsoft.com/office/powerpoint/2010/main" val="3738050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rgbClr val="404040"/>
            </a:solidFill>
            <a:prstDash val="solid"/>
            <a:miter lim="800000"/>
          </a:ln>
          <a:effectLst/>
        </p:spPr>
      </p:sp>
      <p:pic>
        <p:nvPicPr>
          <p:cNvPr id="4" name="Picture 3" descr="Text, letter&#10;&#10;Description automatically generated">
            <a:extLst>
              <a:ext uri="{FF2B5EF4-FFF2-40B4-BE49-F238E27FC236}">
                <a16:creationId xmlns:a16="http://schemas.microsoft.com/office/drawing/2014/main" id="{AFC5FBF0-6936-384A-B3F2-42FE03D00C54}"/>
              </a:ext>
            </a:extLst>
          </p:cNvPr>
          <p:cNvPicPr>
            <a:picLocks noChangeAspect="1"/>
          </p:cNvPicPr>
          <p:nvPr/>
        </p:nvPicPr>
        <p:blipFill>
          <a:blip r:embed="rId2"/>
          <a:stretch>
            <a:fillRect/>
          </a:stretch>
        </p:blipFill>
        <p:spPr>
          <a:xfrm>
            <a:off x="904701" y="2447996"/>
            <a:ext cx="7237877" cy="1990416"/>
          </a:xfrm>
          <a:prstGeom prst="rect">
            <a:avLst/>
          </a:prstGeom>
        </p:spPr>
      </p:pic>
      <p:sp>
        <p:nvSpPr>
          <p:cNvPr id="13" name="Rectangle 12">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6699"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5B5EED-5C46-6A4F-8034-816B5E4965CC}"/>
              </a:ext>
            </a:extLst>
          </p:cNvPr>
          <p:cNvSpPr>
            <a:spLocks noGrp="1"/>
          </p:cNvSpPr>
          <p:nvPr>
            <p:ph type="title"/>
          </p:nvPr>
        </p:nvSpPr>
        <p:spPr>
          <a:xfrm>
            <a:off x="9321801" y="612843"/>
            <a:ext cx="2312480" cy="886773"/>
          </a:xfrm>
        </p:spPr>
        <p:txBody>
          <a:bodyPr anchor="b">
            <a:normAutofit/>
          </a:bodyPr>
          <a:lstStyle/>
          <a:p>
            <a:r>
              <a:rPr lang="en-US" sz="2800"/>
              <a:t>Wrong Formulation </a:t>
            </a:r>
          </a:p>
        </p:txBody>
      </p:sp>
      <p:sp>
        <p:nvSpPr>
          <p:cNvPr id="3" name="Content Placeholder 2">
            <a:extLst>
              <a:ext uri="{FF2B5EF4-FFF2-40B4-BE49-F238E27FC236}">
                <a16:creationId xmlns:a16="http://schemas.microsoft.com/office/drawing/2014/main" id="{01FE3E9B-D906-E249-A0D1-BB71E1AB736B}"/>
              </a:ext>
            </a:extLst>
          </p:cNvPr>
          <p:cNvSpPr>
            <a:spLocks noGrp="1"/>
          </p:cNvSpPr>
          <p:nvPr>
            <p:ph idx="1"/>
          </p:nvPr>
        </p:nvSpPr>
        <p:spPr>
          <a:xfrm>
            <a:off x="9321801" y="2149813"/>
            <a:ext cx="2312479" cy="3854197"/>
          </a:xfrm>
        </p:spPr>
        <p:txBody>
          <a:bodyPr>
            <a:normAutofit/>
          </a:bodyPr>
          <a:lstStyle/>
          <a:p>
            <a:pPr marL="342900" indent="-342900">
              <a:buFont typeface="+mj-lt"/>
              <a:buAutoNum type="arabicPeriod"/>
            </a:pPr>
            <a:r>
              <a:rPr lang="en-US" sz="2000">
                <a:solidFill>
                  <a:schemeClr val="tx1">
                    <a:lumMod val="85000"/>
                    <a:lumOff val="15000"/>
                  </a:schemeClr>
                </a:solidFill>
              </a:rPr>
              <a:t>What should be clarified on this order?</a:t>
            </a:r>
          </a:p>
          <a:p>
            <a:pPr marL="342900" indent="-342900">
              <a:buFont typeface="+mj-lt"/>
              <a:buAutoNum type="arabicPeriod"/>
            </a:pPr>
            <a:r>
              <a:rPr lang="en-US" sz="2000">
                <a:solidFill>
                  <a:schemeClr val="tx1">
                    <a:lumMod val="85000"/>
                    <a:lumOff val="15000"/>
                  </a:schemeClr>
                </a:solidFill>
              </a:rPr>
              <a:t>What other medication could this order be for?</a:t>
            </a:r>
          </a:p>
          <a:p>
            <a:endParaRPr lang="en-US" sz="1400">
              <a:solidFill>
                <a:schemeClr val="tx1">
                  <a:lumMod val="85000"/>
                  <a:lumOff val="15000"/>
                </a:schemeClr>
              </a:solidFill>
            </a:endParaRPr>
          </a:p>
        </p:txBody>
      </p:sp>
    </p:spTree>
    <p:extLst>
      <p:ext uri="{BB962C8B-B14F-4D97-AF65-F5344CB8AC3E}">
        <p14:creationId xmlns:p14="http://schemas.microsoft.com/office/powerpoint/2010/main" val="1754856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1066800" y="642594"/>
            <a:ext cx="10058400" cy="1371600"/>
          </a:xfrm>
        </p:spPr>
        <p:txBody>
          <a:bodyPr>
            <a:normAutofit/>
          </a:bodyPr>
          <a:lstStyle/>
          <a:p>
            <a:pPr algn="ctr"/>
            <a:r>
              <a:rPr lang="en-US" sz="4400" b="1"/>
              <a:t>Key Points from Error</a:t>
            </a:r>
            <a:br>
              <a:rPr lang="en-US" sz="4400" b="1"/>
            </a:br>
            <a:endParaRPr lang="en-US" sz="4400" b="1"/>
          </a:p>
        </p:txBody>
      </p:sp>
      <p:sp>
        <p:nvSpPr>
          <p:cNvPr id="6" name="Content Placeholder 5">
            <a:extLst>
              <a:ext uri="{FF2B5EF4-FFF2-40B4-BE49-F238E27FC236}">
                <a16:creationId xmlns:a16="http://schemas.microsoft.com/office/drawing/2014/main" id="{3C711B91-4C56-0846-9934-C724996F1B02}"/>
              </a:ext>
            </a:extLst>
          </p:cNvPr>
          <p:cNvSpPr>
            <a:spLocks noGrp="1"/>
          </p:cNvSpPr>
          <p:nvPr>
            <p:ph idx="1"/>
          </p:nvPr>
        </p:nvSpPr>
        <p:spPr/>
        <p:txBody>
          <a:bodyPr>
            <a:normAutofit/>
          </a:bodyPr>
          <a:lstStyle/>
          <a:p>
            <a:pPr marL="342900" indent="-342900">
              <a:buFont typeface="+mj-lt"/>
              <a:buAutoNum type="arabicPeriod"/>
            </a:pPr>
            <a:r>
              <a:rPr lang="en-US" sz="2400" dirty="0"/>
              <a:t>Provider is wanting to change from nebulizers to an oral formulation of budesonide due to CDC recommendations for decreasing COVID transmission.</a:t>
            </a:r>
          </a:p>
          <a:p>
            <a:pPr marL="342900" indent="-342900">
              <a:buFont typeface="+mj-lt"/>
              <a:buAutoNum type="arabicPeriod"/>
            </a:pPr>
            <a:r>
              <a:rPr lang="en-US" sz="2400" dirty="0"/>
              <a:t>Oral budesonide available in two forms Pulmicort™️ HFA and </a:t>
            </a:r>
            <a:r>
              <a:rPr lang="en-US" sz="2400" dirty="0" err="1"/>
              <a:t>Entocort</a:t>
            </a:r>
            <a:r>
              <a:rPr lang="en-US" sz="2400" dirty="0"/>
              <a:t>™️ EC</a:t>
            </a:r>
          </a:p>
          <a:p>
            <a:pPr marL="342900" indent="-342900">
              <a:buFont typeface="+mj-lt"/>
              <a:buAutoNum type="arabicPeriod"/>
            </a:pPr>
            <a:r>
              <a:rPr lang="en-US" sz="2400" dirty="0"/>
              <a:t>Pulmicort™️ HFA indicated COPD</a:t>
            </a:r>
          </a:p>
          <a:p>
            <a:pPr marL="342900" indent="-342900">
              <a:buFont typeface="+mj-lt"/>
              <a:buAutoNum type="arabicPeriod"/>
            </a:pPr>
            <a:r>
              <a:rPr lang="en-US" sz="2400" dirty="0" err="1"/>
              <a:t>Entocort</a:t>
            </a:r>
            <a:r>
              <a:rPr lang="en-US" sz="2400" dirty="0"/>
              <a:t>™️ EC FDA indicated for Crohn disease or Ulcerative colitis </a:t>
            </a:r>
          </a:p>
          <a:p>
            <a:pPr marL="342900" indent="-342900">
              <a:buFont typeface="+mj-lt"/>
              <a:buAutoNum type="arabicPeriod"/>
            </a:pPr>
            <a:r>
              <a:rPr lang="en-US" sz="2400" dirty="0"/>
              <a:t>Knowing the differences in indications for the different formulations is key to preventing this type of error.</a:t>
            </a:r>
          </a:p>
        </p:txBody>
      </p:sp>
      <p:sp>
        <p:nvSpPr>
          <p:cNvPr id="3" name="Rectangle 2">
            <a:extLst>
              <a:ext uri="{FF2B5EF4-FFF2-40B4-BE49-F238E27FC236}">
                <a16:creationId xmlns:a16="http://schemas.microsoft.com/office/drawing/2014/main" id="{AADA9CC0-499D-FF40-AD1F-766D1771093C}"/>
              </a:ext>
            </a:extLst>
          </p:cNvPr>
          <p:cNvSpPr/>
          <p:nvPr/>
        </p:nvSpPr>
        <p:spPr>
          <a:xfrm>
            <a:off x="371856" y="6389423"/>
            <a:ext cx="11448288" cy="461665"/>
          </a:xfrm>
          <a:prstGeom prst="rect">
            <a:avLst/>
          </a:prstGeom>
        </p:spPr>
        <p:txBody>
          <a:bodyPr wrap="square">
            <a:spAutoFit/>
          </a:bodyPr>
          <a:lstStyle/>
          <a:p>
            <a:r>
              <a:rPr lang="en-US" sz="1200"/>
              <a:t>https://</a:t>
            </a:r>
            <a:r>
              <a:rPr lang="en-US" sz="1200" err="1"/>
              <a:t>online.lexi.com</a:t>
            </a:r>
            <a:r>
              <a:rPr lang="en-US" sz="1200"/>
              <a:t>/</a:t>
            </a:r>
            <a:r>
              <a:rPr lang="en-US" sz="1200" err="1"/>
              <a:t>lco</a:t>
            </a:r>
            <a:r>
              <a:rPr lang="en-US" sz="1200"/>
              <a:t>/action/doc/retrieve/</a:t>
            </a:r>
            <a:r>
              <a:rPr lang="en-US" sz="1200" err="1"/>
              <a:t>docid</a:t>
            </a:r>
            <a:r>
              <a:rPr lang="en-US" sz="1200"/>
              <a:t>/</a:t>
            </a:r>
            <a:r>
              <a:rPr lang="en-US" sz="1200" err="1"/>
              <a:t>patch_f</a:t>
            </a:r>
            <a:r>
              <a:rPr lang="en-US" sz="1200"/>
              <a:t>/5725313?cesid=2yvr7B9KnPS&amp;searchUrl=%2Flco%2Faction%2Fsearch%3Fq%3Dbudesonide%252520oral%26t%3Dname%26va%3Dbudesonide%252520oral</a:t>
            </a:r>
          </a:p>
        </p:txBody>
      </p:sp>
    </p:spTree>
    <p:extLst>
      <p:ext uri="{BB962C8B-B14F-4D97-AF65-F5344CB8AC3E}">
        <p14:creationId xmlns:p14="http://schemas.microsoft.com/office/powerpoint/2010/main" val="601191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5B5EED-5C46-6A4F-8034-816B5E4965CC}"/>
              </a:ext>
            </a:extLst>
          </p:cNvPr>
          <p:cNvSpPr>
            <a:spLocks noGrp="1"/>
          </p:cNvSpPr>
          <p:nvPr>
            <p:ph type="title"/>
          </p:nvPr>
        </p:nvSpPr>
        <p:spPr>
          <a:xfrm>
            <a:off x="6846137" y="804073"/>
            <a:ext cx="4602152" cy="1345449"/>
          </a:xfrm>
        </p:spPr>
        <p:txBody>
          <a:bodyPr>
            <a:normAutofit/>
          </a:bodyPr>
          <a:lstStyle/>
          <a:p>
            <a:r>
              <a:rPr lang="en-US" sz="4000"/>
              <a:t>Wrong Formulation </a:t>
            </a:r>
          </a:p>
        </p:txBody>
      </p:sp>
      <p:pic>
        <p:nvPicPr>
          <p:cNvPr id="5" name="Picture 4" descr="Table&#10;&#10;Description automatically generated with medium confidence">
            <a:extLst>
              <a:ext uri="{FF2B5EF4-FFF2-40B4-BE49-F238E27FC236}">
                <a16:creationId xmlns:a16="http://schemas.microsoft.com/office/drawing/2014/main" id="{C11869F9-4C2C-334E-A578-488D4DAFEBEB}"/>
              </a:ext>
            </a:extLst>
          </p:cNvPr>
          <p:cNvPicPr>
            <a:picLocks noChangeAspect="1"/>
          </p:cNvPicPr>
          <p:nvPr/>
        </p:nvPicPr>
        <p:blipFill>
          <a:blip r:embed="rId3"/>
          <a:stretch>
            <a:fillRect/>
          </a:stretch>
        </p:blipFill>
        <p:spPr>
          <a:xfrm>
            <a:off x="643468" y="1256431"/>
            <a:ext cx="5060992" cy="1455035"/>
          </a:xfrm>
          <a:prstGeom prst="rect">
            <a:avLst/>
          </a:prstGeom>
        </p:spPr>
      </p:pic>
      <p:pic>
        <p:nvPicPr>
          <p:cNvPr id="4" name="Picture 3" descr="Table&#10;&#10;Description automatically generated">
            <a:extLst>
              <a:ext uri="{FF2B5EF4-FFF2-40B4-BE49-F238E27FC236}">
                <a16:creationId xmlns:a16="http://schemas.microsoft.com/office/drawing/2014/main" id="{6EB4FF29-C404-BC40-AC24-ED28A6BA9236}"/>
              </a:ext>
            </a:extLst>
          </p:cNvPr>
          <p:cNvPicPr>
            <a:picLocks noChangeAspect="1"/>
          </p:cNvPicPr>
          <p:nvPr/>
        </p:nvPicPr>
        <p:blipFill>
          <a:blip r:embed="rId4"/>
          <a:stretch>
            <a:fillRect/>
          </a:stretch>
        </p:blipFill>
        <p:spPr>
          <a:xfrm>
            <a:off x="643468" y="3807217"/>
            <a:ext cx="5060992" cy="2176226"/>
          </a:xfrm>
          <a:prstGeom prst="rect">
            <a:avLst/>
          </a:prstGeom>
        </p:spPr>
      </p:pic>
      <p:sp>
        <p:nvSpPr>
          <p:cNvPr id="3" name="Content Placeholder 2">
            <a:extLst>
              <a:ext uri="{FF2B5EF4-FFF2-40B4-BE49-F238E27FC236}">
                <a16:creationId xmlns:a16="http://schemas.microsoft.com/office/drawing/2014/main" id="{01FE3E9B-D906-E249-A0D1-BB71E1AB736B}"/>
              </a:ext>
            </a:extLst>
          </p:cNvPr>
          <p:cNvSpPr>
            <a:spLocks noGrp="1"/>
          </p:cNvSpPr>
          <p:nvPr>
            <p:ph idx="1"/>
          </p:nvPr>
        </p:nvSpPr>
        <p:spPr>
          <a:xfrm>
            <a:off x="6846137" y="2303563"/>
            <a:ext cx="4602152" cy="3715424"/>
          </a:xfrm>
        </p:spPr>
        <p:txBody>
          <a:bodyPr>
            <a:normAutofit/>
          </a:bodyPr>
          <a:lstStyle/>
          <a:p>
            <a:pPr marL="0" indent="0">
              <a:buNone/>
            </a:pPr>
            <a:r>
              <a:rPr lang="en-US" sz="1800" dirty="0">
                <a:solidFill>
                  <a:schemeClr val="tx1">
                    <a:lumMod val="85000"/>
                    <a:lumOff val="15000"/>
                  </a:schemeClr>
                </a:solidFill>
              </a:rPr>
              <a:t>What should be clarified on these orders?</a:t>
            </a:r>
          </a:p>
          <a:p>
            <a:endParaRPr lang="en-US" dirty="0"/>
          </a:p>
        </p:txBody>
      </p:sp>
    </p:spTree>
    <p:extLst>
      <p:ext uri="{BB962C8B-B14F-4D97-AF65-F5344CB8AC3E}">
        <p14:creationId xmlns:p14="http://schemas.microsoft.com/office/powerpoint/2010/main" val="2699903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1066800" y="642594"/>
            <a:ext cx="10058400" cy="1371600"/>
          </a:xfrm>
        </p:spPr>
        <p:txBody>
          <a:bodyPr>
            <a:normAutofit fontScale="90000"/>
          </a:bodyPr>
          <a:lstStyle/>
          <a:p>
            <a:pPr algn="ctr"/>
            <a:r>
              <a:rPr lang="en-US" sz="4400" b="1" dirty="0"/>
              <a:t>Nitrofurantoin (</a:t>
            </a:r>
            <a:r>
              <a:rPr lang="en-US" sz="4400" b="1" dirty="0" err="1"/>
              <a:t>Macrodantin</a:t>
            </a:r>
            <a:r>
              <a:rPr lang="en-US" sz="4400" b="1" dirty="0"/>
              <a:t>™️</a:t>
            </a:r>
            <a:r>
              <a:rPr lang="en-US" sz="4400" dirty="0"/>
              <a:t> </a:t>
            </a:r>
            <a:r>
              <a:rPr lang="en-US" sz="4400" b="1" dirty="0"/>
              <a:t>/Macrobid™️)</a:t>
            </a:r>
            <a:br>
              <a:rPr lang="en-US" sz="4400" b="1" dirty="0"/>
            </a:br>
            <a:endParaRPr lang="en-US" sz="4400" b="1" dirty="0"/>
          </a:p>
        </p:txBody>
      </p:sp>
      <p:graphicFrame>
        <p:nvGraphicFramePr>
          <p:cNvPr id="3" name="Table 3">
            <a:extLst>
              <a:ext uri="{FF2B5EF4-FFF2-40B4-BE49-F238E27FC236}">
                <a16:creationId xmlns:a16="http://schemas.microsoft.com/office/drawing/2014/main" id="{903C9205-392C-6D4A-9FF1-105659F5553C}"/>
              </a:ext>
            </a:extLst>
          </p:cNvPr>
          <p:cNvGraphicFramePr>
            <a:graphicFrameLocks noGrp="1"/>
          </p:cNvGraphicFramePr>
          <p:nvPr>
            <p:ph idx="1"/>
            <p:extLst>
              <p:ext uri="{D42A27DB-BD31-4B8C-83A1-F6EECF244321}">
                <p14:modId xmlns:p14="http://schemas.microsoft.com/office/powerpoint/2010/main" val="1504010175"/>
              </p:ext>
            </p:extLst>
          </p:nvPr>
        </p:nvGraphicFramePr>
        <p:xfrm>
          <a:off x="491530" y="2058583"/>
          <a:ext cx="10956758" cy="3109791"/>
        </p:xfrm>
        <a:graphic>
          <a:graphicData uri="http://schemas.openxmlformats.org/drawingml/2006/table">
            <a:tbl>
              <a:tblPr firstRow="1" bandRow="1">
                <a:tableStyleId>{5940675A-B579-460E-94D1-54222C63F5DA}</a:tableStyleId>
              </a:tblPr>
              <a:tblGrid>
                <a:gridCol w="5295812">
                  <a:extLst>
                    <a:ext uri="{9D8B030D-6E8A-4147-A177-3AD203B41FA5}">
                      <a16:colId xmlns:a16="http://schemas.microsoft.com/office/drawing/2014/main" val="1692989947"/>
                    </a:ext>
                  </a:extLst>
                </a:gridCol>
                <a:gridCol w="5660946">
                  <a:extLst>
                    <a:ext uri="{9D8B030D-6E8A-4147-A177-3AD203B41FA5}">
                      <a16:colId xmlns:a16="http://schemas.microsoft.com/office/drawing/2014/main" val="189638600"/>
                    </a:ext>
                  </a:extLst>
                </a:gridCol>
              </a:tblGrid>
              <a:tr h="491041">
                <a:tc>
                  <a:txBody>
                    <a:bodyPr/>
                    <a:lstStyle/>
                    <a:p>
                      <a:r>
                        <a:rPr lang="en-US" dirty="0" err="1"/>
                        <a:t>Macro</a:t>
                      </a:r>
                      <a:r>
                        <a:rPr lang="en-US" b="1" dirty="0" err="1"/>
                        <a:t>DANTIN</a:t>
                      </a:r>
                      <a:r>
                        <a:rPr lang="en-US" sz="1800" b="0" dirty="0"/>
                        <a:t>™️</a:t>
                      </a:r>
                      <a:r>
                        <a:rPr lang="en-US" dirty="0">
                          <a:sym typeface="Wingdings" pitchFamily="2" charset="2"/>
                        </a:rPr>
                        <a:t> Nitrofurantoin </a:t>
                      </a:r>
                      <a:r>
                        <a:rPr lang="en-US" dirty="0" err="1">
                          <a:sym typeface="Wingdings" pitchFamily="2" charset="2"/>
                        </a:rPr>
                        <a:t>macrocrystals</a:t>
                      </a:r>
                      <a:endParaRPr lang="en-US" dirty="0"/>
                    </a:p>
                  </a:txBody>
                  <a:tcPr/>
                </a:tc>
                <a:tc>
                  <a:txBody>
                    <a:bodyPr/>
                    <a:lstStyle/>
                    <a:p>
                      <a:r>
                        <a:rPr lang="en-US" dirty="0" err="1"/>
                        <a:t>Macro</a:t>
                      </a:r>
                      <a:r>
                        <a:rPr lang="en-US" b="1" dirty="0" err="1"/>
                        <a:t>BID</a:t>
                      </a:r>
                      <a:r>
                        <a:rPr lang="en-US" sz="1800" b="0" dirty="0"/>
                        <a:t>™️</a:t>
                      </a:r>
                      <a:r>
                        <a:rPr lang="en-US" dirty="0">
                          <a:sym typeface="Wingdings" pitchFamily="2" charset="2"/>
                        </a:rPr>
                        <a:t> Nitrofurantoin </a:t>
                      </a:r>
                      <a:r>
                        <a:rPr lang="en-US" dirty="0" err="1">
                          <a:sym typeface="Wingdings" pitchFamily="2" charset="2"/>
                        </a:rPr>
                        <a:t>macrocrystals</a:t>
                      </a:r>
                      <a:r>
                        <a:rPr lang="en-US" dirty="0">
                          <a:sym typeface="Wingdings" pitchFamily="2" charset="2"/>
                        </a:rPr>
                        <a:t>/monohydrate </a:t>
                      </a:r>
                      <a:endParaRPr lang="en-US" dirty="0"/>
                    </a:p>
                  </a:txBody>
                  <a:tcPr/>
                </a:tc>
                <a:extLst>
                  <a:ext uri="{0D108BD9-81ED-4DB2-BD59-A6C34878D82A}">
                    <a16:rowId xmlns:a16="http://schemas.microsoft.com/office/drawing/2014/main" val="566680436"/>
                  </a:ext>
                </a:extLst>
              </a:tr>
              <a:tr h="847549">
                <a:tc>
                  <a:txBody>
                    <a:bodyPr/>
                    <a:lstStyle/>
                    <a:p>
                      <a:r>
                        <a:rPr lang="en-US">
                          <a:sym typeface="Wingdings" pitchFamily="2" charset="2"/>
                        </a:rPr>
                        <a:t>Capsules 25mg, 50mg and 100mg</a:t>
                      </a:r>
                    </a:p>
                    <a:p>
                      <a:r>
                        <a:rPr lang="en-US">
                          <a:sym typeface="Wingdings" pitchFamily="2" charset="2"/>
                        </a:rPr>
                        <a:t>Suspension 25mg/5ml </a:t>
                      </a:r>
                      <a:endParaRPr lang="en-US"/>
                    </a:p>
                  </a:txBody>
                  <a:tcPr/>
                </a:tc>
                <a:tc>
                  <a:txBody>
                    <a:bodyPr/>
                    <a:lstStyle/>
                    <a:p>
                      <a:r>
                        <a:rPr lang="en-US" dirty="0">
                          <a:sym typeface="Wingdings" pitchFamily="2" charset="2"/>
                        </a:rPr>
                        <a:t>Capsule 100mg </a:t>
                      </a:r>
                      <a:endParaRPr lang="en-US" dirty="0"/>
                    </a:p>
                  </a:txBody>
                  <a:tcPr/>
                </a:tc>
                <a:extLst>
                  <a:ext uri="{0D108BD9-81ED-4DB2-BD59-A6C34878D82A}">
                    <a16:rowId xmlns:a16="http://schemas.microsoft.com/office/drawing/2014/main" val="2800128713"/>
                  </a:ext>
                </a:extLst>
              </a:tr>
              <a:tr h="491041">
                <a:tc>
                  <a:txBody>
                    <a:bodyPr/>
                    <a:lstStyle/>
                    <a:p>
                      <a:r>
                        <a:rPr lang="en-US" dirty="0"/>
                        <a:t>50 to 100mg in 4 divided doses </a:t>
                      </a:r>
                    </a:p>
                    <a:p>
                      <a:r>
                        <a:rPr lang="en-US" dirty="0"/>
                        <a:t>50 to 100mg daily for prophylaxis </a:t>
                      </a:r>
                    </a:p>
                  </a:txBody>
                  <a:tcPr/>
                </a:tc>
                <a:tc>
                  <a:txBody>
                    <a:bodyPr/>
                    <a:lstStyle/>
                    <a:p>
                      <a:r>
                        <a:rPr lang="en-US"/>
                        <a:t>100mg twice daily for active infection</a:t>
                      </a:r>
                    </a:p>
                    <a:p>
                      <a:r>
                        <a:rPr lang="en-US"/>
                        <a:t>100mg daily for prophylaxis </a:t>
                      </a:r>
                    </a:p>
                  </a:txBody>
                  <a:tcPr/>
                </a:tc>
                <a:extLst>
                  <a:ext uri="{0D108BD9-81ED-4DB2-BD59-A6C34878D82A}">
                    <a16:rowId xmlns:a16="http://schemas.microsoft.com/office/drawing/2014/main" val="944008485"/>
                  </a:ext>
                </a:extLst>
              </a:tr>
              <a:tr h="491041">
                <a:tc>
                  <a:txBody>
                    <a:bodyPr/>
                    <a:lstStyle/>
                    <a:p>
                      <a:endParaRPr lang="en-US" dirty="0"/>
                    </a:p>
                  </a:txBody>
                  <a:tcPr/>
                </a:tc>
                <a:tc>
                  <a:txBody>
                    <a:bodyPr/>
                    <a:lstStyle/>
                    <a:p>
                      <a:r>
                        <a:rPr lang="en-US"/>
                        <a:t>Monohydrate formulation more slowly absorbed by forming a gel-like matrix </a:t>
                      </a:r>
                    </a:p>
                  </a:txBody>
                  <a:tcPr/>
                </a:tc>
                <a:extLst>
                  <a:ext uri="{0D108BD9-81ED-4DB2-BD59-A6C34878D82A}">
                    <a16:rowId xmlns:a16="http://schemas.microsoft.com/office/drawing/2014/main" val="766238333"/>
                  </a:ext>
                </a:extLst>
              </a:tr>
              <a:tr h="491041">
                <a:tc gridSpan="2">
                  <a:txBody>
                    <a:bodyPr/>
                    <a:lstStyle/>
                    <a:p>
                      <a:r>
                        <a:rPr lang="en-US" dirty="0"/>
                        <a:t>Renal dose adjustment &lt;60ml/min not recommended</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494646868"/>
                  </a:ext>
                </a:extLst>
              </a:tr>
            </a:tbl>
          </a:graphicData>
        </a:graphic>
      </p:graphicFrame>
      <p:sp>
        <p:nvSpPr>
          <p:cNvPr id="4" name="Rectangle 3">
            <a:extLst>
              <a:ext uri="{FF2B5EF4-FFF2-40B4-BE49-F238E27FC236}">
                <a16:creationId xmlns:a16="http://schemas.microsoft.com/office/drawing/2014/main" id="{32289BB2-54AE-AA42-B9BE-C882D470EC2E}"/>
              </a:ext>
            </a:extLst>
          </p:cNvPr>
          <p:cNvSpPr/>
          <p:nvPr/>
        </p:nvSpPr>
        <p:spPr>
          <a:xfrm>
            <a:off x="0" y="6511082"/>
            <a:ext cx="11448288" cy="461665"/>
          </a:xfrm>
          <a:prstGeom prst="rect">
            <a:avLst/>
          </a:prstGeom>
        </p:spPr>
        <p:txBody>
          <a:bodyPr wrap="square">
            <a:spAutoFit/>
          </a:bodyPr>
          <a:lstStyle/>
          <a:p>
            <a:r>
              <a:rPr lang="en-US" sz="1200"/>
              <a:t>https://</a:t>
            </a:r>
            <a:r>
              <a:rPr lang="en-US" sz="1200" err="1"/>
              <a:t>online.lexi.com</a:t>
            </a:r>
            <a:r>
              <a:rPr lang="en-US" sz="1200"/>
              <a:t>/</a:t>
            </a:r>
            <a:r>
              <a:rPr lang="en-US" sz="1200" err="1"/>
              <a:t>lco</a:t>
            </a:r>
            <a:r>
              <a:rPr lang="en-US" sz="1200"/>
              <a:t>/action/doc/retrieve/</a:t>
            </a:r>
            <a:r>
              <a:rPr lang="en-US" sz="1200" err="1"/>
              <a:t>docid</a:t>
            </a:r>
            <a:r>
              <a:rPr lang="en-US" sz="1200"/>
              <a:t>/</a:t>
            </a:r>
            <a:r>
              <a:rPr lang="en-US" sz="1200" err="1"/>
              <a:t>patch_f</a:t>
            </a:r>
            <a:r>
              <a:rPr lang="en-US" sz="1200"/>
              <a:t>/7344?cesid=0cXt2tzUASR&amp;searchUrl=%2Flco%2Faction%2Fsearch%3Fq%3Dnaproxen%26t%3Dname%26va%3Dnaproxen</a:t>
            </a:r>
          </a:p>
        </p:txBody>
      </p:sp>
    </p:spTree>
    <p:extLst>
      <p:ext uri="{BB962C8B-B14F-4D97-AF65-F5344CB8AC3E}">
        <p14:creationId xmlns:p14="http://schemas.microsoft.com/office/powerpoint/2010/main" val="2842754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1066800" y="642594"/>
            <a:ext cx="10058400" cy="1371600"/>
          </a:xfrm>
        </p:spPr>
        <p:txBody>
          <a:bodyPr>
            <a:normAutofit/>
          </a:bodyPr>
          <a:lstStyle/>
          <a:p>
            <a:pPr algn="ctr"/>
            <a:r>
              <a:rPr lang="en-US" sz="4400" b="1"/>
              <a:t>Key Points from Error</a:t>
            </a:r>
            <a:br>
              <a:rPr lang="en-US" sz="4400" b="1"/>
            </a:br>
            <a:endParaRPr lang="en-US" sz="4400" b="1"/>
          </a:p>
        </p:txBody>
      </p:sp>
      <p:sp>
        <p:nvSpPr>
          <p:cNvPr id="6" name="Content Placeholder 5">
            <a:extLst>
              <a:ext uri="{FF2B5EF4-FFF2-40B4-BE49-F238E27FC236}">
                <a16:creationId xmlns:a16="http://schemas.microsoft.com/office/drawing/2014/main" id="{3C711B91-4C56-0846-9934-C724996F1B02}"/>
              </a:ext>
            </a:extLst>
          </p:cNvPr>
          <p:cNvSpPr>
            <a:spLocks noGrp="1"/>
          </p:cNvSpPr>
          <p:nvPr>
            <p:ph idx="1"/>
          </p:nvPr>
        </p:nvSpPr>
        <p:spPr/>
        <p:txBody>
          <a:bodyPr>
            <a:normAutofit/>
          </a:bodyPr>
          <a:lstStyle/>
          <a:p>
            <a:pPr marL="342900" indent="-342900">
              <a:buFont typeface="+mj-lt"/>
              <a:buAutoNum type="arabicPeriod"/>
            </a:pPr>
            <a:r>
              <a:rPr lang="en-US" sz="2400"/>
              <a:t>Understanding difference between the </a:t>
            </a:r>
            <a:r>
              <a:rPr lang="en-US" sz="2400" err="1"/>
              <a:t>macrocrystals</a:t>
            </a:r>
            <a:r>
              <a:rPr lang="en-US" sz="2400"/>
              <a:t> and monohydrate guide the dosing strategies. </a:t>
            </a:r>
          </a:p>
          <a:p>
            <a:pPr marL="342900" indent="-342900">
              <a:buFont typeface="+mj-lt"/>
              <a:buAutoNum type="arabicPeriod"/>
            </a:pPr>
            <a:r>
              <a:rPr lang="en-US" sz="2400"/>
              <a:t>Recommend providers using Brand names instead of choosing the generic. Choosing the generic formulation often ends in the incorrect formulation chosen. </a:t>
            </a:r>
          </a:p>
        </p:txBody>
      </p:sp>
    </p:spTree>
    <p:extLst>
      <p:ext uri="{BB962C8B-B14F-4D97-AF65-F5344CB8AC3E}">
        <p14:creationId xmlns:p14="http://schemas.microsoft.com/office/powerpoint/2010/main" val="2935230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rgbClr val="404040"/>
            </a:solidFill>
            <a:prstDash val="solid"/>
            <a:miter lim="800000"/>
          </a:ln>
          <a:effectLst/>
        </p:spPr>
      </p:sp>
      <p:sp>
        <p:nvSpPr>
          <p:cNvPr id="24" name="Rectangle 23">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6699"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24538-297B-5A41-BCC2-1F33ECB04CB2}"/>
              </a:ext>
            </a:extLst>
          </p:cNvPr>
          <p:cNvSpPr>
            <a:spLocks noGrp="1"/>
          </p:cNvSpPr>
          <p:nvPr>
            <p:ph type="title"/>
          </p:nvPr>
        </p:nvSpPr>
        <p:spPr>
          <a:xfrm>
            <a:off x="9321801" y="612843"/>
            <a:ext cx="2312480" cy="594165"/>
          </a:xfrm>
        </p:spPr>
        <p:txBody>
          <a:bodyPr anchor="b">
            <a:normAutofit/>
          </a:bodyPr>
          <a:lstStyle/>
          <a:p>
            <a:r>
              <a:rPr lang="en-US" sz="2800"/>
              <a:t>Max Dosing</a:t>
            </a:r>
          </a:p>
        </p:txBody>
      </p:sp>
      <p:sp>
        <p:nvSpPr>
          <p:cNvPr id="3" name="Content Placeholder 2">
            <a:extLst>
              <a:ext uri="{FF2B5EF4-FFF2-40B4-BE49-F238E27FC236}">
                <a16:creationId xmlns:a16="http://schemas.microsoft.com/office/drawing/2014/main" id="{AF5CEC12-2EF6-F14C-9FBC-4EEED2C8D0AD}"/>
              </a:ext>
            </a:extLst>
          </p:cNvPr>
          <p:cNvSpPr>
            <a:spLocks noGrp="1"/>
          </p:cNvSpPr>
          <p:nvPr>
            <p:ph idx="1"/>
          </p:nvPr>
        </p:nvSpPr>
        <p:spPr>
          <a:xfrm>
            <a:off x="9321801" y="2149813"/>
            <a:ext cx="2312479" cy="3854197"/>
          </a:xfrm>
        </p:spPr>
        <p:txBody>
          <a:bodyPr>
            <a:normAutofit/>
          </a:bodyPr>
          <a:lstStyle/>
          <a:p>
            <a:pPr marL="0" indent="0">
              <a:buNone/>
            </a:pPr>
            <a:r>
              <a:rPr lang="en-US" sz="2400">
                <a:solidFill>
                  <a:schemeClr val="tx1">
                    <a:lumMod val="85000"/>
                    <a:lumOff val="15000"/>
                  </a:schemeClr>
                </a:solidFill>
              </a:rPr>
              <a:t>What should be clarified on this order?</a:t>
            </a:r>
          </a:p>
        </p:txBody>
      </p:sp>
      <p:pic>
        <p:nvPicPr>
          <p:cNvPr id="4" name="Picture 3">
            <a:extLst>
              <a:ext uri="{FF2B5EF4-FFF2-40B4-BE49-F238E27FC236}">
                <a16:creationId xmlns:a16="http://schemas.microsoft.com/office/drawing/2014/main" id="{0551132A-E8E0-C34D-A0B1-5D41F7B67C6F}"/>
              </a:ext>
            </a:extLst>
          </p:cNvPr>
          <p:cNvPicPr>
            <a:picLocks noChangeAspect="1"/>
          </p:cNvPicPr>
          <p:nvPr/>
        </p:nvPicPr>
        <p:blipFill>
          <a:blip r:embed="rId3"/>
          <a:stretch>
            <a:fillRect/>
          </a:stretch>
        </p:blipFill>
        <p:spPr>
          <a:xfrm>
            <a:off x="903393" y="2419350"/>
            <a:ext cx="7213600" cy="2019300"/>
          </a:xfrm>
          <a:prstGeom prst="rect">
            <a:avLst/>
          </a:prstGeom>
        </p:spPr>
      </p:pic>
    </p:spTree>
    <p:extLst>
      <p:ext uri="{BB962C8B-B14F-4D97-AF65-F5344CB8AC3E}">
        <p14:creationId xmlns:p14="http://schemas.microsoft.com/office/powerpoint/2010/main" val="3868913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1066800" y="642594"/>
            <a:ext cx="10058400" cy="1371600"/>
          </a:xfrm>
        </p:spPr>
        <p:txBody>
          <a:bodyPr>
            <a:normAutofit/>
          </a:bodyPr>
          <a:lstStyle/>
          <a:p>
            <a:pPr algn="ctr"/>
            <a:r>
              <a:rPr lang="en-US" sz="4400" b="1" dirty="0" err="1"/>
              <a:t>Bimatoprost</a:t>
            </a:r>
            <a:r>
              <a:rPr lang="en-US" sz="4400" b="1" dirty="0"/>
              <a:t> (Lumigan™️/</a:t>
            </a:r>
            <a:r>
              <a:rPr lang="en-US" sz="4400" b="1" dirty="0" err="1"/>
              <a:t>Latisse</a:t>
            </a:r>
            <a:r>
              <a:rPr lang="en-US" sz="4400" b="1" dirty="0"/>
              <a:t>™️)</a:t>
            </a:r>
            <a:br>
              <a:rPr lang="en-US" sz="4400" b="1" dirty="0"/>
            </a:br>
            <a:endParaRPr lang="en-US" sz="4400" b="1" dirty="0"/>
          </a:p>
        </p:txBody>
      </p:sp>
      <p:graphicFrame>
        <p:nvGraphicFramePr>
          <p:cNvPr id="3" name="Table 3">
            <a:extLst>
              <a:ext uri="{FF2B5EF4-FFF2-40B4-BE49-F238E27FC236}">
                <a16:creationId xmlns:a16="http://schemas.microsoft.com/office/drawing/2014/main" id="{903C9205-392C-6D4A-9FF1-105659F5553C}"/>
              </a:ext>
            </a:extLst>
          </p:cNvPr>
          <p:cNvGraphicFramePr>
            <a:graphicFrameLocks noGrp="1"/>
          </p:cNvGraphicFramePr>
          <p:nvPr>
            <p:ph idx="1"/>
            <p:extLst>
              <p:ext uri="{D42A27DB-BD31-4B8C-83A1-F6EECF244321}">
                <p14:modId xmlns:p14="http://schemas.microsoft.com/office/powerpoint/2010/main" val="1502562764"/>
              </p:ext>
            </p:extLst>
          </p:nvPr>
        </p:nvGraphicFramePr>
        <p:xfrm>
          <a:off x="2272140" y="1704742"/>
          <a:ext cx="6904008" cy="3566160"/>
        </p:xfrm>
        <a:graphic>
          <a:graphicData uri="http://schemas.openxmlformats.org/drawingml/2006/table">
            <a:tbl>
              <a:tblPr firstRow="1" bandRow="1">
                <a:tableStyleId>{5940675A-B579-460E-94D1-54222C63F5DA}</a:tableStyleId>
              </a:tblPr>
              <a:tblGrid>
                <a:gridCol w="6904008">
                  <a:extLst>
                    <a:ext uri="{9D8B030D-6E8A-4147-A177-3AD203B41FA5}">
                      <a16:colId xmlns:a16="http://schemas.microsoft.com/office/drawing/2014/main" val="1692989947"/>
                    </a:ext>
                  </a:extLst>
                </a:gridCol>
              </a:tblGrid>
              <a:tr h="370840">
                <a:tc>
                  <a:txBody>
                    <a:bodyPr/>
                    <a:lstStyle/>
                    <a:p>
                      <a:r>
                        <a:rPr lang="en-US" dirty="0"/>
                        <a:t>Lumigan</a:t>
                      </a:r>
                      <a:r>
                        <a:rPr lang="en-US" sz="1800" b="0" dirty="0"/>
                        <a:t>™️</a:t>
                      </a:r>
                      <a:r>
                        <a:rPr lang="en-US" dirty="0"/>
                        <a:t>:</a:t>
                      </a:r>
                    </a:p>
                    <a:p>
                      <a:pPr marL="742950" lvl="1" indent="-285750">
                        <a:buFont typeface="Arial" panose="020B0604020202020204" pitchFamily="34" charset="0"/>
                        <a:buChar char="•"/>
                      </a:pPr>
                      <a:r>
                        <a:rPr lang="en-US" dirty="0"/>
                        <a:t>0.01%</a:t>
                      </a:r>
                    </a:p>
                    <a:p>
                      <a:pPr marL="742950" lvl="1" indent="-285750">
                        <a:buFont typeface="Arial" panose="020B0604020202020204" pitchFamily="34" charset="0"/>
                        <a:buChar char="•"/>
                      </a:pPr>
                      <a:r>
                        <a:rPr lang="en-US" dirty="0"/>
                        <a:t>0.03%</a:t>
                      </a:r>
                    </a:p>
                    <a:p>
                      <a:r>
                        <a:rPr lang="en-US" dirty="0" err="1"/>
                        <a:t>Latisse</a:t>
                      </a:r>
                      <a:r>
                        <a:rPr lang="en-US" sz="1800" b="0" dirty="0"/>
                        <a:t>™️</a:t>
                      </a:r>
                      <a:r>
                        <a:rPr lang="en-US" dirty="0"/>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0.03%</a:t>
                      </a:r>
                    </a:p>
                  </a:txBody>
                  <a:tcPr/>
                </a:tc>
                <a:extLst>
                  <a:ext uri="{0D108BD9-81ED-4DB2-BD59-A6C34878D82A}">
                    <a16:rowId xmlns:a16="http://schemas.microsoft.com/office/drawing/2014/main" val="39534076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Lumigan</a:t>
                      </a:r>
                      <a:r>
                        <a:rPr lang="en-US" sz="1800" b="0" dirty="0"/>
                        <a:t>™️</a:t>
                      </a:r>
                      <a:r>
                        <a:rPr lang="en-US" dirty="0"/>
                        <a:t> </a:t>
                      </a:r>
                      <a:r>
                        <a:rPr lang="en-US" dirty="0">
                          <a:sym typeface="Wingdings" pitchFamily="2" charset="2"/>
                        </a:rPr>
                        <a:t> </a:t>
                      </a:r>
                      <a:r>
                        <a:rPr lang="en-US" dirty="0"/>
                        <a:t>Glaucoma- treatment for elevated intraocular pressure</a:t>
                      </a:r>
                    </a:p>
                    <a:p>
                      <a:r>
                        <a:rPr lang="en-US" dirty="0" err="1"/>
                        <a:t>Latisse</a:t>
                      </a:r>
                      <a:r>
                        <a:rPr lang="en-US" sz="1800" b="0" dirty="0"/>
                        <a:t>™️</a:t>
                      </a:r>
                      <a:r>
                        <a:rPr lang="en-US" dirty="0"/>
                        <a:t> </a:t>
                      </a:r>
                      <a:r>
                        <a:rPr lang="en-US" dirty="0">
                          <a:sym typeface="Wingdings" pitchFamily="2" charset="2"/>
                        </a:rPr>
                        <a:t> </a:t>
                      </a:r>
                      <a:r>
                        <a:rPr lang="en-US" dirty="0"/>
                        <a:t>Eyelash growth (hypotrichosis)</a:t>
                      </a:r>
                    </a:p>
                  </a:txBody>
                  <a:tcPr/>
                </a:tc>
                <a:extLst>
                  <a:ext uri="{0D108BD9-81ED-4DB2-BD59-A6C34878D82A}">
                    <a16:rowId xmlns:a16="http://schemas.microsoft.com/office/drawing/2014/main" val="566680436"/>
                  </a:ext>
                </a:extLst>
              </a:tr>
              <a:tr h="370840">
                <a:tc>
                  <a:txBody>
                    <a:bodyPr/>
                    <a:lstStyle/>
                    <a:p>
                      <a:r>
                        <a:rPr lang="en-US" dirty="0"/>
                        <a:t>Lumigan</a:t>
                      </a:r>
                      <a:r>
                        <a:rPr lang="en-US" sz="1800" b="0" dirty="0"/>
                        <a:t>™️</a:t>
                      </a:r>
                      <a:r>
                        <a:rPr lang="en-US" dirty="0"/>
                        <a:t>- 1 drop to affected eye daily</a:t>
                      </a:r>
                    </a:p>
                    <a:p>
                      <a:pPr marL="742950" lvl="1" indent="-285750">
                        <a:buFont typeface="Arial" panose="020B0604020202020204" pitchFamily="34" charset="0"/>
                        <a:buChar char="•"/>
                      </a:pPr>
                      <a:r>
                        <a:rPr lang="en-US" dirty="0"/>
                        <a:t>More frequent dosing may decrease IOP lowering effects</a:t>
                      </a:r>
                    </a:p>
                    <a:p>
                      <a:r>
                        <a:rPr lang="en-US" dirty="0" err="1"/>
                        <a:t>Latisse</a:t>
                      </a:r>
                      <a:r>
                        <a:rPr lang="en-US" sz="1800" b="0" dirty="0"/>
                        <a:t>™️</a:t>
                      </a:r>
                      <a:r>
                        <a:rPr lang="en-US" dirty="0"/>
                        <a:t>- Apply to base of eyelashes once daily </a:t>
                      </a:r>
                    </a:p>
                    <a:p>
                      <a:pPr marL="742950" lvl="1" indent="-285750">
                        <a:buFont typeface="Arial" panose="020B0604020202020204" pitchFamily="34" charset="0"/>
                        <a:buChar char="•"/>
                      </a:pPr>
                      <a:r>
                        <a:rPr lang="en-US" dirty="0"/>
                        <a:t>More frequent dosing may increase side effect profile </a:t>
                      </a:r>
                    </a:p>
                    <a:p>
                      <a:endParaRPr lang="en-US" dirty="0"/>
                    </a:p>
                  </a:txBody>
                  <a:tcPr/>
                </a:tc>
                <a:extLst>
                  <a:ext uri="{0D108BD9-81ED-4DB2-BD59-A6C34878D82A}">
                    <a16:rowId xmlns:a16="http://schemas.microsoft.com/office/drawing/2014/main" val="2800128713"/>
                  </a:ext>
                </a:extLst>
              </a:tr>
            </a:tbl>
          </a:graphicData>
        </a:graphic>
      </p:graphicFrame>
      <p:sp>
        <p:nvSpPr>
          <p:cNvPr id="4" name="Rectangle 3">
            <a:extLst>
              <a:ext uri="{FF2B5EF4-FFF2-40B4-BE49-F238E27FC236}">
                <a16:creationId xmlns:a16="http://schemas.microsoft.com/office/drawing/2014/main" id="{32289BB2-54AE-AA42-B9BE-C882D470EC2E}"/>
              </a:ext>
            </a:extLst>
          </p:cNvPr>
          <p:cNvSpPr/>
          <p:nvPr/>
        </p:nvSpPr>
        <p:spPr>
          <a:xfrm>
            <a:off x="0" y="6511082"/>
            <a:ext cx="11448288" cy="276999"/>
          </a:xfrm>
          <a:prstGeom prst="rect">
            <a:avLst/>
          </a:prstGeom>
        </p:spPr>
        <p:txBody>
          <a:bodyPr wrap="square">
            <a:spAutoFit/>
          </a:bodyPr>
          <a:lstStyle/>
          <a:p>
            <a:r>
              <a:rPr lang="en-US" sz="1200"/>
              <a:t>https://</a:t>
            </a:r>
            <a:r>
              <a:rPr lang="en-US" sz="1200" err="1"/>
              <a:t>online.lexi.com</a:t>
            </a:r>
            <a:r>
              <a:rPr lang="en-US" sz="1200"/>
              <a:t>/</a:t>
            </a:r>
            <a:r>
              <a:rPr lang="en-US" sz="1200" err="1"/>
              <a:t>lco</a:t>
            </a:r>
            <a:r>
              <a:rPr lang="en-US" sz="1200"/>
              <a:t>/action/doc/retrieve/</a:t>
            </a:r>
            <a:r>
              <a:rPr lang="en-US" sz="1200" err="1"/>
              <a:t>docid</a:t>
            </a:r>
            <a:r>
              <a:rPr lang="en-US" sz="1200"/>
              <a:t>/</a:t>
            </a:r>
            <a:r>
              <a:rPr lang="en-US" sz="1200" err="1"/>
              <a:t>patch_f</a:t>
            </a:r>
            <a:r>
              <a:rPr lang="en-US" sz="1200"/>
              <a:t>/7162?cesid=32rXCp55Psg&amp;searchUrl=%2Flco%2Faction%2Fsearch%3Fq%3Dkeppra%26t%3Dname%26va%3Dkeppra</a:t>
            </a:r>
          </a:p>
        </p:txBody>
      </p:sp>
    </p:spTree>
    <p:extLst>
      <p:ext uri="{BB962C8B-B14F-4D97-AF65-F5344CB8AC3E}">
        <p14:creationId xmlns:p14="http://schemas.microsoft.com/office/powerpoint/2010/main" val="1420243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B4746-E1CB-B848-BBE9-783153C7D062}"/>
              </a:ext>
            </a:extLst>
          </p:cNvPr>
          <p:cNvSpPr>
            <a:spLocks noGrp="1"/>
          </p:cNvSpPr>
          <p:nvPr>
            <p:ph type="title"/>
          </p:nvPr>
        </p:nvSpPr>
        <p:spPr>
          <a:xfrm>
            <a:off x="583721" y="452813"/>
            <a:ext cx="10058400" cy="668621"/>
          </a:xfrm>
        </p:spPr>
        <p:txBody>
          <a:bodyPr>
            <a:normAutofit fontScale="90000"/>
          </a:bodyPr>
          <a:lstStyle/>
          <a:p>
            <a:r>
              <a:rPr lang="en-US" dirty="0"/>
              <a:t>Background</a:t>
            </a:r>
          </a:p>
        </p:txBody>
      </p:sp>
      <p:sp>
        <p:nvSpPr>
          <p:cNvPr id="3" name="Content Placeholder 2">
            <a:extLst>
              <a:ext uri="{FF2B5EF4-FFF2-40B4-BE49-F238E27FC236}">
                <a16:creationId xmlns:a16="http://schemas.microsoft.com/office/drawing/2014/main" id="{8AF87918-DC6D-0A4F-8D55-0C289F58A9CB}"/>
              </a:ext>
            </a:extLst>
          </p:cNvPr>
          <p:cNvSpPr>
            <a:spLocks noGrp="1"/>
          </p:cNvSpPr>
          <p:nvPr>
            <p:ph idx="1"/>
          </p:nvPr>
        </p:nvSpPr>
        <p:spPr>
          <a:xfrm>
            <a:off x="583721" y="1121434"/>
            <a:ext cx="10541479" cy="5093972"/>
          </a:xfrm>
        </p:spPr>
        <p:txBody>
          <a:bodyPr>
            <a:normAutofit/>
          </a:bodyPr>
          <a:lstStyle/>
          <a:p>
            <a:r>
              <a:rPr lang="en-US" sz="2400" dirty="0"/>
              <a:t>Preventable medication errors are a considerable financial burden on the healthcare system, affect patient quality of life, and ultimately may increase both morbidity and mortality. </a:t>
            </a:r>
          </a:p>
          <a:p>
            <a:r>
              <a:rPr lang="en-US" sz="2400" dirty="0"/>
              <a:t>A systematic search was conducted of the relevant peer-reviewed research published between January 1, 2000, and October 1, 2015, in English, French, German, or Spanish examining serious outcomes of medication errors (MEs) in NHs residents.</a:t>
            </a:r>
          </a:p>
          <a:p>
            <a:pPr lvl="1"/>
            <a:r>
              <a:rPr lang="en-US" sz="2200" dirty="0"/>
              <a:t>MEs were common, involving 16-27% of residents in studies examining all types of MEs</a:t>
            </a:r>
          </a:p>
          <a:p>
            <a:pPr lvl="1"/>
            <a:r>
              <a:rPr lang="en-US" sz="2200" dirty="0"/>
              <a:t>13-31% of residents in studies examining transfer-related MEs</a:t>
            </a:r>
          </a:p>
          <a:p>
            <a:pPr lvl="1"/>
            <a:r>
              <a:rPr lang="en-US" sz="2200" dirty="0"/>
              <a:t> 75% of residents were prescribed at least one potentially inappropriate medication. </a:t>
            </a:r>
          </a:p>
          <a:p>
            <a:r>
              <a:rPr lang="en-US" sz="2400" dirty="0"/>
              <a:t>Many of these residents have multiple comorbidities and polypharmacy, leading to a need for dose adjustments and extensive review for drug-drug interactions.</a:t>
            </a:r>
          </a:p>
        </p:txBody>
      </p:sp>
      <p:sp>
        <p:nvSpPr>
          <p:cNvPr id="4" name="TextBox 3">
            <a:extLst>
              <a:ext uri="{FF2B5EF4-FFF2-40B4-BE49-F238E27FC236}">
                <a16:creationId xmlns:a16="http://schemas.microsoft.com/office/drawing/2014/main" id="{F42382E6-5DC2-0C44-97D2-481366458747}"/>
              </a:ext>
            </a:extLst>
          </p:cNvPr>
          <p:cNvSpPr txBox="1"/>
          <p:nvPr/>
        </p:nvSpPr>
        <p:spPr>
          <a:xfrm>
            <a:off x="313426" y="6215406"/>
            <a:ext cx="11082067" cy="907941"/>
          </a:xfrm>
          <a:prstGeom prst="rect">
            <a:avLst/>
          </a:prstGeom>
          <a:noFill/>
        </p:spPr>
        <p:txBody>
          <a:bodyPr wrap="square" rtlCol="0">
            <a:spAutoFit/>
          </a:bodyPr>
          <a:lstStyle/>
          <a:p>
            <a:r>
              <a:rPr lang="en-US" sz="800" dirty="0"/>
              <a:t>Lisa L. Dwyer, Beth Han, David A. Woodwell, Elizabeth A. Rechtsteiner,. Polypharmacy in nursing home residents in the United States: Results of the 2004 National Nursing Home Survey,The American Journal of Geriatric Pharmacotherapy, Volume 8, Issue 1, 2010, Pages 63-72</a:t>
            </a:r>
          </a:p>
          <a:p>
            <a:r>
              <a:rPr lang="en-US" sz="800" dirty="0"/>
              <a:t>Ferrah N, Lovell J. et al. Systematic Review of the Prevalence of Medication Errors Resulting in Hospitalization and Death of Nursing home Residents. J AM Geriatr Soc. 2017 Feb; 65(2):433-442. </a:t>
            </a:r>
          </a:p>
          <a:p>
            <a:endParaRPr lang="en-US" sz="1100" dirty="0"/>
          </a:p>
          <a:p>
            <a:endParaRPr lang="en-US" dirty="0"/>
          </a:p>
        </p:txBody>
      </p:sp>
    </p:spTree>
    <p:extLst>
      <p:ext uri="{BB962C8B-B14F-4D97-AF65-F5344CB8AC3E}">
        <p14:creationId xmlns:p14="http://schemas.microsoft.com/office/powerpoint/2010/main" val="30282444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1066800" y="642594"/>
            <a:ext cx="10058400" cy="1371600"/>
          </a:xfrm>
        </p:spPr>
        <p:txBody>
          <a:bodyPr>
            <a:normAutofit/>
          </a:bodyPr>
          <a:lstStyle/>
          <a:p>
            <a:pPr algn="ctr"/>
            <a:r>
              <a:rPr lang="en-US" sz="4400" b="1"/>
              <a:t>Key Points from Error</a:t>
            </a:r>
            <a:br>
              <a:rPr lang="en-US" sz="4400" b="1"/>
            </a:br>
            <a:endParaRPr lang="en-US" sz="4400" b="1"/>
          </a:p>
        </p:txBody>
      </p:sp>
      <p:sp>
        <p:nvSpPr>
          <p:cNvPr id="6" name="Content Placeholder 5">
            <a:extLst>
              <a:ext uri="{FF2B5EF4-FFF2-40B4-BE49-F238E27FC236}">
                <a16:creationId xmlns:a16="http://schemas.microsoft.com/office/drawing/2014/main" id="{3C711B91-4C56-0846-9934-C724996F1B02}"/>
              </a:ext>
            </a:extLst>
          </p:cNvPr>
          <p:cNvSpPr>
            <a:spLocks noGrp="1"/>
          </p:cNvSpPr>
          <p:nvPr>
            <p:ph idx="1"/>
          </p:nvPr>
        </p:nvSpPr>
        <p:spPr/>
        <p:txBody>
          <a:bodyPr>
            <a:normAutofit/>
          </a:bodyPr>
          <a:lstStyle/>
          <a:p>
            <a:pPr marL="342900" indent="-342900">
              <a:buFont typeface="+mj-lt"/>
              <a:buAutoNum type="arabicPeriod"/>
            </a:pPr>
            <a:r>
              <a:rPr lang="en-US" sz="2400"/>
              <a:t>Both formulations of </a:t>
            </a:r>
            <a:r>
              <a:rPr lang="en-US" sz="2400" err="1"/>
              <a:t>bimatoprost</a:t>
            </a:r>
            <a:r>
              <a:rPr lang="en-US" sz="2400"/>
              <a:t> are dosed daily, any different dosing strategies is not recommended.</a:t>
            </a:r>
          </a:p>
        </p:txBody>
      </p:sp>
    </p:spTree>
    <p:extLst>
      <p:ext uri="{BB962C8B-B14F-4D97-AF65-F5344CB8AC3E}">
        <p14:creationId xmlns:p14="http://schemas.microsoft.com/office/powerpoint/2010/main" val="1093166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rgbClr val="404040"/>
            </a:solidFill>
            <a:prstDash val="solid"/>
            <a:miter lim="800000"/>
          </a:ln>
          <a:effectLst/>
        </p:spPr>
      </p:sp>
      <p:pic>
        <p:nvPicPr>
          <p:cNvPr id="4" name="Picture 3">
            <a:extLst>
              <a:ext uri="{FF2B5EF4-FFF2-40B4-BE49-F238E27FC236}">
                <a16:creationId xmlns:a16="http://schemas.microsoft.com/office/drawing/2014/main" id="{D4D021AA-530D-D746-AF27-623C6BDA8075}"/>
              </a:ext>
            </a:extLst>
          </p:cNvPr>
          <p:cNvPicPr>
            <a:picLocks noChangeAspect="1"/>
          </p:cNvPicPr>
          <p:nvPr/>
        </p:nvPicPr>
        <p:blipFill>
          <a:blip r:embed="rId2"/>
          <a:stretch>
            <a:fillRect/>
          </a:stretch>
        </p:blipFill>
        <p:spPr>
          <a:xfrm>
            <a:off x="904701" y="1805634"/>
            <a:ext cx="7237877" cy="3275139"/>
          </a:xfrm>
          <a:prstGeom prst="rect">
            <a:avLst/>
          </a:prstGeom>
        </p:spPr>
      </p:pic>
      <p:sp>
        <p:nvSpPr>
          <p:cNvPr id="13" name="Rectangle 12">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6699"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24538-297B-5A41-BCC2-1F33ECB04CB2}"/>
              </a:ext>
            </a:extLst>
          </p:cNvPr>
          <p:cNvSpPr>
            <a:spLocks noGrp="1"/>
          </p:cNvSpPr>
          <p:nvPr>
            <p:ph type="title"/>
          </p:nvPr>
        </p:nvSpPr>
        <p:spPr>
          <a:xfrm>
            <a:off x="9321801" y="612843"/>
            <a:ext cx="2312480" cy="575877"/>
          </a:xfrm>
        </p:spPr>
        <p:txBody>
          <a:bodyPr anchor="b">
            <a:normAutofit/>
          </a:bodyPr>
          <a:lstStyle/>
          <a:p>
            <a:r>
              <a:rPr lang="en-US" sz="2800"/>
              <a:t>Max Dosing</a:t>
            </a:r>
          </a:p>
        </p:txBody>
      </p:sp>
      <p:sp>
        <p:nvSpPr>
          <p:cNvPr id="3" name="Content Placeholder 2">
            <a:extLst>
              <a:ext uri="{FF2B5EF4-FFF2-40B4-BE49-F238E27FC236}">
                <a16:creationId xmlns:a16="http://schemas.microsoft.com/office/drawing/2014/main" id="{AF5CEC12-2EF6-F14C-9FBC-4EEED2C8D0AD}"/>
              </a:ext>
            </a:extLst>
          </p:cNvPr>
          <p:cNvSpPr>
            <a:spLocks noGrp="1"/>
          </p:cNvSpPr>
          <p:nvPr>
            <p:ph idx="1"/>
          </p:nvPr>
        </p:nvSpPr>
        <p:spPr>
          <a:xfrm>
            <a:off x="9321801" y="2149813"/>
            <a:ext cx="2312479" cy="3854197"/>
          </a:xfrm>
        </p:spPr>
        <p:txBody>
          <a:bodyPr>
            <a:normAutofit/>
          </a:bodyPr>
          <a:lstStyle/>
          <a:p>
            <a:pPr marL="0" indent="0">
              <a:buNone/>
            </a:pPr>
            <a:r>
              <a:rPr lang="en-US" sz="2400">
                <a:solidFill>
                  <a:schemeClr val="tx1">
                    <a:lumMod val="85000"/>
                    <a:lumOff val="15000"/>
                  </a:schemeClr>
                </a:solidFill>
              </a:rPr>
              <a:t>What should be clarified on this order?</a:t>
            </a:r>
          </a:p>
        </p:txBody>
      </p:sp>
    </p:spTree>
    <p:extLst>
      <p:ext uri="{BB962C8B-B14F-4D97-AF65-F5344CB8AC3E}">
        <p14:creationId xmlns:p14="http://schemas.microsoft.com/office/powerpoint/2010/main" val="36385324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1066800" y="642594"/>
            <a:ext cx="10058400" cy="824404"/>
          </a:xfrm>
        </p:spPr>
        <p:txBody>
          <a:bodyPr>
            <a:normAutofit fontScale="90000"/>
          </a:bodyPr>
          <a:lstStyle/>
          <a:p>
            <a:pPr algn="ctr"/>
            <a:r>
              <a:rPr lang="en-US" sz="4000" b="1"/>
              <a:t>Ipratropium and Albuterol (Combivent Respimat™️ )</a:t>
            </a:r>
            <a:br>
              <a:rPr lang="en-US" sz="4400" b="1"/>
            </a:br>
            <a:endParaRPr lang="en-US" sz="4400" b="1"/>
          </a:p>
        </p:txBody>
      </p:sp>
      <p:sp>
        <p:nvSpPr>
          <p:cNvPr id="4" name="Rectangle 3">
            <a:extLst>
              <a:ext uri="{FF2B5EF4-FFF2-40B4-BE49-F238E27FC236}">
                <a16:creationId xmlns:a16="http://schemas.microsoft.com/office/drawing/2014/main" id="{32289BB2-54AE-AA42-B9BE-C882D470EC2E}"/>
              </a:ext>
            </a:extLst>
          </p:cNvPr>
          <p:cNvSpPr/>
          <p:nvPr/>
        </p:nvSpPr>
        <p:spPr>
          <a:xfrm>
            <a:off x="743712" y="6557249"/>
            <a:ext cx="11448288" cy="246221"/>
          </a:xfrm>
          <a:prstGeom prst="rect">
            <a:avLst/>
          </a:prstGeom>
        </p:spPr>
        <p:txBody>
          <a:bodyPr wrap="square">
            <a:spAutoFit/>
          </a:bodyPr>
          <a:lstStyle/>
          <a:p>
            <a:r>
              <a:rPr lang="en-US" sz="1000"/>
              <a:t>https://</a:t>
            </a:r>
            <a:r>
              <a:rPr lang="en-US" sz="1000" err="1"/>
              <a:t>online.lexi.com</a:t>
            </a:r>
            <a:r>
              <a:rPr lang="en-US" sz="1000"/>
              <a:t>/</a:t>
            </a:r>
            <a:r>
              <a:rPr lang="en-US" sz="1000" err="1"/>
              <a:t>lco</a:t>
            </a:r>
            <a:r>
              <a:rPr lang="en-US" sz="1000"/>
              <a:t>/action/doc/retrieve/</a:t>
            </a:r>
            <a:r>
              <a:rPr lang="en-US" sz="1000" err="1"/>
              <a:t>docid</a:t>
            </a:r>
            <a:r>
              <a:rPr lang="en-US" sz="1000"/>
              <a:t>/</a:t>
            </a:r>
            <a:r>
              <a:rPr lang="en-US" sz="1000" err="1"/>
              <a:t>patch_f</a:t>
            </a:r>
            <a:r>
              <a:rPr lang="en-US" sz="1000"/>
              <a:t>/7114?cesid=3TJKURg3QLc&amp;searchUrl=%2Flco%2Faction%2Fsearch%3Fq%3Dcombivent%26t%3Dname%26va%3Dcombivent#monograph-tab-content</a:t>
            </a:r>
          </a:p>
        </p:txBody>
      </p:sp>
      <p:graphicFrame>
        <p:nvGraphicFramePr>
          <p:cNvPr id="7" name="Table 7">
            <a:extLst>
              <a:ext uri="{FF2B5EF4-FFF2-40B4-BE49-F238E27FC236}">
                <a16:creationId xmlns:a16="http://schemas.microsoft.com/office/drawing/2014/main" id="{07D1E879-F091-3647-9070-06CF7F99AAF6}"/>
              </a:ext>
            </a:extLst>
          </p:cNvPr>
          <p:cNvGraphicFramePr>
            <a:graphicFrameLocks noGrp="1"/>
          </p:cNvGraphicFramePr>
          <p:nvPr>
            <p:ph idx="1"/>
            <p:extLst>
              <p:ext uri="{D42A27DB-BD31-4B8C-83A1-F6EECF244321}">
                <p14:modId xmlns:p14="http://schemas.microsoft.com/office/powerpoint/2010/main" val="2366378910"/>
              </p:ext>
            </p:extLst>
          </p:nvPr>
        </p:nvGraphicFramePr>
        <p:xfrm>
          <a:off x="1066800" y="2103437"/>
          <a:ext cx="10058400" cy="2564815"/>
        </p:xfrm>
        <a:graphic>
          <a:graphicData uri="http://schemas.openxmlformats.org/drawingml/2006/table">
            <a:tbl>
              <a:tblPr firstRow="1" bandRow="1">
                <a:tableStyleId>{5940675A-B579-460E-94D1-54222C63F5DA}</a:tableStyleId>
              </a:tblPr>
              <a:tblGrid>
                <a:gridCol w="5029200">
                  <a:extLst>
                    <a:ext uri="{9D8B030D-6E8A-4147-A177-3AD203B41FA5}">
                      <a16:colId xmlns:a16="http://schemas.microsoft.com/office/drawing/2014/main" val="1496748677"/>
                    </a:ext>
                  </a:extLst>
                </a:gridCol>
                <a:gridCol w="5029200">
                  <a:extLst>
                    <a:ext uri="{9D8B030D-6E8A-4147-A177-3AD203B41FA5}">
                      <a16:colId xmlns:a16="http://schemas.microsoft.com/office/drawing/2014/main" val="508898469"/>
                    </a:ext>
                  </a:extLst>
                </a:gridCol>
              </a:tblGrid>
              <a:tr h="542700">
                <a:tc>
                  <a:txBody>
                    <a:bodyPr/>
                    <a:lstStyle/>
                    <a:p>
                      <a:r>
                        <a:rPr lang="en-US" b="1" dirty="0"/>
                        <a:t>Combivent</a:t>
                      </a:r>
                      <a:r>
                        <a:rPr lang="en-US" sz="1800" b="0" dirty="0"/>
                        <a:t>™️</a:t>
                      </a:r>
                      <a:endParaRPr lang="en-US" b="1" dirty="0"/>
                    </a:p>
                  </a:txBody>
                  <a:tcPr/>
                </a:tc>
                <a:tc>
                  <a:txBody>
                    <a:bodyPr/>
                    <a:lstStyle/>
                    <a:p>
                      <a:r>
                        <a:rPr lang="en-US" b="1" dirty="0"/>
                        <a:t>Combivent Respimat</a:t>
                      </a:r>
                      <a:r>
                        <a:rPr lang="en-US" sz="1800" b="0" dirty="0"/>
                        <a:t>™️</a:t>
                      </a:r>
                      <a:r>
                        <a:rPr lang="en-US" b="1" dirty="0"/>
                        <a:t> </a:t>
                      </a:r>
                    </a:p>
                  </a:txBody>
                  <a:tcPr/>
                </a:tc>
                <a:extLst>
                  <a:ext uri="{0D108BD9-81ED-4DB2-BD59-A6C34878D82A}">
                    <a16:rowId xmlns:a16="http://schemas.microsoft.com/office/drawing/2014/main" val="2689126435"/>
                  </a:ext>
                </a:extLst>
              </a:tr>
              <a:tr h="936715">
                <a:tc>
                  <a:txBody>
                    <a:bodyPr/>
                    <a:lstStyle/>
                    <a:p>
                      <a:r>
                        <a:rPr lang="en-US"/>
                        <a:t>CFC-propelled Inhaler-</a:t>
                      </a:r>
                    </a:p>
                    <a:p>
                      <a:r>
                        <a:rPr lang="en-US"/>
                        <a:t>Discontinued in 2013</a:t>
                      </a:r>
                    </a:p>
                  </a:txBody>
                  <a:tcPr/>
                </a:tc>
                <a:tc>
                  <a:txBody>
                    <a:bodyPr/>
                    <a:lstStyle/>
                    <a:p>
                      <a:r>
                        <a:rPr lang="en-US"/>
                        <a:t>Non-CFC propelled Inhaler </a:t>
                      </a:r>
                    </a:p>
                  </a:txBody>
                  <a:tcPr/>
                </a:tc>
                <a:extLst>
                  <a:ext uri="{0D108BD9-81ED-4DB2-BD59-A6C34878D82A}">
                    <a16:rowId xmlns:a16="http://schemas.microsoft.com/office/drawing/2014/main" val="2132189176"/>
                  </a:ext>
                </a:extLst>
              </a:tr>
              <a:tr h="542700">
                <a:tc>
                  <a:txBody>
                    <a:bodyPr/>
                    <a:lstStyle/>
                    <a:p>
                      <a:r>
                        <a:rPr lang="en-US"/>
                        <a:t>2 puffs by mouth 4 times daily</a:t>
                      </a:r>
                    </a:p>
                  </a:txBody>
                  <a:tcPr/>
                </a:tc>
                <a:tc>
                  <a:txBody>
                    <a:bodyPr/>
                    <a:lstStyle/>
                    <a:p>
                      <a:r>
                        <a:rPr lang="en-US"/>
                        <a:t>1 puff 4 to 6 times daily </a:t>
                      </a:r>
                    </a:p>
                  </a:txBody>
                  <a:tcPr/>
                </a:tc>
                <a:extLst>
                  <a:ext uri="{0D108BD9-81ED-4DB2-BD59-A6C34878D82A}">
                    <a16:rowId xmlns:a16="http://schemas.microsoft.com/office/drawing/2014/main" val="4240957041"/>
                  </a:ext>
                </a:extLst>
              </a:tr>
              <a:tr h="542700">
                <a:tc>
                  <a:txBody>
                    <a:bodyPr/>
                    <a:lstStyle/>
                    <a:p>
                      <a:r>
                        <a:rPr lang="en-US"/>
                        <a:t>Maximum 12 puffs daily </a:t>
                      </a:r>
                    </a:p>
                  </a:txBody>
                  <a:tcPr/>
                </a:tc>
                <a:tc>
                  <a:txBody>
                    <a:bodyPr/>
                    <a:lstStyle/>
                    <a:p>
                      <a:r>
                        <a:rPr lang="en-US" dirty="0"/>
                        <a:t>Maximum of 6 puffs daily </a:t>
                      </a:r>
                    </a:p>
                  </a:txBody>
                  <a:tcPr/>
                </a:tc>
                <a:extLst>
                  <a:ext uri="{0D108BD9-81ED-4DB2-BD59-A6C34878D82A}">
                    <a16:rowId xmlns:a16="http://schemas.microsoft.com/office/drawing/2014/main" val="1015396432"/>
                  </a:ext>
                </a:extLst>
              </a:tr>
            </a:tbl>
          </a:graphicData>
        </a:graphic>
      </p:graphicFrame>
    </p:spTree>
    <p:extLst>
      <p:ext uri="{BB962C8B-B14F-4D97-AF65-F5344CB8AC3E}">
        <p14:creationId xmlns:p14="http://schemas.microsoft.com/office/powerpoint/2010/main" val="22775093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1066800" y="642594"/>
            <a:ext cx="10058400" cy="1371600"/>
          </a:xfrm>
        </p:spPr>
        <p:txBody>
          <a:bodyPr>
            <a:normAutofit/>
          </a:bodyPr>
          <a:lstStyle/>
          <a:p>
            <a:pPr algn="ctr"/>
            <a:r>
              <a:rPr lang="en-US" sz="4400" b="1"/>
              <a:t>Key Points from Error</a:t>
            </a:r>
            <a:br>
              <a:rPr lang="en-US" sz="4400" b="1"/>
            </a:br>
            <a:endParaRPr lang="en-US" sz="4400" b="1"/>
          </a:p>
        </p:txBody>
      </p:sp>
      <p:sp>
        <p:nvSpPr>
          <p:cNvPr id="6" name="Content Placeholder 5">
            <a:extLst>
              <a:ext uri="{FF2B5EF4-FFF2-40B4-BE49-F238E27FC236}">
                <a16:creationId xmlns:a16="http://schemas.microsoft.com/office/drawing/2014/main" id="{3C711B91-4C56-0846-9934-C724996F1B02}"/>
              </a:ext>
            </a:extLst>
          </p:cNvPr>
          <p:cNvSpPr>
            <a:spLocks noGrp="1"/>
          </p:cNvSpPr>
          <p:nvPr>
            <p:ph idx="1"/>
          </p:nvPr>
        </p:nvSpPr>
        <p:spPr/>
        <p:txBody>
          <a:bodyPr>
            <a:normAutofit/>
          </a:bodyPr>
          <a:lstStyle/>
          <a:p>
            <a:pPr marL="342900" indent="-342900">
              <a:buFont typeface="+mj-lt"/>
              <a:buAutoNum type="arabicPeriod"/>
            </a:pPr>
            <a:r>
              <a:rPr lang="en-US" sz="2400" dirty="0"/>
              <a:t>Combivent is still a choice in many OE systems, we all need to know the change in dosing and max dosing recommendations.</a:t>
            </a:r>
          </a:p>
        </p:txBody>
      </p:sp>
    </p:spTree>
    <p:extLst>
      <p:ext uri="{BB962C8B-B14F-4D97-AF65-F5344CB8AC3E}">
        <p14:creationId xmlns:p14="http://schemas.microsoft.com/office/powerpoint/2010/main" val="380712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8">
            <a:extLst>
              <a:ext uri="{FF2B5EF4-FFF2-40B4-BE49-F238E27FC236}">
                <a16:creationId xmlns:a16="http://schemas.microsoft.com/office/drawing/2014/main" id="{D5851415-CF4E-4C41-9E36-04E444B51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9" name="Rectangle 10">
            <a:extLst>
              <a:ext uri="{FF2B5EF4-FFF2-40B4-BE49-F238E27FC236}">
                <a16:creationId xmlns:a16="http://schemas.microsoft.com/office/drawing/2014/main" id="{4B516B89-DEA0-4832-8C56-F048168DA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646" y="413053"/>
            <a:ext cx="8212114" cy="6064596"/>
          </a:xfrm>
          <a:prstGeom prst="rect">
            <a:avLst/>
          </a:prstGeom>
          <a:solidFill>
            <a:srgbClr val="FFFFFF"/>
          </a:solidFill>
          <a:ln w="6350" cap="sq" cmpd="sng" algn="ctr">
            <a:solidFill>
              <a:srgbClr val="404040"/>
            </a:solidFill>
            <a:prstDash val="solid"/>
            <a:miter lim="800000"/>
          </a:ln>
          <a:effectLst/>
        </p:spPr>
      </p:sp>
      <p:pic>
        <p:nvPicPr>
          <p:cNvPr id="4" name="Picture 3" descr="Graphical user interface, text, application, email&#10;&#10;Description automatically generated">
            <a:extLst>
              <a:ext uri="{FF2B5EF4-FFF2-40B4-BE49-F238E27FC236}">
                <a16:creationId xmlns:a16="http://schemas.microsoft.com/office/drawing/2014/main" id="{805CA32A-6E26-1245-B753-04CD25430862}"/>
              </a:ext>
            </a:extLst>
          </p:cNvPr>
          <p:cNvPicPr>
            <a:picLocks noChangeAspect="1"/>
          </p:cNvPicPr>
          <p:nvPr/>
        </p:nvPicPr>
        <p:blipFill rotWithShape="1">
          <a:blip r:embed="rId2"/>
          <a:srcRect l="833" r="27678"/>
          <a:stretch/>
        </p:blipFill>
        <p:spPr>
          <a:xfrm>
            <a:off x="582639" y="578707"/>
            <a:ext cx="7882128" cy="5733288"/>
          </a:xfrm>
          <a:prstGeom prst="rect">
            <a:avLst/>
          </a:prstGeom>
        </p:spPr>
      </p:pic>
      <p:sp>
        <p:nvSpPr>
          <p:cNvPr id="40" name="Rectangle 12">
            <a:extLst>
              <a:ext uri="{FF2B5EF4-FFF2-40B4-BE49-F238E27FC236}">
                <a16:creationId xmlns:a16="http://schemas.microsoft.com/office/drawing/2014/main" id="{3EA2D33E-BAA2-467B-80B0-8887D9A99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14">
            <a:extLst>
              <a:ext uri="{FF2B5EF4-FFF2-40B4-BE49-F238E27FC236}">
                <a16:creationId xmlns:a16="http://schemas.microsoft.com/office/drawing/2014/main" id="{6067C508-2065-42E3-98D2-F3A9B8339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978" y="402336"/>
            <a:ext cx="2596896" cy="605332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524538-297B-5A41-BCC2-1F33ECB04CB2}"/>
              </a:ext>
            </a:extLst>
          </p:cNvPr>
          <p:cNvSpPr>
            <a:spLocks noGrp="1"/>
          </p:cNvSpPr>
          <p:nvPr>
            <p:ph type="title"/>
          </p:nvPr>
        </p:nvSpPr>
        <p:spPr>
          <a:xfrm>
            <a:off x="9321801" y="612843"/>
            <a:ext cx="2312480" cy="575877"/>
          </a:xfrm>
        </p:spPr>
        <p:txBody>
          <a:bodyPr anchor="b">
            <a:normAutofit/>
          </a:bodyPr>
          <a:lstStyle/>
          <a:p>
            <a:r>
              <a:rPr lang="en-US" sz="2800"/>
              <a:t>Max Dosing</a:t>
            </a:r>
          </a:p>
        </p:txBody>
      </p:sp>
      <p:sp>
        <p:nvSpPr>
          <p:cNvPr id="42" name="Content Placeholder 2">
            <a:extLst>
              <a:ext uri="{FF2B5EF4-FFF2-40B4-BE49-F238E27FC236}">
                <a16:creationId xmlns:a16="http://schemas.microsoft.com/office/drawing/2014/main" id="{AF5CEC12-2EF6-F14C-9FBC-4EEED2C8D0AD}"/>
              </a:ext>
            </a:extLst>
          </p:cNvPr>
          <p:cNvSpPr>
            <a:spLocks noGrp="1"/>
          </p:cNvSpPr>
          <p:nvPr>
            <p:ph idx="1"/>
          </p:nvPr>
        </p:nvSpPr>
        <p:spPr>
          <a:xfrm>
            <a:off x="9321801" y="2149813"/>
            <a:ext cx="2312479" cy="4046706"/>
          </a:xfrm>
        </p:spPr>
        <p:txBody>
          <a:bodyPr>
            <a:normAutofit/>
          </a:bodyPr>
          <a:lstStyle/>
          <a:p>
            <a:pPr marL="0" indent="0">
              <a:buNone/>
            </a:pPr>
            <a:r>
              <a:rPr lang="en-US" sz="2400">
                <a:solidFill>
                  <a:schemeClr val="tx1">
                    <a:lumMod val="85000"/>
                    <a:lumOff val="15000"/>
                  </a:schemeClr>
                </a:solidFill>
              </a:rPr>
              <a:t>What should be clarified on this order?</a:t>
            </a:r>
          </a:p>
          <a:p>
            <a:endParaRPr lang="en-US" sz="1400">
              <a:solidFill>
                <a:schemeClr val="tx1">
                  <a:lumMod val="85000"/>
                  <a:lumOff val="15000"/>
                </a:schemeClr>
              </a:solidFill>
            </a:endParaRPr>
          </a:p>
        </p:txBody>
      </p:sp>
    </p:spTree>
    <p:extLst>
      <p:ext uri="{BB962C8B-B14F-4D97-AF65-F5344CB8AC3E}">
        <p14:creationId xmlns:p14="http://schemas.microsoft.com/office/powerpoint/2010/main" val="2394690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3383A-9B6C-DE48-958F-95E29E55DCAA}"/>
              </a:ext>
            </a:extLst>
          </p:cNvPr>
          <p:cNvSpPr>
            <a:spLocks noGrp="1"/>
          </p:cNvSpPr>
          <p:nvPr>
            <p:ph type="title"/>
          </p:nvPr>
        </p:nvSpPr>
        <p:spPr/>
        <p:txBody>
          <a:bodyPr/>
          <a:lstStyle/>
          <a:p>
            <a:pPr algn="ctr"/>
            <a:r>
              <a:rPr lang="en-US" b="1"/>
              <a:t>Apixaban (Eliquis™️)</a:t>
            </a:r>
          </a:p>
        </p:txBody>
      </p:sp>
      <p:graphicFrame>
        <p:nvGraphicFramePr>
          <p:cNvPr id="4" name="Table 4">
            <a:extLst>
              <a:ext uri="{FF2B5EF4-FFF2-40B4-BE49-F238E27FC236}">
                <a16:creationId xmlns:a16="http://schemas.microsoft.com/office/drawing/2014/main" id="{D8E8DB51-05A6-A04C-BFEF-DF5D8122CF55}"/>
              </a:ext>
            </a:extLst>
          </p:cNvPr>
          <p:cNvGraphicFramePr>
            <a:graphicFrameLocks noGrp="1"/>
          </p:cNvGraphicFramePr>
          <p:nvPr>
            <p:ph idx="1"/>
            <p:extLst>
              <p:ext uri="{D42A27DB-BD31-4B8C-83A1-F6EECF244321}">
                <p14:modId xmlns:p14="http://schemas.microsoft.com/office/powerpoint/2010/main" val="2673914913"/>
              </p:ext>
            </p:extLst>
          </p:nvPr>
        </p:nvGraphicFramePr>
        <p:xfrm>
          <a:off x="2021305" y="2101514"/>
          <a:ext cx="7628021" cy="3031959"/>
        </p:xfrm>
        <a:graphic>
          <a:graphicData uri="http://schemas.openxmlformats.org/drawingml/2006/table">
            <a:tbl>
              <a:tblPr firstRow="1" bandRow="1">
                <a:tableStyleId>{5940675A-B579-460E-94D1-54222C63F5DA}</a:tableStyleId>
              </a:tblPr>
              <a:tblGrid>
                <a:gridCol w="7628021">
                  <a:extLst>
                    <a:ext uri="{9D8B030D-6E8A-4147-A177-3AD203B41FA5}">
                      <a16:colId xmlns:a16="http://schemas.microsoft.com/office/drawing/2014/main" val="1423528670"/>
                    </a:ext>
                  </a:extLst>
                </a:gridCol>
              </a:tblGrid>
              <a:tr h="577516">
                <a:tc>
                  <a:txBody>
                    <a:bodyPr/>
                    <a:lstStyle/>
                    <a:p>
                      <a:r>
                        <a:rPr lang="en-US"/>
                        <a:t>Factor </a:t>
                      </a:r>
                      <a:r>
                        <a:rPr lang="en-US" err="1"/>
                        <a:t>Xa</a:t>
                      </a:r>
                      <a:r>
                        <a:rPr lang="en-US"/>
                        <a:t> Inhibitor </a:t>
                      </a:r>
                    </a:p>
                  </a:txBody>
                  <a:tcPr/>
                </a:tc>
                <a:extLst>
                  <a:ext uri="{0D108BD9-81ED-4DB2-BD59-A6C34878D82A}">
                    <a16:rowId xmlns:a16="http://schemas.microsoft.com/office/drawing/2014/main" val="3853455180"/>
                  </a:ext>
                </a:extLst>
              </a:tr>
              <a:tr h="577516">
                <a:tc>
                  <a:txBody>
                    <a:bodyPr/>
                    <a:lstStyle/>
                    <a:p>
                      <a:r>
                        <a:rPr lang="en-US"/>
                        <a:t>Treatment dosing always has loading dose followed by prophylaxis dosing</a:t>
                      </a:r>
                    </a:p>
                  </a:txBody>
                  <a:tcPr/>
                </a:tc>
                <a:extLst>
                  <a:ext uri="{0D108BD9-81ED-4DB2-BD59-A6C34878D82A}">
                    <a16:rowId xmlns:a16="http://schemas.microsoft.com/office/drawing/2014/main" val="3742450696"/>
                  </a:ext>
                </a:extLst>
              </a:tr>
              <a:tr h="1876927">
                <a:tc>
                  <a:txBody>
                    <a:bodyPr/>
                    <a:lstStyle/>
                    <a:p>
                      <a:r>
                        <a:rPr lang="en-US"/>
                        <a:t>DVT/PE treatment:</a:t>
                      </a:r>
                    </a:p>
                    <a:p>
                      <a:pPr lvl="1"/>
                      <a:r>
                        <a:rPr lang="en-US"/>
                        <a:t>10mg twice daily for 7 days </a:t>
                      </a:r>
                      <a:r>
                        <a:rPr lang="en-US">
                          <a:sym typeface="Wingdings" pitchFamily="2" charset="2"/>
                        </a:rPr>
                        <a:t> 5mg twice daily </a:t>
                      </a:r>
                    </a:p>
                    <a:p>
                      <a:pPr lvl="0"/>
                      <a:r>
                        <a:rPr lang="en-US">
                          <a:sym typeface="Wingdings" pitchFamily="2" charset="2"/>
                        </a:rPr>
                        <a:t>Heparin Induced Thrombocytopenia (HIT)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10mg twice daily for 7 days </a:t>
                      </a:r>
                      <a:r>
                        <a:rPr lang="en-US">
                          <a:sym typeface="Wingdings" pitchFamily="2" charset="2"/>
                        </a:rPr>
                        <a:t> 5mg twice daily </a:t>
                      </a:r>
                    </a:p>
                  </a:txBody>
                  <a:tcPr/>
                </a:tc>
                <a:extLst>
                  <a:ext uri="{0D108BD9-81ED-4DB2-BD59-A6C34878D82A}">
                    <a16:rowId xmlns:a16="http://schemas.microsoft.com/office/drawing/2014/main" val="3583711180"/>
                  </a:ext>
                </a:extLst>
              </a:tr>
            </a:tbl>
          </a:graphicData>
        </a:graphic>
      </p:graphicFrame>
      <p:sp>
        <p:nvSpPr>
          <p:cNvPr id="5" name="Rectangle 4">
            <a:extLst>
              <a:ext uri="{FF2B5EF4-FFF2-40B4-BE49-F238E27FC236}">
                <a16:creationId xmlns:a16="http://schemas.microsoft.com/office/drawing/2014/main" id="{75D47797-D274-8342-A2C8-10DEC5A2B8B3}"/>
              </a:ext>
            </a:extLst>
          </p:cNvPr>
          <p:cNvSpPr/>
          <p:nvPr/>
        </p:nvSpPr>
        <p:spPr>
          <a:xfrm>
            <a:off x="116304" y="6596390"/>
            <a:ext cx="11438021" cy="261610"/>
          </a:xfrm>
          <a:prstGeom prst="rect">
            <a:avLst/>
          </a:prstGeom>
        </p:spPr>
        <p:txBody>
          <a:bodyPr wrap="square">
            <a:spAutoFit/>
          </a:bodyPr>
          <a:lstStyle/>
          <a:p>
            <a:r>
              <a:rPr lang="en-US" sz="1100"/>
              <a:t>https://</a:t>
            </a:r>
            <a:r>
              <a:rPr lang="en-US" sz="1100" err="1"/>
              <a:t>online.lexi.com</a:t>
            </a:r>
            <a:r>
              <a:rPr lang="en-US" sz="1100"/>
              <a:t>/</a:t>
            </a:r>
            <a:r>
              <a:rPr lang="en-US" sz="1100" err="1"/>
              <a:t>lco</a:t>
            </a:r>
            <a:r>
              <a:rPr lang="en-US" sz="1100"/>
              <a:t>/action/doc/retrieve/</a:t>
            </a:r>
            <a:r>
              <a:rPr lang="en-US" sz="1100" err="1"/>
              <a:t>docid</a:t>
            </a:r>
            <a:r>
              <a:rPr lang="en-US" sz="1100"/>
              <a:t>/</a:t>
            </a:r>
            <a:r>
              <a:rPr lang="en-US" sz="1100" err="1"/>
              <a:t>patch_f</a:t>
            </a:r>
            <a:r>
              <a:rPr lang="en-US" sz="1100"/>
              <a:t>/3804162?cesid=ac7WpsIHSPA&amp;searchUrl=%2Flco%2Faction%2Fsearch%3Fq%3Deliquis%26t%3Dname%26va%3Deliquis</a:t>
            </a:r>
          </a:p>
        </p:txBody>
      </p:sp>
    </p:spTree>
    <p:extLst>
      <p:ext uri="{BB962C8B-B14F-4D97-AF65-F5344CB8AC3E}">
        <p14:creationId xmlns:p14="http://schemas.microsoft.com/office/powerpoint/2010/main" val="1174889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1066800" y="642594"/>
            <a:ext cx="10058400" cy="1371600"/>
          </a:xfrm>
        </p:spPr>
        <p:txBody>
          <a:bodyPr>
            <a:normAutofit/>
          </a:bodyPr>
          <a:lstStyle/>
          <a:p>
            <a:pPr algn="ctr"/>
            <a:r>
              <a:rPr lang="en-US" sz="4400" b="1"/>
              <a:t>Key Points from Error</a:t>
            </a:r>
            <a:br>
              <a:rPr lang="en-US" sz="4400" b="1"/>
            </a:br>
            <a:endParaRPr lang="en-US" sz="4400" b="1"/>
          </a:p>
        </p:txBody>
      </p:sp>
      <p:sp>
        <p:nvSpPr>
          <p:cNvPr id="6" name="Content Placeholder 5">
            <a:extLst>
              <a:ext uri="{FF2B5EF4-FFF2-40B4-BE49-F238E27FC236}">
                <a16:creationId xmlns:a16="http://schemas.microsoft.com/office/drawing/2014/main" id="{3C711B91-4C56-0846-9934-C724996F1B02}"/>
              </a:ext>
            </a:extLst>
          </p:cNvPr>
          <p:cNvSpPr>
            <a:spLocks noGrp="1"/>
          </p:cNvSpPr>
          <p:nvPr>
            <p:ph idx="1"/>
          </p:nvPr>
        </p:nvSpPr>
        <p:spPr/>
        <p:txBody>
          <a:bodyPr>
            <a:normAutofit fontScale="92500" lnSpcReduction="10000"/>
          </a:bodyPr>
          <a:lstStyle/>
          <a:p>
            <a:pPr marL="342900" indent="-342900">
              <a:buFont typeface="+mj-lt"/>
              <a:buAutoNum type="arabicPeriod"/>
            </a:pPr>
            <a:r>
              <a:rPr lang="en-US" sz="2400" dirty="0"/>
              <a:t>Key differences between treatment/loading dosing and prophylactic dosing</a:t>
            </a:r>
          </a:p>
          <a:p>
            <a:pPr marL="342900" indent="-342900">
              <a:buFont typeface="+mj-lt"/>
              <a:buAutoNum type="arabicPeriod"/>
            </a:pPr>
            <a:r>
              <a:rPr lang="en-US" sz="2400" dirty="0"/>
              <a:t>Need to identify if patient needs the treatment/loading dose or is on the maintenance/prophylactic dosing</a:t>
            </a:r>
          </a:p>
          <a:p>
            <a:pPr marL="342900" indent="-342900">
              <a:buFont typeface="+mj-lt"/>
              <a:buAutoNum type="arabicPeriod"/>
            </a:pPr>
            <a:r>
              <a:rPr lang="en-US" sz="2400" dirty="0"/>
              <a:t>Understanding ALL treatment/loading dose is for 7 days only, extending the time frame could lead to unintended patient harm. </a:t>
            </a:r>
          </a:p>
          <a:p>
            <a:pPr marL="342900" indent="-342900">
              <a:buFont typeface="+mj-lt"/>
              <a:buAutoNum type="arabicPeriod"/>
            </a:pPr>
            <a:r>
              <a:rPr lang="en-US" sz="2400" dirty="0"/>
              <a:t>Can occur with many other medications</a:t>
            </a:r>
          </a:p>
          <a:p>
            <a:pPr marL="731520" lvl="1" indent="-457200">
              <a:buFont typeface="+mj-lt"/>
              <a:buAutoNum type="alphaLcParenR"/>
            </a:pPr>
            <a:r>
              <a:rPr lang="en-US" sz="2200" dirty="0"/>
              <a:t>Amiodarone</a:t>
            </a:r>
          </a:p>
          <a:p>
            <a:pPr marL="731520" lvl="1" indent="-457200">
              <a:buFont typeface="+mj-lt"/>
              <a:buAutoNum type="alphaLcParenR"/>
            </a:pPr>
            <a:r>
              <a:rPr lang="en-US" sz="2200" dirty="0" err="1"/>
              <a:t>Xarleto</a:t>
            </a:r>
            <a:r>
              <a:rPr lang="en-US" sz="2400" dirty="0"/>
              <a:t> ™️</a:t>
            </a:r>
            <a:r>
              <a:rPr lang="en-US" sz="2200" dirty="0"/>
              <a:t> </a:t>
            </a:r>
          </a:p>
          <a:p>
            <a:pPr marL="731520" lvl="1" indent="-457200">
              <a:buFont typeface="+mj-lt"/>
              <a:buAutoNum type="alphaLcParenR"/>
            </a:pPr>
            <a:r>
              <a:rPr lang="en-US" sz="2200" dirty="0"/>
              <a:t>Others?</a:t>
            </a:r>
          </a:p>
        </p:txBody>
      </p:sp>
    </p:spTree>
    <p:extLst>
      <p:ext uri="{BB962C8B-B14F-4D97-AF65-F5344CB8AC3E}">
        <p14:creationId xmlns:p14="http://schemas.microsoft.com/office/powerpoint/2010/main" val="2210220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282E2A95-1A08-4118-83C6-B1CA5648E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68DC0EC7-60EA-4BD3-BC04-D547DE1B28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0122" y="413053"/>
            <a:ext cx="8212114" cy="6064596"/>
          </a:xfrm>
          <a:prstGeom prst="rect">
            <a:avLst/>
          </a:prstGeom>
          <a:noFill/>
          <a:ln w="6350" cap="sq" cmpd="sng" algn="ctr">
            <a:solidFill>
              <a:srgbClr val="404040"/>
            </a:solidFill>
            <a:prstDash val="solid"/>
            <a:miter lim="800000"/>
          </a:ln>
          <a:effectLst/>
        </p:spPr>
      </p:sp>
      <p:pic>
        <p:nvPicPr>
          <p:cNvPr id="4" name="Picture 3">
            <a:extLst>
              <a:ext uri="{FF2B5EF4-FFF2-40B4-BE49-F238E27FC236}">
                <a16:creationId xmlns:a16="http://schemas.microsoft.com/office/drawing/2014/main" id="{84709D8A-3E2F-2C4F-AFBB-8EFF98F77D62}"/>
              </a:ext>
            </a:extLst>
          </p:cNvPr>
          <p:cNvPicPr>
            <a:picLocks noChangeAspect="1"/>
          </p:cNvPicPr>
          <p:nvPr/>
        </p:nvPicPr>
        <p:blipFill>
          <a:blip r:embed="rId2"/>
          <a:stretch>
            <a:fillRect/>
          </a:stretch>
        </p:blipFill>
        <p:spPr>
          <a:xfrm>
            <a:off x="557719" y="1613648"/>
            <a:ext cx="8064517" cy="4007224"/>
          </a:xfrm>
          <a:prstGeom prst="rect">
            <a:avLst/>
          </a:prstGeom>
        </p:spPr>
      </p:pic>
      <p:sp>
        <p:nvSpPr>
          <p:cNvPr id="19" name="Rectangle 12">
            <a:extLst>
              <a:ext uri="{FF2B5EF4-FFF2-40B4-BE49-F238E27FC236}">
                <a16:creationId xmlns:a16="http://schemas.microsoft.com/office/drawing/2014/main" id="{2FFEFC7E-85EE-4AC9-A351-FBEB13A1D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4">
            <a:extLst>
              <a:ext uri="{FF2B5EF4-FFF2-40B4-BE49-F238E27FC236}">
                <a16:creationId xmlns:a16="http://schemas.microsoft.com/office/drawing/2014/main" id="{CB2511BB-FC4C-45F3-94EB-661D6806C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6699" y="413053"/>
            <a:ext cx="2616201" cy="606459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995D3B-5F05-0542-B76D-7F36B42038D0}"/>
              </a:ext>
            </a:extLst>
          </p:cNvPr>
          <p:cNvSpPr>
            <a:spLocks noGrp="1"/>
          </p:cNvSpPr>
          <p:nvPr>
            <p:ph type="title"/>
          </p:nvPr>
        </p:nvSpPr>
        <p:spPr>
          <a:xfrm>
            <a:off x="9321801" y="612843"/>
            <a:ext cx="2312480" cy="1063331"/>
          </a:xfrm>
        </p:spPr>
        <p:txBody>
          <a:bodyPr anchor="b">
            <a:normAutofit/>
          </a:bodyPr>
          <a:lstStyle/>
          <a:p>
            <a:r>
              <a:rPr lang="en-US" sz="2800"/>
              <a:t>Wrong Drug/Indication</a:t>
            </a:r>
          </a:p>
        </p:txBody>
      </p:sp>
      <p:sp>
        <p:nvSpPr>
          <p:cNvPr id="3" name="Content Placeholder 2">
            <a:extLst>
              <a:ext uri="{FF2B5EF4-FFF2-40B4-BE49-F238E27FC236}">
                <a16:creationId xmlns:a16="http://schemas.microsoft.com/office/drawing/2014/main" id="{26F2C9CE-207C-BC48-B170-0700C3A05213}"/>
              </a:ext>
            </a:extLst>
          </p:cNvPr>
          <p:cNvSpPr>
            <a:spLocks noGrp="1"/>
          </p:cNvSpPr>
          <p:nvPr>
            <p:ph idx="1"/>
          </p:nvPr>
        </p:nvSpPr>
        <p:spPr>
          <a:xfrm>
            <a:off x="9321801" y="2149813"/>
            <a:ext cx="2312479" cy="3854197"/>
          </a:xfrm>
        </p:spPr>
        <p:txBody>
          <a:bodyPr>
            <a:normAutofit/>
          </a:bodyPr>
          <a:lstStyle/>
          <a:p>
            <a:pPr marL="0" indent="0">
              <a:buNone/>
            </a:pPr>
            <a:r>
              <a:rPr lang="en-US" sz="2400">
                <a:solidFill>
                  <a:schemeClr val="tx1">
                    <a:lumMod val="85000"/>
                    <a:lumOff val="15000"/>
                  </a:schemeClr>
                </a:solidFill>
              </a:rPr>
              <a:t>What should be clarified on this order?</a:t>
            </a:r>
          </a:p>
        </p:txBody>
      </p:sp>
      <p:sp>
        <p:nvSpPr>
          <p:cNvPr id="6" name="Rectangle 5">
            <a:extLst>
              <a:ext uri="{FF2B5EF4-FFF2-40B4-BE49-F238E27FC236}">
                <a16:creationId xmlns:a16="http://schemas.microsoft.com/office/drawing/2014/main" id="{F3750B32-7F0A-EA43-B958-1C7739F84A0B}"/>
              </a:ext>
            </a:extLst>
          </p:cNvPr>
          <p:cNvSpPr/>
          <p:nvPr/>
        </p:nvSpPr>
        <p:spPr>
          <a:xfrm>
            <a:off x="4772025" y="1943100"/>
            <a:ext cx="1042988" cy="5572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CE4664E-3C3B-8E41-8011-2D4DA2C03BCA}"/>
              </a:ext>
            </a:extLst>
          </p:cNvPr>
          <p:cNvSpPr/>
          <p:nvPr/>
        </p:nvSpPr>
        <p:spPr>
          <a:xfrm>
            <a:off x="6400800" y="4514850"/>
            <a:ext cx="1243013" cy="4286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351A918-DF9E-B649-8DDA-6DD2EF4A42D6}"/>
              </a:ext>
            </a:extLst>
          </p:cNvPr>
          <p:cNvSpPr/>
          <p:nvPr/>
        </p:nvSpPr>
        <p:spPr>
          <a:xfrm>
            <a:off x="685800" y="4786313"/>
            <a:ext cx="1628775" cy="4580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4635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graphicFrame>
        <p:nvGraphicFramePr>
          <p:cNvPr id="7" name="Table 7">
            <a:extLst>
              <a:ext uri="{FF2B5EF4-FFF2-40B4-BE49-F238E27FC236}">
                <a16:creationId xmlns:a16="http://schemas.microsoft.com/office/drawing/2014/main" id="{07D1E879-F091-3647-9070-06CF7F99AAF6}"/>
              </a:ext>
            </a:extLst>
          </p:cNvPr>
          <p:cNvGraphicFramePr>
            <a:graphicFrameLocks noGrp="1"/>
          </p:cNvGraphicFramePr>
          <p:nvPr>
            <p:ph idx="1"/>
            <p:extLst>
              <p:ext uri="{D42A27DB-BD31-4B8C-83A1-F6EECF244321}">
                <p14:modId xmlns:p14="http://schemas.microsoft.com/office/powerpoint/2010/main" val="2263150948"/>
              </p:ext>
            </p:extLst>
          </p:nvPr>
        </p:nvGraphicFramePr>
        <p:xfrm>
          <a:off x="1066800" y="1833186"/>
          <a:ext cx="10058400" cy="2580021"/>
        </p:xfrm>
        <a:graphic>
          <a:graphicData uri="http://schemas.openxmlformats.org/drawingml/2006/table">
            <a:tbl>
              <a:tblPr firstRow="1" bandRow="1">
                <a:tableStyleId>{5940675A-B579-460E-94D1-54222C63F5DA}</a:tableStyleId>
              </a:tblPr>
              <a:tblGrid>
                <a:gridCol w="5029200">
                  <a:extLst>
                    <a:ext uri="{9D8B030D-6E8A-4147-A177-3AD203B41FA5}">
                      <a16:colId xmlns:a16="http://schemas.microsoft.com/office/drawing/2014/main" val="1496748677"/>
                    </a:ext>
                  </a:extLst>
                </a:gridCol>
                <a:gridCol w="5029200">
                  <a:extLst>
                    <a:ext uri="{9D8B030D-6E8A-4147-A177-3AD203B41FA5}">
                      <a16:colId xmlns:a16="http://schemas.microsoft.com/office/drawing/2014/main" val="508898469"/>
                    </a:ext>
                  </a:extLst>
                </a:gridCol>
              </a:tblGrid>
              <a:tr h="692432">
                <a:tc>
                  <a:txBody>
                    <a:bodyPr/>
                    <a:lstStyle/>
                    <a:p>
                      <a:r>
                        <a:rPr lang="en-US" b="1" err="1"/>
                        <a:t>HydrALAZINE</a:t>
                      </a:r>
                      <a:endParaRPr lang="en-US" b="1"/>
                    </a:p>
                  </a:txBody>
                  <a:tcPr/>
                </a:tc>
                <a:tc>
                  <a:txBody>
                    <a:bodyPr/>
                    <a:lstStyle/>
                    <a:p>
                      <a:r>
                        <a:rPr lang="en-US" b="1" err="1"/>
                        <a:t>HydrOXYZINE</a:t>
                      </a:r>
                      <a:r>
                        <a:rPr lang="en-US" b="1"/>
                        <a:t> HCL Tablet</a:t>
                      </a:r>
                    </a:p>
                    <a:p>
                      <a:r>
                        <a:rPr lang="en-US" b="1" err="1"/>
                        <a:t>HydrOXYZINE</a:t>
                      </a:r>
                      <a:r>
                        <a:rPr lang="en-US" b="1"/>
                        <a:t> Pamoate Capsule</a:t>
                      </a:r>
                    </a:p>
                  </a:txBody>
                  <a:tcPr/>
                </a:tc>
                <a:extLst>
                  <a:ext uri="{0D108BD9-81ED-4DB2-BD59-A6C34878D82A}">
                    <a16:rowId xmlns:a16="http://schemas.microsoft.com/office/drawing/2014/main" val="2689126435"/>
                  </a:ext>
                </a:extLst>
              </a:tr>
              <a:tr h="692432">
                <a:tc>
                  <a:txBody>
                    <a:bodyPr/>
                    <a:lstStyle/>
                    <a:p>
                      <a:r>
                        <a:rPr lang="en-US" b="0"/>
                        <a:t>FDA indication for </a:t>
                      </a:r>
                      <a:r>
                        <a:rPr lang="en-US" sz="2000" b="1"/>
                        <a:t>hypertension </a:t>
                      </a:r>
                      <a:endParaRPr lang="en-US" b="1"/>
                    </a:p>
                  </a:txBody>
                  <a:tcPr/>
                </a:tc>
                <a:tc>
                  <a:txBody>
                    <a:bodyPr/>
                    <a:lstStyle/>
                    <a:p>
                      <a:r>
                        <a:rPr lang="en-US" b="0" dirty="0"/>
                        <a:t>FDA indication for </a:t>
                      </a:r>
                      <a:r>
                        <a:rPr lang="en-US" sz="2000" b="1" dirty="0"/>
                        <a:t>anxiety/dermatitis  </a:t>
                      </a:r>
                      <a:endParaRPr lang="en-US" b="1" dirty="0"/>
                    </a:p>
                  </a:txBody>
                  <a:tcPr/>
                </a:tc>
                <a:extLst>
                  <a:ext uri="{0D108BD9-81ED-4DB2-BD59-A6C34878D82A}">
                    <a16:rowId xmlns:a16="http://schemas.microsoft.com/office/drawing/2014/main" val="3012748516"/>
                  </a:ext>
                </a:extLst>
              </a:tr>
              <a:tr h="1195157">
                <a:tc>
                  <a:txBody>
                    <a:bodyPr/>
                    <a:lstStyle/>
                    <a:p>
                      <a:r>
                        <a:rPr lang="en-US"/>
                        <a:t>Tablets</a:t>
                      </a:r>
                      <a:r>
                        <a:rPr lang="en-US">
                          <a:sym typeface="Wingdings" pitchFamily="2" charset="2"/>
                        </a:rPr>
                        <a:t> 10mg, 25mg, 50mg, 100mg</a:t>
                      </a:r>
                    </a:p>
                    <a:p>
                      <a:r>
                        <a:rPr lang="en-US">
                          <a:sym typeface="Wingdings" pitchFamily="2" charset="2"/>
                        </a:rPr>
                        <a:t>Injection 20mg/ml</a:t>
                      </a:r>
                      <a:endParaRPr lang="en-US"/>
                    </a:p>
                  </a:txBody>
                  <a:tcPr/>
                </a:tc>
                <a:tc>
                  <a:txBody>
                    <a:bodyPr/>
                    <a:lstStyle/>
                    <a:p>
                      <a:r>
                        <a:rPr lang="en-US" dirty="0"/>
                        <a:t>Tablets</a:t>
                      </a:r>
                      <a:r>
                        <a:rPr lang="en-US" dirty="0">
                          <a:sym typeface="Wingdings" pitchFamily="2" charset="2"/>
                        </a:rPr>
                        <a:t> 10mg, 25mg, 50mg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Capsules</a:t>
                      </a:r>
                      <a:r>
                        <a:rPr lang="en-US" dirty="0">
                          <a:sym typeface="Wingdings" pitchFamily="2" charset="2"/>
                        </a:rPr>
                        <a:t> 25mg, 50mg, 100mg</a:t>
                      </a:r>
                      <a:endParaRPr lang="en-US" dirty="0"/>
                    </a:p>
                    <a:p>
                      <a:r>
                        <a:rPr lang="en-US" dirty="0"/>
                        <a:t>Solution</a:t>
                      </a:r>
                      <a:r>
                        <a:rPr lang="en-US" dirty="0">
                          <a:sym typeface="Wingdings" pitchFamily="2" charset="2"/>
                        </a:rPr>
                        <a:t> 10mg/5ml</a:t>
                      </a:r>
                      <a:endParaRPr lang="en-US" dirty="0"/>
                    </a:p>
                  </a:txBody>
                  <a:tcPr/>
                </a:tc>
                <a:extLst>
                  <a:ext uri="{0D108BD9-81ED-4DB2-BD59-A6C34878D82A}">
                    <a16:rowId xmlns:a16="http://schemas.microsoft.com/office/drawing/2014/main" val="2132189176"/>
                  </a:ext>
                </a:extLst>
              </a:tr>
            </a:tbl>
          </a:graphicData>
        </a:graphic>
      </p:graphicFrame>
      <p:sp>
        <p:nvSpPr>
          <p:cNvPr id="6" name="Rectangle 5">
            <a:extLst>
              <a:ext uri="{FF2B5EF4-FFF2-40B4-BE49-F238E27FC236}">
                <a16:creationId xmlns:a16="http://schemas.microsoft.com/office/drawing/2014/main" id="{493CFD21-128C-8244-8D7A-C7BA3282B31E}"/>
              </a:ext>
            </a:extLst>
          </p:cNvPr>
          <p:cNvSpPr/>
          <p:nvPr/>
        </p:nvSpPr>
        <p:spPr>
          <a:xfrm>
            <a:off x="371856" y="6008648"/>
            <a:ext cx="11585448" cy="707886"/>
          </a:xfrm>
          <a:prstGeom prst="rect">
            <a:avLst/>
          </a:prstGeom>
        </p:spPr>
        <p:txBody>
          <a:bodyPr wrap="square">
            <a:spAutoFit/>
          </a:bodyPr>
          <a:lstStyle/>
          <a:p>
            <a:r>
              <a:rPr lang="en-US" sz="1100">
                <a:hlinkClick r:id="rId3"/>
              </a:rPr>
              <a:t>https://online.lexi.com/lco/action/doc/retrieve/docid/patch_f/7034?cesid=451efC5foYM&amp;searchUrl=%2Flco%2Faction%2Fsearch%3Fq%3DhydrALAZINE%26t%3Dname%26va%3DhydrALAZINE</a:t>
            </a:r>
            <a:endParaRPr lang="en-US" sz="1100"/>
          </a:p>
          <a:p>
            <a:r>
              <a:rPr lang="en-US" sz="1100">
                <a:hlinkClick r:id="rId3"/>
              </a:rPr>
              <a:t>https://online.lexi.com/lco/action/doc/retrieve/docid/patch_f/7034?cesid=451efC5foYM&amp;searchUrl=%2Flco%2Faction%2Fsearch%3Fq%3DhydrALAZINE%26t%3Dname%26va%3DhydrALAZINE</a:t>
            </a:r>
            <a:endParaRPr lang="en-US" sz="1100"/>
          </a:p>
          <a:p>
            <a:endParaRPr lang="en-US"/>
          </a:p>
        </p:txBody>
      </p:sp>
    </p:spTree>
    <p:extLst>
      <p:ext uri="{BB962C8B-B14F-4D97-AF65-F5344CB8AC3E}">
        <p14:creationId xmlns:p14="http://schemas.microsoft.com/office/powerpoint/2010/main" val="28053677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8D2D4-65EE-3445-87A1-D901EE657AC6}"/>
              </a:ext>
            </a:extLst>
          </p:cNvPr>
          <p:cNvSpPr>
            <a:spLocks noGrp="1"/>
          </p:cNvSpPr>
          <p:nvPr>
            <p:ph type="title"/>
          </p:nvPr>
        </p:nvSpPr>
        <p:spPr/>
        <p:txBody>
          <a:bodyPr/>
          <a:lstStyle/>
          <a:p>
            <a:r>
              <a:rPr lang="en-US" dirty="0"/>
              <a:t>Most Confused Drug Names (Sound Alike) </a:t>
            </a:r>
          </a:p>
        </p:txBody>
      </p:sp>
      <p:sp>
        <p:nvSpPr>
          <p:cNvPr id="3" name="Content Placeholder 2">
            <a:extLst>
              <a:ext uri="{FF2B5EF4-FFF2-40B4-BE49-F238E27FC236}">
                <a16:creationId xmlns:a16="http://schemas.microsoft.com/office/drawing/2014/main" id="{EFEAE40C-C782-B44E-8A97-45AF622022E0}"/>
              </a:ext>
            </a:extLst>
          </p:cNvPr>
          <p:cNvSpPr>
            <a:spLocks noGrp="1"/>
          </p:cNvSpPr>
          <p:nvPr>
            <p:ph idx="1"/>
          </p:nvPr>
        </p:nvSpPr>
        <p:spPr>
          <a:xfrm>
            <a:off x="1066800" y="1860884"/>
            <a:ext cx="10058400" cy="4091860"/>
          </a:xfrm>
        </p:spPr>
        <p:txBody>
          <a:bodyPr/>
          <a:lstStyle/>
          <a:p>
            <a:pPr marL="0" indent="0" algn="ctr">
              <a:buNone/>
            </a:pPr>
            <a:r>
              <a:rPr lang="en-US" sz="2400" dirty="0">
                <a:hlinkClick r:id="rId3"/>
              </a:rPr>
              <a:t>https://www.ismp.org/recommendations/confused-drug-names-list</a:t>
            </a:r>
            <a:endParaRPr lang="en-US" sz="2400" dirty="0"/>
          </a:p>
          <a:p>
            <a:pPr marL="0" indent="0" algn="ctr">
              <a:buNone/>
            </a:pPr>
            <a:r>
              <a:rPr lang="en-US" sz="2400" dirty="0">
                <a:hlinkClick r:id="rId4"/>
              </a:rPr>
              <a:t>https://www.ismp.org/recommendations/tall-man-letters-list</a:t>
            </a:r>
            <a:endParaRPr lang="en-US" sz="2400" dirty="0"/>
          </a:p>
          <a:p>
            <a:pPr marL="0" indent="0">
              <a:buNone/>
            </a:pPr>
            <a:endParaRPr lang="en-US" sz="1200" dirty="0"/>
          </a:p>
          <a:p>
            <a:pPr marL="0" indent="0">
              <a:buNone/>
            </a:pPr>
            <a:r>
              <a:rPr lang="en-US" sz="2400" dirty="0"/>
              <a:t>Some Examples:</a:t>
            </a:r>
          </a:p>
        </p:txBody>
      </p:sp>
      <p:graphicFrame>
        <p:nvGraphicFramePr>
          <p:cNvPr id="4" name="Table 4">
            <a:extLst>
              <a:ext uri="{FF2B5EF4-FFF2-40B4-BE49-F238E27FC236}">
                <a16:creationId xmlns:a16="http://schemas.microsoft.com/office/drawing/2014/main" id="{F8ACE26F-B7C9-7541-959E-259368D87B10}"/>
              </a:ext>
            </a:extLst>
          </p:cNvPr>
          <p:cNvGraphicFramePr>
            <a:graphicFrameLocks noGrp="1"/>
          </p:cNvGraphicFramePr>
          <p:nvPr>
            <p:extLst>
              <p:ext uri="{D42A27DB-BD31-4B8C-83A1-F6EECF244321}">
                <p14:modId xmlns:p14="http://schemas.microsoft.com/office/powerpoint/2010/main" val="3377954820"/>
              </p:ext>
            </p:extLst>
          </p:nvPr>
        </p:nvGraphicFramePr>
        <p:xfrm>
          <a:off x="2220004" y="3906814"/>
          <a:ext cx="8128000" cy="185420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45500967"/>
                    </a:ext>
                  </a:extLst>
                </a:gridCol>
                <a:gridCol w="4064000">
                  <a:extLst>
                    <a:ext uri="{9D8B030D-6E8A-4147-A177-3AD203B41FA5}">
                      <a16:colId xmlns:a16="http://schemas.microsoft.com/office/drawing/2014/main" val="3989198542"/>
                    </a:ext>
                  </a:extLst>
                </a:gridCol>
              </a:tblGrid>
              <a:tr h="370840">
                <a:tc>
                  <a:txBody>
                    <a:bodyPr/>
                    <a:lstStyle/>
                    <a:p>
                      <a:r>
                        <a:rPr lang="en-US" dirty="0"/>
                        <a:t>Adderall</a:t>
                      </a:r>
                      <a:r>
                        <a:rPr lang="en-US" sz="1800" b="0" dirty="0"/>
                        <a:t>™️</a:t>
                      </a:r>
                      <a:r>
                        <a:rPr lang="en-US" dirty="0"/>
                        <a:t>/ Inderal</a:t>
                      </a:r>
                      <a:r>
                        <a:rPr lang="en-US" sz="1800" b="0" dirty="0"/>
                        <a:t>™️</a:t>
                      </a:r>
                      <a:endParaRPr lang="en-US" dirty="0"/>
                    </a:p>
                  </a:txBody>
                  <a:tcPr/>
                </a:tc>
                <a:tc>
                  <a:txBody>
                    <a:bodyPr/>
                    <a:lstStyle/>
                    <a:p>
                      <a:r>
                        <a:rPr lang="en-US" dirty="0" err="1"/>
                        <a:t>Lodine</a:t>
                      </a:r>
                      <a:r>
                        <a:rPr lang="en-US" sz="1800" b="0" dirty="0"/>
                        <a:t>™️</a:t>
                      </a:r>
                      <a:r>
                        <a:rPr lang="en-US" dirty="0"/>
                        <a:t>/ codeine</a:t>
                      </a:r>
                    </a:p>
                  </a:txBody>
                  <a:tcPr/>
                </a:tc>
                <a:extLst>
                  <a:ext uri="{0D108BD9-81ED-4DB2-BD59-A6C34878D82A}">
                    <a16:rowId xmlns:a16="http://schemas.microsoft.com/office/drawing/2014/main" val="2386472002"/>
                  </a:ext>
                </a:extLst>
              </a:tr>
              <a:tr h="370840">
                <a:tc>
                  <a:txBody>
                    <a:bodyPr/>
                    <a:lstStyle/>
                    <a:p>
                      <a:r>
                        <a:rPr lang="en-US" dirty="0"/>
                        <a:t>Allegra</a:t>
                      </a:r>
                      <a:r>
                        <a:rPr lang="en-US" sz="1800" b="0" dirty="0"/>
                        <a:t>™️</a:t>
                      </a:r>
                      <a:r>
                        <a:rPr lang="en-US" dirty="0"/>
                        <a:t>/ Viagra</a:t>
                      </a:r>
                      <a:r>
                        <a:rPr lang="en-US" sz="1800" b="0" dirty="0"/>
                        <a:t>™️</a:t>
                      </a:r>
                      <a:endParaRPr lang="en-US" dirty="0"/>
                    </a:p>
                  </a:txBody>
                  <a:tcPr/>
                </a:tc>
                <a:tc>
                  <a:txBody>
                    <a:bodyPr/>
                    <a:lstStyle/>
                    <a:p>
                      <a:r>
                        <a:rPr lang="en-US" dirty="0"/>
                        <a:t>metolazone/ methadone</a:t>
                      </a:r>
                    </a:p>
                  </a:txBody>
                  <a:tcPr/>
                </a:tc>
                <a:extLst>
                  <a:ext uri="{0D108BD9-81ED-4DB2-BD59-A6C34878D82A}">
                    <a16:rowId xmlns:a16="http://schemas.microsoft.com/office/drawing/2014/main" val="2929796147"/>
                  </a:ext>
                </a:extLst>
              </a:tr>
              <a:tr h="370840">
                <a:tc>
                  <a:txBody>
                    <a:bodyPr/>
                    <a:lstStyle/>
                    <a:p>
                      <a:r>
                        <a:rPr lang="en-US" dirty="0" err="1"/>
                        <a:t>Benadaryl</a:t>
                      </a:r>
                      <a:r>
                        <a:rPr lang="en-US" sz="1800" b="0" dirty="0"/>
                        <a:t>™️</a:t>
                      </a:r>
                      <a:r>
                        <a:rPr lang="en-US" dirty="0"/>
                        <a:t>/ benazepril</a:t>
                      </a:r>
                    </a:p>
                  </a:txBody>
                  <a:tcPr/>
                </a:tc>
                <a:tc>
                  <a:txBody>
                    <a:bodyPr/>
                    <a:lstStyle/>
                    <a:p>
                      <a:r>
                        <a:rPr lang="en-US" dirty="0"/>
                        <a:t>Mirapex</a:t>
                      </a:r>
                      <a:r>
                        <a:rPr lang="en-US" sz="1800" b="0" dirty="0"/>
                        <a:t>™️</a:t>
                      </a:r>
                      <a:r>
                        <a:rPr lang="en-US" dirty="0"/>
                        <a:t>/ </a:t>
                      </a:r>
                      <a:r>
                        <a:rPr lang="en-US" dirty="0" err="1"/>
                        <a:t>Miralax</a:t>
                      </a:r>
                      <a:r>
                        <a:rPr lang="en-US" sz="1800" b="0" dirty="0"/>
                        <a:t>™️</a:t>
                      </a:r>
                      <a:endParaRPr lang="en-US" dirty="0"/>
                    </a:p>
                  </a:txBody>
                  <a:tcPr/>
                </a:tc>
                <a:extLst>
                  <a:ext uri="{0D108BD9-81ED-4DB2-BD59-A6C34878D82A}">
                    <a16:rowId xmlns:a16="http://schemas.microsoft.com/office/drawing/2014/main" val="639069306"/>
                  </a:ext>
                </a:extLst>
              </a:tr>
              <a:tr h="370840">
                <a:tc>
                  <a:txBody>
                    <a:bodyPr/>
                    <a:lstStyle/>
                    <a:p>
                      <a:r>
                        <a:rPr lang="en-US" dirty="0"/>
                        <a:t>bupropion/ buspirone </a:t>
                      </a:r>
                    </a:p>
                  </a:txBody>
                  <a:tcPr/>
                </a:tc>
                <a:tc>
                  <a:txBody>
                    <a:bodyPr/>
                    <a:lstStyle/>
                    <a:p>
                      <a:r>
                        <a:rPr lang="en-US" dirty="0"/>
                        <a:t>naloxone / Lanoxin</a:t>
                      </a:r>
                      <a:r>
                        <a:rPr lang="en-US" sz="1800" b="0" dirty="0"/>
                        <a:t>™️</a:t>
                      </a:r>
                      <a:r>
                        <a:rPr lang="en-US" dirty="0"/>
                        <a:t> </a:t>
                      </a:r>
                    </a:p>
                  </a:txBody>
                  <a:tcPr/>
                </a:tc>
                <a:extLst>
                  <a:ext uri="{0D108BD9-81ED-4DB2-BD59-A6C34878D82A}">
                    <a16:rowId xmlns:a16="http://schemas.microsoft.com/office/drawing/2014/main" val="3483241570"/>
                  </a:ext>
                </a:extLst>
              </a:tr>
              <a:tr h="370840">
                <a:tc>
                  <a:txBody>
                    <a:bodyPr/>
                    <a:lstStyle/>
                    <a:p>
                      <a:r>
                        <a:rPr lang="en-US" dirty="0"/>
                        <a:t>clonidine/ </a:t>
                      </a:r>
                      <a:r>
                        <a:rPr lang="en-US" dirty="0" err="1"/>
                        <a:t>Klonopin</a:t>
                      </a:r>
                      <a:r>
                        <a:rPr lang="en-US" sz="1800" b="0" dirty="0"/>
                        <a:t>™️</a:t>
                      </a:r>
                      <a:endParaRPr lang="en-US" dirty="0"/>
                    </a:p>
                  </a:txBody>
                  <a:tcPr/>
                </a:tc>
                <a:tc>
                  <a:txBody>
                    <a:bodyPr/>
                    <a:lstStyle/>
                    <a:p>
                      <a:r>
                        <a:rPr lang="en-US" dirty="0"/>
                        <a:t>Prilosec </a:t>
                      </a:r>
                      <a:r>
                        <a:rPr lang="en-US" sz="1800" b="0" dirty="0"/>
                        <a:t>™️</a:t>
                      </a:r>
                      <a:r>
                        <a:rPr lang="en-US" dirty="0"/>
                        <a:t>/ Prozac</a:t>
                      </a:r>
                      <a:r>
                        <a:rPr lang="en-US" sz="1800" b="0" dirty="0"/>
                        <a:t>™️</a:t>
                      </a:r>
                      <a:r>
                        <a:rPr lang="en-US" dirty="0"/>
                        <a:t> </a:t>
                      </a:r>
                    </a:p>
                  </a:txBody>
                  <a:tcPr/>
                </a:tc>
                <a:extLst>
                  <a:ext uri="{0D108BD9-81ED-4DB2-BD59-A6C34878D82A}">
                    <a16:rowId xmlns:a16="http://schemas.microsoft.com/office/drawing/2014/main" val="3052851170"/>
                  </a:ext>
                </a:extLst>
              </a:tr>
            </a:tbl>
          </a:graphicData>
        </a:graphic>
      </p:graphicFrame>
    </p:spTree>
    <p:extLst>
      <p:ext uri="{BB962C8B-B14F-4D97-AF65-F5344CB8AC3E}">
        <p14:creationId xmlns:p14="http://schemas.microsoft.com/office/powerpoint/2010/main" val="2229899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3CAFA-FBCE-AD44-A731-E83851A1C44A}"/>
              </a:ext>
            </a:extLst>
          </p:cNvPr>
          <p:cNvSpPr>
            <a:spLocks noGrp="1"/>
          </p:cNvSpPr>
          <p:nvPr>
            <p:ph type="title"/>
          </p:nvPr>
        </p:nvSpPr>
        <p:spPr>
          <a:xfrm>
            <a:off x="537411" y="514257"/>
            <a:ext cx="10058400" cy="881406"/>
          </a:xfrm>
        </p:spPr>
        <p:txBody>
          <a:bodyPr/>
          <a:lstStyle/>
          <a:p>
            <a:r>
              <a:rPr lang="en-US" dirty="0"/>
              <a:t>Methods</a:t>
            </a:r>
          </a:p>
        </p:txBody>
      </p:sp>
      <p:sp>
        <p:nvSpPr>
          <p:cNvPr id="3" name="Content Placeholder 2">
            <a:extLst>
              <a:ext uri="{FF2B5EF4-FFF2-40B4-BE49-F238E27FC236}">
                <a16:creationId xmlns:a16="http://schemas.microsoft.com/office/drawing/2014/main" id="{19BE8579-6A97-6F49-AAD7-D7FA03FFA8AF}"/>
              </a:ext>
            </a:extLst>
          </p:cNvPr>
          <p:cNvSpPr>
            <a:spLocks noGrp="1"/>
          </p:cNvSpPr>
          <p:nvPr>
            <p:ph idx="1"/>
          </p:nvPr>
        </p:nvSpPr>
        <p:spPr>
          <a:xfrm>
            <a:off x="537411" y="1395663"/>
            <a:ext cx="11117178" cy="4819743"/>
          </a:xfrm>
        </p:spPr>
        <p:txBody>
          <a:bodyPr>
            <a:normAutofit lnSpcReduction="10000"/>
          </a:bodyPr>
          <a:lstStyle/>
          <a:p>
            <a:r>
              <a:rPr lang="en-US" sz="2000" dirty="0"/>
              <a:t> A retrospective cohort design over a one-year period </a:t>
            </a:r>
          </a:p>
          <a:p>
            <a:r>
              <a:rPr lang="en-US" sz="2000" dirty="0"/>
              <a:t>Medication orders for patients at multiple long-term care facilities in New Mexico were reviewed and evaluated by pharmacists at a central dispensing pharmacy. </a:t>
            </a:r>
          </a:p>
          <a:p>
            <a:r>
              <a:rPr lang="en-US" sz="2000" dirty="0"/>
              <a:t>All prescriptions that were processed through the point-of-sale system were considered eligible for review. </a:t>
            </a:r>
            <a:r>
              <a:rPr lang="en-US" sz="1800" dirty="0"/>
              <a:t>These prescriptions were canceled by a pharmacy team member due to the error caught and were never dispensed.</a:t>
            </a:r>
            <a:endParaRPr lang="en-US" sz="2000" dirty="0"/>
          </a:p>
          <a:p>
            <a:r>
              <a:rPr lang="en-US" sz="2000" dirty="0"/>
              <a:t>Medication errors and subsequent pharmacist interventions were identified by reviewing the point-of-sale system for cancelled prescriptions and grouped into categories. </a:t>
            </a:r>
          </a:p>
          <a:p>
            <a:r>
              <a:rPr lang="en-US" sz="2000" dirty="0"/>
              <a:t>The groups were based on the clinical impact and were divided into various subcategories for further analysis.</a:t>
            </a:r>
          </a:p>
          <a:p>
            <a:r>
              <a:rPr lang="en-US" sz="2000" dirty="0"/>
              <a:t>Once the medication errors were identified, the results were then described and grouped into categories of various types of pharmacist interventions.</a:t>
            </a:r>
          </a:p>
          <a:p>
            <a:r>
              <a:rPr lang="en-US" sz="2000" dirty="0"/>
              <a:t> If a prescription contained multiple errors and subsequent interventions these were categorized in their own grouping. </a:t>
            </a:r>
          </a:p>
        </p:txBody>
      </p:sp>
    </p:spTree>
    <p:extLst>
      <p:ext uri="{BB962C8B-B14F-4D97-AF65-F5344CB8AC3E}">
        <p14:creationId xmlns:p14="http://schemas.microsoft.com/office/powerpoint/2010/main" val="1487478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1066800" y="642594"/>
            <a:ext cx="10058400" cy="1371600"/>
          </a:xfrm>
        </p:spPr>
        <p:txBody>
          <a:bodyPr>
            <a:normAutofit/>
          </a:bodyPr>
          <a:lstStyle/>
          <a:p>
            <a:pPr algn="ctr"/>
            <a:r>
              <a:rPr lang="en-US" sz="4400" b="1" dirty="0"/>
              <a:t>Key Points from Error</a:t>
            </a:r>
            <a:br>
              <a:rPr lang="en-US" sz="4400" b="1" dirty="0"/>
            </a:br>
            <a:endParaRPr lang="en-US" sz="4400" b="1" dirty="0"/>
          </a:p>
        </p:txBody>
      </p:sp>
      <p:sp>
        <p:nvSpPr>
          <p:cNvPr id="6" name="Content Placeholder 5">
            <a:extLst>
              <a:ext uri="{FF2B5EF4-FFF2-40B4-BE49-F238E27FC236}">
                <a16:creationId xmlns:a16="http://schemas.microsoft.com/office/drawing/2014/main" id="{3C711B91-4C56-0846-9934-C724996F1B02}"/>
              </a:ext>
            </a:extLst>
          </p:cNvPr>
          <p:cNvSpPr>
            <a:spLocks noGrp="1"/>
          </p:cNvSpPr>
          <p:nvPr>
            <p:ph idx="1"/>
          </p:nvPr>
        </p:nvSpPr>
        <p:spPr/>
        <p:txBody>
          <a:bodyPr>
            <a:normAutofit/>
          </a:bodyPr>
          <a:lstStyle/>
          <a:p>
            <a:pPr marL="342900" indent="-342900">
              <a:buFont typeface="+mj-lt"/>
              <a:buAutoNum type="arabicPeriod"/>
            </a:pPr>
            <a:r>
              <a:rPr lang="en-US" sz="2400" dirty="0"/>
              <a:t>Identifying diagnosis will aid in dispensing correct medication for disease state.</a:t>
            </a:r>
          </a:p>
          <a:p>
            <a:pPr marL="342900" indent="-342900">
              <a:buFont typeface="+mj-lt"/>
              <a:buAutoNum type="arabicPeriod"/>
            </a:pPr>
            <a:r>
              <a:rPr lang="en-US" sz="2400" dirty="0"/>
              <a:t>Always repeat order or use teach back method to ensure correct medication was transcribed. </a:t>
            </a:r>
          </a:p>
        </p:txBody>
      </p:sp>
    </p:spTree>
    <p:extLst>
      <p:ext uri="{BB962C8B-B14F-4D97-AF65-F5344CB8AC3E}">
        <p14:creationId xmlns:p14="http://schemas.microsoft.com/office/powerpoint/2010/main" val="36433143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2DEE9-A23A-5E41-B862-27EF6BE7DA69}"/>
              </a:ext>
            </a:extLst>
          </p:cNvPr>
          <p:cNvSpPr>
            <a:spLocks noGrp="1"/>
          </p:cNvSpPr>
          <p:nvPr>
            <p:ph type="title"/>
          </p:nvPr>
        </p:nvSpPr>
        <p:spPr/>
        <p:txBody>
          <a:bodyPr/>
          <a:lstStyle/>
          <a:p>
            <a:r>
              <a:rPr lang="en-US" dirty="0"/>
              <a:t>Poll Question</a:t>
            </a:r>
          </a:p>
        </p:txBody>
      </p:sp>
      <p:sp>
        <p:nvSpPr>
          <p:cNvPr id="3" name="Content Placeholder 2">
            <a:extLst>
              <a:ext uri="{FF2B5EF4-FFF2-40B4-BE49-F238E27FC236}">
                <a16:creationId xmlns:a16="http://schemas.microsoft.com/office/drawing/2014/main" id="{C5ABE4B1-6E24-E743-ACF4-74B8BD7BCFD2}"/>
              </a:ext>
            </a:extLst>
          </p:cNvPr>
          <p:cNvSpPr>
            <a:spLocks noGrp="1"/>
          </p:cNvSpPr>
          <p:nvPr>
            <p:ph idx="1"/>
          </p:nvPr>
        </p:nvSpPr>
        <p:spPr/>
        <p:txBody>
          <a:bodyPr>
            <a:normAutofit/>
          </a:bodyPr>
          <a:lstStyle/>
          <a:p>
            <a:pPr marL="0" indent="0" algn="ctr">
              <a:buNone/>
            </a:pPr>
            <a:r>
              <a:rPr lang="en-US" sz="2800" dirty="0"/>
              <a:t>Do you feel comfortable making clinical recommendations?</a:t>
            </a:r>
          </a:p>
          <a:p>
            <a:pPr marL="514350" indent="-514350" algn="ctr">
              <a:buAutoNum type="alphaLcPeriod"/>
            </a:pPr>
            <a:r>
              <a:rPr lang="en-US" sz="2800" dirty="0"/>
              <a:t>Yes</a:t>
            </a:r>
          </a:p>
          <a:p>
            <a:pPr marL="514350" indent="-514350" algn="ctr">
              <a:buAutoNum type="alphaLcPeriod"/>
            </a:pPr>
            <a:r>
              <a:rPr lang="en-US" sz="2800" dirty="0"/>
              <a:t>No</a:t>
            </a:r>
          </a:p>
        </p:txBody>
      </p:sp>
    </p:spTree>
    <p:extLst>
      <p:ext uri="{BB962C8B-B14F-4D97-AF65-F5344CB8AC3E}">
        <p14:creationId xmlns:p14="http://schemas.microsoft.com/office/powerpoint/2010/main" val="2121688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1066800" y="642594"/>
            <a:ext cx="10058400" cy="672859"/>
          </a:xfrm>
        </p:spPr>
        <p:txBody>
          <a:bodyPr>
            <a:normAutofit fontScale="90000"/>
          </a:bodyPr>
          <a:lstStyle/>
          <a:p>
            <a:pPr algn="ctr"/>
            <a:r>
              <a:rPr lang="en-US" sz="4400" b="1" dirty="0"/>
              <a:t>How to Effectively Make Clinical Interventions?</a:t>
            </a:r>
            <a:br>
              <a:rPr lang="en-US" sz="4400" b="1" dirty="0"/>
            </a:br>
            <a:endParaRPr lang="en-US" sz="4400" b="1" dirty="0"/>
          </a:p>
        </p:txBody>
      </p:sp>
      <p:sp>
        <p:nvSpPr>
          <p:cNvPr id="6" name="Content Placeholder 5">
            <a:extLst>
              <a:ext uri="{FF2B5EF4-FFF2-40B4-BE49-F238E27FC236}">
                <a16:creationId xmlns:a16="http://schemas.microsoft.com/office/drawing/2014/main" id="{3C711B91-4C56-0846-9934-C724996F1B02}"/>
              </a:ext>
            </a:extLst>
          </p:cNvPr>
          <p:cNvSpPr>
            <a:spLocks noGrp="1"/>
          </p:cNvSpPr>
          <p:nvPr>
            <p:ph idx="1"/>
          </p:nvPr>
        </p:nvSpPr>
        <p:spPr>
          <a:xfrm>
            <a:off x="513347" y="1122947"/>
            <a:ext cx="10860506" cy="5245769"/>
          </a:xfrm>
        </p:spPr>
        <p:txBody>
          <a:bodyPr>
            <a:normAutofit fontScale="92500" lnSpcReduction="10000"/>
          </a:bodyPr>
          <a:lstStyle/>
          <a:p>
            <a:pPr marL="342900" indent="-342900">
              <a:buFont typeface="+mj-lt"/>
              <a:buAutoNum type="arabicPeriod"/>
            </a:pPr>
            <a:r>
              <a:rPr lang="en-US" sz="2400" dirty="0"/>
              <a:t>Build a rapport </a:t>
            </a:r>
          </a:p>
          <a:p>
            <a:pPr marL="342900" indent="-342900">
              <a:buFont typeface="+mj-lt"/>
              <a:buAutoNum type="arabicPeriod"/>
            </a:pPr>
            <a:r>
              <a:rPr lang="en-US" sz="2400" dirty="0"/>
              <a:t>Approach conversation with mutual respect for fundamental knowledge and </a:t>
            </a:r>
            <a:r>
              <a:rPr lang="en-US" sz="2400" u="sng" dirty="0"/>
              <a:t>time</a:t>
            </a:r>
          </a:p>
          <a:p>
            <a:pPr marL="342900" indent="-342900">
              <a:buFont typeface="+mj-lt"/>
              <a:buAutoNum type="arabicPeriod"/>
            </a:pPr>
            <a:r>
              <a:rPr lang="en-US" sz="2400" dirty="0"/>
              <a:t>Clarify order from their perspective BEFORE providing your point of view</a:t>
            </a:r>
          </a:p>
          <a:p>
            <a:pPr marL="342900" indent="-342900">
              <a:buFont typeface="+mj-lt"/>
              <a:buAutoNum type="arabicPeriod"/>
            </a:pPr>
            <a:r>
              <a:rPr lang="en-US" sz="2400" dirty="0"/>
              <a:t>Be prepared with references to build your case</a:t>
            </a:r>
          </a:p>
          <a:p>
            <a:pPr marL="731520" lvl="1" indent="-457200">
              <a:buFont typeface="+mj-lt"/>
              <a:buAutoNum type="alphaLcParenR"/>
            </a:pPr>
            <a:r>
              <a:rPr lang="en-US" sz="2200" dirty="0"/>
              <a:t>Gather useful information</a:t>
            </a:r>
          </a:p>
          <a:p>
            <a:pPr lvl="2"/>
            <a:r>
              <a:rPr lang="en-US" sz="2000" dirty="0"/>
              <a:t>Medical references</a:t>
            </a:r>
          </a:p>
          <a:p>
            <a:pPr lvl="2"/>
            <a:r>
              <a:rPr lang="en-US" sz="2000" dirty="0"/>
              <a:t>Family members</a:t>
            </a:r>
          </a:p>
          <a:p>
            <a:pPr lvl="2"/>
            <a:r>
              <a:rPr lang="en-US" sz="2000" dirty="0"/>
              <a:t>Nursing staff</a:t>
            </a:r>
          </a:p>
          <a:p>
            <a:pPr marL="342900" indent="-342900">
              <a:buFont typeface="+mj-lt"/>
              <a:buAutoNum type="arabicPeriod"/>
            </a:pPr>
            <a:r>
              <a:rPr lang="en-US" sz="2400" dirty="0"/>
              <a:t>Keep the focus of the conversation on the patient</a:t>
            </a:r>
          </a:p>
          <a:p>
            <a:pPr marL="342900" indent="-342900">
              <a:buFont typeface="+mj-lt"/>
              <a:buAutoNum type="arabicPeriod"/>
            </a:pPr>
            <a:r>
              <a:rPr lang="en-US" sz="2400" dirty="0"/>
              <a:t>If error could cause patient harm</a:t>
            </a:r>
          </a:p>
          <a:p>
            <a:pPr marL="731520" lvl="1" indent="-457200">
              <a:buFont typeface="+mj-lt"/>
              <a:buAutoNum type="alphaLcParenR"/>
            </a:pPr>
            <a:r>
              <a:rPr lang="en-US" sz="2200" dirty="0"/>
              <a:t>Use </a:t>
            </a:r>
            <a:r>
              <a:rPr lang="en-US" sz="2200" b="1" dirty="0"/>
              <a:t>Conscientious Objection law</a:t>
            </a:r>
          </a:p>
          <a:p>
            <a:pPr marL="731520" lvl="1" indent="-457200">
              <a:buFont typeface="+mj-lt"/>
              <a:buAutoNum type="alphaLcParenR"/>
            </a:pPr>
            <a:r>
              <a:rPr lang="en-US" sz="2200" dirty="0"/>
              <a:t>If used, be prepared to transfer prescription to a different pharmacy </a:t>
            </a:r>
            <a:r>
              <a:rPr lang="en-US" sz="2200" b="1" dirty="0"/>
              <a:t>AFTER</a:t>
            </a:r>
            <a:r>
              <a:rPr lang="en-US" sz="2200" dirty="0"/>
              <a:t> adequate counseling to patient and next pharmacy if possible. </a:t>
            </a:r>
          </a:p>
        </p:txBody>
      </p:sp>
    </p:spTree>
    <p:extLst>
      <p:ext uri="{BB962C8B-B14F-4D97-AF65-F5344CB8AC3E}">
        <p14:creationId xmlns:p14="http://schemas.microsoft.com/office/powerpoint/2010/main" val="10186523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3">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273909F6-2BB9-144B-BCDC-4EDF839C3192}"/>
              </a:ext>
            </a:extLst>
          </p:cNvPr>
          <p:cNvSpPr>
            <a:spLocks noGrp="1"/>
          </p:cNvSpPr>
          <p:nvPr>
            <p:ph type="title"/>
          </p:nvPr>
        </p:nvSpPr>
        <p:spPr>
          <a:xfrm>
            <a:off x="1066800" y="757776"/>
            <a:ext cx="10058400" cy="688901"/>
          </a:xfrm>
        </p:spPr>
        <p:txBody>
          <a:bodyPr>
            <a:normAutofit fontScale="90000"/>
          </a:bodyPr>
          <a:lstStyle/>
          <a:p>
            <a:pPr algn="ctr"/>
            <a:r>
              <a:rPr lang="en-US" sz="4400" b="1" dirty="0"/>
              <a:t>7 Ways to Build a Rapport</a:t>
            </a:r>
            <a:br>
              <a:rPr lang="en-US" sz="4400" b="1" dirty="0"/>
            </a:br>
            <a:endParaRPr lang="en-US" sz="4400" b="1" dirty="0"/>
          </a:p>
        </p:txBody>
      </p:sp>
      <p:sp>
        <p:nvSpPr>
          <p:cNvPr id="6" name="Content Placeholder 5">
            <a:extLst>
              <a:ext uri="{FF2B5EF4-FFF2-40B4-BE49-F238E27FC236}">
                <a16:creationId xmlns:a16="http://schemas.microsoft.com/office/drawing/2014/main" id="{3C711B91-4C56-0846-9934-C724996F1B02}"/>
              </a:ext>
            </a:extLst>
          </p:cNvPr>
          <p:cNvSpPr>
            <a:spLocks noGrp="1"/>
          </p:cNvSpPr>
          <p:nvPr>
            <p:ph idx="1"/>
          </p:nvPr>
        </p:nvSpPr>
        <p:spPr>
          <a:xfrm>
            <a:off x="1066800" y="1684421"/>
            <a:ext cx="10058400" cy="4268323"/>
          </a:xfrm>
        </p:spPr>
        <p:txBody>
          <a:bodyPr>
            <a:normAutofit fontScale="92500" lnSpcReduction="10000"/>
          </a:bodyPr>
          <a:lstStyle/>
          <a:p>
            <a:pPr marL="457200" indent="-457200">
              <a:buFont typeface="+mj-lt"/>
              <a:buAutoNum type="arabicPeriod"/>
            </a:pPr>
            <a:r>
              <a:rPr lang="en-US" sz="2400" b="1" dirty="0"/>
              <a:t>Maintain Eye Contact</a:t>
            </a:r>
          </a:p>
          <a:p>
            <a:pPr marL="457200" indent="-457200">
              <a:buFont typeface="+mj-lt"/>
              <a:buAutoNum type="arabicPeriod"/>
            </a:pPr>
            <a:r>
              <a:rPr lang="en-US" sz="2400" b="1" dirty="0"/>
              <a:t>Show Empathy</a:t>
            </a:r>
          </a:p>
          <a:p>
            <a:pPr marL="457200" indent="-457200">
              <a:buFont typeface="+mj-lt"/>
              <a:buAutoNum type="arabicPeriod"/>
            </a:pPr>
            <a:r>
              <a:rPr lang="en-US" sz="2400" dirty="0"/>
              <a:t>Open Communication </a:t>
            </a:r>
          </a:p>
          <a:p>
            <a:pPr marL="457200" indent="-457200">
              <a:buFont typeface="+mj-lt"/>
              <a:buAutoNum type="arabicPeriod"/>
            </a:pPr>
            <a:r>
              <a:rPr lang="en-US" sz="2400" dirty="0"/>
              <a:t>Make it Personal </a:t>
            </a:r>
          </a:p>
          <a:p>
            <a:pPr marL="731520" lvl="1" indent="-457200">
              <a:buFont typeface="+mj-lt"/>
              <a:buAutoNum type="alphaLcParenR"/>
            </a:pPr>
            <a:r>
              <a:rPr lang="en-US" sz="2200" dirty="0"/>
              <a:t>Practice small talk</a:t>
            </a:r>
          </a:p>
          <a:p>
            <a:pPr marL="457200" indent="-457200">
              <a:buFont typeface="+mj-lt"/>
              <a:buAutoNum type="arabicPeriod"/>
            </a:pPr>
            <a:r>
              <a:rPr lang="en-US" sz="2400" b="1" dirty="0"/>
              <a:t>Active Listening</a:t>
            </a:r>
          </a:p>
          <a:p>
            <a:pPr marL="731520" lvl="1" indent="-457200">
              <a:buFont typeface="+mj-lt"/>
              <a:buAutoNum type="alphaLcParenR"/>
            </a:pPr>
            <a:r>
              <a:rPr lang="en-US" sz="2200" dirty="0"/>
              <a:t>Repeat to identify mutual understanding </a:t>
            </a:r>
          </a:p>
          <a:p>
            <a:pPr marL="457200" indent="-457200">
              <a:buFont typeface="+mj-lt"/>
              <a:buAutoNum type="arabicPeriod"/>
            </a:pPr>
            <a:r>
              <a:rPr lang="en-US" sz="2400" dirty="0"/>
              <a:t>Practice Mirroring</a:t>
            </a:r>
          </a:p>
          <a:p>
            <a:pPr marL="731520" lvl="1" indent="-457200">
              <a:buFont typeface="+mj-lt"/>
              <a:buAutoNum type="alphaLcParenR"/>
            </a:pPr>
            <a:r>
              <a:rPr lang="en-US" sz="2200" dirty="0"/>
              <a:t>Matching the patient’s demeanor or disposition </a:t>
            </a:r>
          </a:p>
          <a:p>
            <a:pPr marL="457200" indent="-457200">
              <a:buFont typeface="+mj-lt"/>
              <a:buAutoNum type="arabicPeriod"/>
            </a:pPr>
            <a:r>
              <a:rPr lang="en-US" sz="2400" dirty="0"/>
              <a:t>Keep Your Word </a:t>
            </a:r>
          </a:p>
        </p:txBody>
      </p:sp>
      <p:sp>
        <p:nvSpPr>
          <p:cNvPr id="3" name="Rectangle 2">
            <a:extLst>
              <a:ext uri="{FF2B5EF4-FFF2-40B4-BE49-F238E27FC236}">
                <a16:creationId xmlns:a16="http://schemas.microsoft.com/office/drawing/2014/main" id="{531DD4B4-B3D0-4B4B-B0B2-78991B29DC54}"/>
              </a:ext>
            </a:extLst>
          </p:cNvPr>
          <p:cNvSpPr/>
          <p:nvPr/>
        </p:nvSpPr>
        <p:spPr>
          <a:xfrm>
            <a:off x="234696" y="6516100"/>
            <a:ext cx="11448287" cy="369332"/>
          </a:xfrm>
          <a:prstGeom prst="rect">
            <a:avLst/>
          </a:prstGeom>
        </p:spPr>
        <p:txBody>
          <a:bodyPr wrap="square">
            <a:spAutoFit/>
          </a:bodyPr>
          <a:lstStyle/>
          <a:p>
            <a:r>
              <a:rPr lang="en-US" dirty="0"/>
              <a:t>https://www.nursechoice.com/traveler-resources/how-to-build-rapport-with-patients-7-effective-tips-for-rns/</a:t>
            </a:r>
          </a:p>
        </p:txBody>
      </p:sp>
    </p:spTree>
    <p:extLst>
      <p:ext uri="{BB962C8B-B14F-4D97-AF65-F5344CB8AC3E}">
        <p14:creationId xmlns:p14="http://schemas.microsoft.com/office/powerpoint/2010/main" val="23260078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 name="Rectangle 161">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64" name="Rectangle 163">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66" name="Rectangle 165">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8" name="Rectangle 167">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0" name="Group 169">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1" name="Straight Connector 170">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75" name="Rectangle 174">
            <a:extLst>
              <a:ext uri="{FF2B5EF4-FFF2-40B4-BE49-F238E27FC236}">
                <a16:creationId xmlns:a16="http://schemas.microsoft.com/office/drawing/2014/main" id="{1C3E817E-E139-426E-89E5-9DD346EC7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Rectangle 176">
            <a:extLst>
              <a:ext uri="{FF2B5EF4-FFF2-40B4-BE49-F238E27FC236}">
                <a16:creationId xmlns:a16="http://schemas.microsoft.com/office/drawing/2014/main" id="{E2ADD2F6-F7FC-464F-8F18-5BDBD27A7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alpha val="60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179" name="Rectangle 178">
            <a:extLst>
              <a:ext uri="{FF2B5EF4-FFF2-40B4-BE49-F238E27FC236}">
                <a16:creationId xmlns:a16="http://schemas.microsoft.com/office/drawing/2014/main" id="{5A3A31F1-FA83-497F-98FF-9A5621DC5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2B069122-A8F5-0E41-86AD-36230EC31E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8606" y="645106"/>
            <a:ext cx="6658558" cy="5559896"/>
          </a:xfrm>
          <a:prstGeom prst="rect">
            <a:avLst/>
          </a:prstGeom>
          <a:noFill/>
          <a:extLst>
            <a:ext uri="{909E8E84-426E-40DD-AFC4-6F175D3DCCD1}">
              <a14:hiddenFill xmlns:a14="http://schemas.microsoft.com/office/drawing/2010/main">
                <a:solidFill>
                  <a:srgbClr val="FFFFFF"/>
                </a:solidFill>
              </a14:hiddenFill>
            </a:ext>
          </a:extLst>
        </p:spPr>
      </p:pic>
      <p:sp>
        <p:nvSpPr>
          <p:cNvPr id="181" name="Rectangle 180">
            <a:extLst>
              <a:ext uri="{FF2B5EF4-FFF2-40B4-BE49-F238E27FC236}">
                <a16:creationId xmlns:a16="http://schemas.microsoft.com/office/drawing/2014/main" id="{343FF9E2-8F7E-4BCC-9A50-C41AD8A56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F1B361-C5E3-264A-8448-BBA0B233B90C}"/>
              </a:ext>
            </a:extLst>
          </p:cNvPr>
          <p:cNvSpPr>
            <a:spLocks noGrp="1"/>
          </p:cNvSpPr>
          <p:nvPr>
            <p:ph type="title"/>
          </p:nvPr>
        </p:nvSpPr>
        <p:spPr>
          <a:xfrm>
            <a:off x="8331468" y="1559768"/>
            <a:ext cx="3467385" cy="3135379"/>
          </a:xfrm>
        </p:spPr>
        <p:txBody>
          <a:bodyPr vert="horz" lIns="91440" tIns="45720" rIns="91440" bIns="45720" rtlCol="0" anchor="ctr">
            <a:normAutofit fontScale="90000"/>
          </a:bodyPr>
          <a:lstStyle/>
          <a:p>
            <a:pPr algn="ctr">
              <a:lnSpc>
                <a:spcPct val="83000"/>
              </a:lnSpc>
            </a:pPr>
            <a:r>
              <a:rPr lang="en-US" sz="4400" cap="all" spc="-100" dirty="0"/>
              <a:t>Thank You </a:t>
            </a:r>
            <a:br>
              <a:rPr lang="en-US" sz="4400" cap="all" spc="-100" dirty="0"/>
            </a:br>
            <a:r>
              <a:rPr lang="en-US" sz="4400" cap="all" spc="-100" dirty="0"/>
              <a:t>and </a:t>
            </a:r>
            <a:br>
              <a:rPr lang="en-US" sz="4400" cap="all" spc="-100" dirty="0"/>
            </a:br>
            <a:r>
              <a:rPr lang="en-US" sz="4400" cap="all" spc="-100" dirty="0"/>
              <a:t>Questions ??</a:t>
            </a:r>
            <a:br>
              <a:rPr lang="en-US" sz="4400" cap="all" spc="-100" dirty="0"/>
            </a:br>
            <a:br>
              <a:rPr lang="en-US" sz="9800" cap="all" spc="-100" dirty="0"/>
            </a:br>
            <a:r>
              <a:rPr lang="en-US" sz="2200" cap="all" spc="-100" dirty="0">
                <a:latin typeface="Calibri" panose="020F0502020204030204" pitchFamily="34" charset="0"/>
                <a:cs typeface="Calibri" panose="020F0502020204030204" pitchFamily="34" charset="0"/>
              </a:rPr>
              <a:t>rvanvleck06@gmail.com</a:t>
            </a:r>
            <a:endParaRPr lang="en-US" sz="4400" cap="all" spc="-100" dirty="0">
              <a:latin typeface="Calibri" panose="020F0502020204030204" pitchFamily="34" charset="0"/>
              <a:cs typeface="Calibri" panose="020F0502020204030204" pitchFamily="34" charset="0"/>
            </a:endParaRPr>
          </a:p>
        </p:txBody>
      </p:sp>
      <p:sp>
        <p:nvSpPr>
          <p:cNvPr id="183" name="Rectangle 182">
            <a:extLst>
              <a:ext uri="{FF2B5EF4-FFF2-40B4-BE49-F238E27FC236}">
                <a16:creationId xmlns:a16="http://schemas.microsoft.com/office/drawing/2014/main" id="{47751BC8-250F-493B-BDF9-D45BA5991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19318" y="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5" name="Straight Connector 184">
            <a:extLst>
              <a:ext uri="{FF2B5EF4-FFF2-40B4-BE49-F238E27FC236}">
                <a16:creationId xmlns:a16="http://schemas.microsoft.com/office/drawing/2014/main" id="{BF0F044C-8394-47CB-8E3D-FA56B06939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6B2DCD75-B707-4C51-8ADC-813834C09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25258" y="-1172"/>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F4851414-8BB1-42EF-912B-608FCE07B2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33618" y="644123"/>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587C1E-BCE9-6E42-863E-F9E7486B2B34}"/>
              </a:ext>
            </a:extLst>
          </p:cNvPr>
          <p:cNvSpPr txBox="1"/>
          <p:nvPr/>
        </p:nvSpPr>
        <p:spPr>
          <a:xfrm>
            <a:off x="330200" y="6451600"/>
            <a:ext cx="3026791" cy="369332"/>
          </a:xfrm>
          <a:prstGeom prst="rect">
            <a:avLst/>
          </a:prstGeom>
          <a:noFill/>
        </p:spPr>
        <p:txBody>
          <a:bodyPr wrap="none" rtlCol="0">
            <a:spAutoFit/>
          </a:bodyPr>
          <a:lstStyle/>
          <a:p>
            <a:r>
              <a:rPr lang="en-US" dirty="0"/>
              <a:t>https://www.cartoonstock.com</a:t>
            </a:r>
          </a:p>
        </p:txBody>
      </p:sp>
    </p:spTree>
    <p:extLst>
      <p:ext uri="{BB962C8B-B14F-4D97-AF65-F5344CB8AC3E}">
        <p14:creationId xmlns:p14="http://schemas.microsoft.com/office/powerpoint/2010/main" val="2483270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07150-4F69-A84D-8CE0-0CE6E14FBEDF}"/>
              </a:ext>
            </a:extLst>
          </p:cNvPr>
          <p:cNvSpPr>
            <a:spLocks noGrp="1"/>
          </p:cNvSpPr>
          <p:nvPr>
            <p:ph type="title"/>
          </p:nvPr>
        </p:nvSpPr>
        <p:spPr>
          <a:xfrm>
            <a:off x="536448" y="130530"/>
            <a:ext cx="10058400" cy="1371600"/>
          </a:xfrm>
        </p:spPr>
        <p:txBody>
          <a:bodyPr/>
          <a:lstStyle/>
          <a:p>
            <a:r>
              <a:rPr lang="en-US" dirty="0"/>
              <a:t>References</a:t>
            </a:r>
          </a:p>
        </p:txBody>
      </p:sp>
      <p:sp>
        <p:nvSpPr>
          <p:cNvPr id="3" name="Content Placeholder 2">
            <a:extLst>
              <a:ext uri="{FF2B5EF4-FFF2-40B4-BE49-F238E27FC236}">
                <a16:creationId xmlns:a16="http://schemas.microsoft.com/office/drawing/2014/main" id="{D1EEBDA2-2921-D349-B8F5-F84E07196542}"/>
              </a:ext>
            </a:extLst>
          </p:cNvPr>
          <p:cNvSpPr>
            <a:spLocks noGrp="1"/>
          </p:cNvSpPr>
          <p:nvPr>
            <p:ph idx="1"/>
          </p:nvPr>
        </p:nvSpPr>
        <p:spPr>
          <a:xfrm>
            <a:off x="390144" y="1133856"/>
            <a:ext cx="10735056" cy="5337582"/>
          </a:xfrm>
        </p:spPr>
        <p:txBody>
          <a:bodyPr>
            <a:normAutofit fontScale="92500" lnSpcReduction="20000"/>
          </a:bodyPr>
          <a:lstStyle/>
          <a:p>
            <a:pPr marL="342900" indent="-342900">
              <a:buFont typeface="+mj-lt"/>
              <a:buAutoNum type="arabicPeriod"/>
            </a:pPr>
            <a:r>
              <a:rPr lang="en-US" dirty="0"/>
              <a:t>Ferrah N, Lovell J. et al. Systematic Review of the Prevalence of Medication Errors Resulting in Hospitalization and Death of Nursing home Residents. J AM Geriatr Soc. 2017 Feb; 65(2):433-442. </a:t>
            </a:r>
          </a:p>
          <a:p>
            <a:pPr marL="342900" indent="-342900">
              <a:buFont typeface="+mj-lt"/>
              <a:buAutoNum type="arabicPeriod"/>
            </a:pPr>
            <a:r>
              <a:rPr lang="en-US" dirty="0"/>
              <a:t>Institute for Healthcare Improvement. Improvement Stories. </a:t>
            </a:r>
            <a:r>
              <a:rPr lang="en-US" dirty="0">
                <a:hlinkClick r:id="rId3"/>
              </a:rPr>
              <a:t>http://www.ihi.org/resources/Pages/ImprovementStories/FiveRightsofMedicationAdministration.aspx</a:t>
            </a:r>
            <a:r>
              <a:rPr lang="en-US" dirty="0"/>
              <a:t>. Accessed December 16, 2020.</a:t>
            </a:r>
          </a:p>
          <a:p>
            <a:pPr marL="342900" indent="-342900">
              <a:buFont typeface="+mj-lt"/>
              <a:buAutoNum type="arabicPeriod"/>
            </a:pPr>
            <a:r>
              <a:rPr lang="en-US" dirty="0"/>
              <a:t>J. Poquette. Prescription Verification Tips for the NEW Pharmacist or Student.  </a:t>
            </a:r>
            <a:r>
              <a:rPr lang="en-US" dirty="0">
                <a:hlinkClick r:id="rId4"/>
              </a:rPr>
              <a:t>http://www.thehonestapothecary.com/2015/01/22/prescription-verification-tips-for-the-new-pharmacist-or-student/</a:t>
            </a:r>
            <a:r>
              <a:rPr lang="en-US" dirty="0"/>
              <a:t>. Accessed December 16, 2020. </a:t>
            </a:r>
          </a:p>
          <a:p>
            <a:pPr marL="342900" indent="-342900">
              <a:buFont typeface="+mj-lt"/>
              <a:buAutoNum type="arabicPeriod"/>
            </a:pPr>
            <a:r>
              <a:rPr lang="en-US" dirty="0"/>
              <a:t>Hanh thi Nguyen. The prime questions in authentic patient’s consultations: A call for additional research on current and new paradigms. Sapharm.2012.04.007.</a:t>
            </a:r>
          </a:p>
          <a:p>
            <a:pPr marL="342900" indent="-342900">
              <a:buFont typeface="+mj-lt"/>
              <a:buAutoNum type="arabicPeriod"/>
            </a:pPr>
            <a:r>
              <a:rPr lang="en-US" dirty="0"/>
              <a:t>Root Cause Analysis Workbook for Community/ Ambulatory Pharmacy [Brochure]. (n.d.) Horsham, PA: Institution for Safe Medication Practices</a:t>
            </a:r>
          </a:p>
          <a:p>
            <a:pPr marL="342900" indent="-342900">
              <a:buFont typeface="+mj-lt"/>
              <a:buAutoNum type="arabicPeriod"/>
            </a:pPr>
            <a:r>
              <a:rPr lang="en-US" dirty="0"/>
              <a:t>Prevent medication errors with FMEA. </a:t>
            </a:r>
            <a:r>
              <a:rPr lang="en-US" dirty="0">
                <a:hlinkClick r:id="rId5"/>
              </a:rPr>
              <a:t>https://www.pharmacist.com/article/prevent-medication-errors-fmea</a:t>
            </a:r>
            <a:r>
              <a:rPr lang="en-US" dirty="0"/>
              <a:t>. (Accessed December 27, 2020. )</a:t>
            </a:r>
          </a:p>
          <a:p>
            <a:pPr marL="342900" indent="-342900">
              <a:buFont typeface="+mj-lt"/>
              <a:buAutoNum type="arabicPeriod"/>
            </a:pPr>
            <a:r>
              <a:rPr lang="en-US" dirty="0"/>
              <a:t>Lexicomp </a:t>
            </a:r>
            <a:r>
              <a:rPr lang="en-US" dirty="0">
                <a:hlinkClick r:id="rId6"/>
              </a:rPr>
              <a:t>https://online.lexi.com/lco/action/home</a:t>
            </a:r>
            <a:endParaRPr lang="en-US" dirty="0"/>
          </a:p>
          <a:p>
            <a:pPr marL="342900" indent="-342900">
              <a:buFont typeface="+mj-lt"/>
              <a:buAutoNum type="arabicPeriod"/>
            </a:pPr>
            <a:r>
              <a:rPr lang="en-US" dirty="0"/>
              <a:t>Honesty Apothecary. Diltiazem Dilemmas- Why So Many Diltiazems? </a:t>
            </a:r>
            <a:r>
              <a:rPr lang="en-US" dirty="0">
                <a:hlinkClick r:id="rId7"/>
              </a:rPr>
              <a:t>http://www.thehonestapothecary.com/2016/09/03/diltiazem-dilemmas-why-so-many-diltiazems/</a:t>
            </a:r>
            <a:r>
              <a:rPr lang="en-US" dirty="0"/>
              <a:t> (Accessed January 2, 2021)</a:t>
            </a:r>
          </a:p>
          <a:p>
            <a:pPr marL="342900" indent="-342900">
              <a:buFont typeface="+mj-lt"/>
              <a:buAutoNum type="arabicPeriod"/>
            </a:pPr>
            <a:r>
              <a:rPr lang="en-US" dirty="0"/>
              <a:t>ISMP. </a:t>
            </a:r>
            <a:r>
              <a:rPr lang="en-US" dirty="0">
                <a:hlinkClick r:id="rId8"/>
              </a:rPr>
              <a:t>https://www.ismp.org/resources/u-500-insulin-safety-concerns-mount-its-time-rethink-safe-use-strengths-above-u-100</a:t>
            </a:r>
            <a:r>
              <a:rPr lang="en-US" dirty="0"/>
              <a:t> (Accessed January 2, 2021)</a:t>
            </a:r>
          </a:p>
          <a:p>
            <a:pPr marL="342900" indent="-342900">
              <a:buFont typeface="+mj-lt"/>
              <a:buAutoNum type="arabicPeriod"/>
            </a:pPr>
            <a:endParaRPr lang="en-US" dirty="0"/>
          </a:p>
          <a:p>
            <a:endParaRPr lang="en-US" dirty="0"/>
          </a:p>
        </p:txBody>
      </p:sp>
    </p:spTree>
    <p:extLst>
      <p:ext uri="{BB962C8B-B14F-4D97-AF65-F5344CB8AC3E}">
        <p14:creationId xmlns:p14="http://schemas.microsoft.com/office/powerpoint/2010/main" val="10445681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07150-4F69-A84D-8CE0-0CE6E14FBEDF}"/>
              </a:ext>
            </a:extLst>
          </p:cNvPr>
          <p:cNvSpPr>
            <a:spLocks noGrp="1"/>
          </p:cNvSpPr>
          <p:nvPr>
            <p:ph type="title"/>
          </p:nvPr>
        </p:nvSpPr>
        <p:spPr>
          <a:xfrm>
            <a:off x="536448" y="130530"/>
            <a:ext cx="10058400" cy="1371600"/>
          </a:xfrm>
        </p:spPr>
        <p:txBody>
          <a:bodyPr/>
          <a:lstStyle/>
          <a:p>
            <a:r>
              <a:rPr lang="en-US" dirty="0"/>
              <a:t>References</a:t>
            </a:r>
          </a:p>
        </p:txBody>
      </p:sp>
      <p:sp>
        <p:nvSpPr>
          <p:cNvPr id="3" name="Content Placeholder 2">
            <a:extLst>
              <a:ext uri="{FF2B5EF4-FFF2-40B4-BE49-F238E27FC236}">
                <a16:creationId xmlns:a16="http://schemas.microsoft.com/office/drawing/2014/main" id="{D1EEBDA2-2921-D349-B8F5-F84E07196542}"/>
              </a:ext>
            </a:extLst>
          </p:cNvPr>
          <p:cNvSpPr>
            <a:spLocks noGrp="1"/>
          </p:cNvSpPr>
          <p:nvPr>
            <p:ph idx="1"/>
          </p:nvPr>
        </p:nvSpPr>
        <p:spPr>
          <a:xfrm>
            <a:off x="390144" y="1133856"/>
            <a:ext cx="10735056" cy="5337582"/>
          </a:xfrm>
        </p:spPr>
        <p:txBody>
          <a:bodyPr>
            <a:normAutofit/>
          </a:bodyPr>
          <a:lstStyle/>
          <a:p>
            <a:pPr marL="342900" indent="-342900">
              <a:buFont typeface="+mj-lt"/>
              <a:buAutoNum type="arabicPeriod" startAt="10"/>
            </a:pPr>
            <a:r>
              <a:rPr lang="en-US" dirty="0"/>
              <a:t>Comparing Macrobid and Macrodantin. By Dr. Brian Staiger Pharm.D </a:t>
            </a:r>
            <a:r>
              <a:rPr lang="en-US" dirty="0">
                <a:hlinkClick r:id="rId3"/>
              </a:rPr>
              <a:t>https://walrus.com/articles/comparing-macrobid-and-macrodantin#:~:text=Macrodantin%20contains%20nitrofurantoin%20in%20the%20macrocrystalline%20form.%20Macrobid,for%20Macrodantin%29%20and%20causes%20less%20gastrointestinal%20side%20effects</a:t>
            </a:r>
            <a:r>
              <a:rPr lang="en-US" dirty="0"/>
              <a:t>.</a:t>
            </a:r>
          </a:p>
          <a:p>
            <a:pPr marL="342900" indent="-342900">
              <a:buFont typeface="+mj-lt"/>
              <a:buAutoNum type="arabicPeriod" startAt="10"/>
            </a:pPr>
            <a:r>
              <a:rPr lang="en-US" dirty="0"/>
              <a:t>http://thoracicandsleep.com.au/respiratory-inhalers/</a:t>
            </a:r>
          </a:p>
          <a:p>
            <a:pPr marL="342900" indent="-342900">
              <a:buFont typeface="+mj-lt"/>
              <a:buAutoNum type="arabicPeriod" startAt="10"/>
            </a:pPr>
            <a:endParaRPr lang="en-US" dirty="0"/>
          </a:p>
        </p:txBody>
      </p:sp>
    </p:spTree>
    <p:extLst>
      <p:ext uri="{BB962C8B-B14F-4D97-AF65-F5344CB8AC3E}">
        <p14:creationId xmlns:p14="http://schemas.microsoft.com/office/powerpoint/2010/main" val="4013995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BFF29-670F-FC43-88A9-945077AEE9F6}"/>
              </a:ext>
            </a:extLst>
          </p:cNvPr>
          <p:cNvSpPr>
            <a:spLocks noGrp="1"/>
          </p:cNvSpPr>
          <p:nvPr>
            <p:ph type="title"/>
          </p:nvPr>
        </p:nvSpPr>
        <p:spPr>
          <a:xfrm>
            <a:off x="569495" y="610511"/>
            <a:ext cx="10058400" cy="865364"/>
          </a:xfrm>
        </p:spPr>
        <p:txBody>
          <a:bodyPr>
            <a:normAutofit fontScale="90000"/>
          </a:bodyPr>
          <a:lstStyle/>
          <a:p>
            <a:r>
              <a:rPr lang="en-US" sz="6000" dirty="0"/>
              <a:t>Results </a:t>
            </a:r>
          </a:p>
        </p:txBody>
      </p:sp>
      <p:sp>
        <p:nvSpPr>
          <p:cNvPr id="3" name="Content Placeholder 2">
            <a:extLst>
              <a:ext uri="{FF2B5EF4-FFF2-40B4-BE49-F238E27FC236}">
                <a16:creationId xmlns:a16="http://schemas.microsoft.com/office/drawing/2014/main" id="{F492CE8A-200E-BC42-9FEA-D8CB041C07FB}"/>
              </a:ext>
            </a:extLst>
          </p:cNvPr>
          <p:cNvSpPr>
            <a:spLocks noGrp="1"/>
          </p:cNvSpPr>
          <p:nvPr>
            <p:ph idx="1"/>
          </p:nvPr>
        </p:nvSpPr>
        <p:spPr>
          <a:xfrm>
            <a:off x="705853" y="1684421"/>
            <a:ext cx="10916652" cy="4268323"/>
          </a:xfrm>
        </p:spPr>
        <p:txBody>
          <a:bodyPr>
            <a:normAutofit lnSpcReduction="10000"/>
          </a:bodyPr>
          <a:lstStyle/>
          <a:p>
            <a:r>
              <a:rPr lang="en-US" sz="3200" dirty="0"/>
              <a:t>Total of 215,914 prescriptions being processed by the central dispensing pharmacy.  </a:t>
            </a:r>
          </a:p>
          <a:p>
            <a:endParaRPr lang="en-US" sz="3200" dirty="0"/>
          </a:p>
          <a:p>
            <a:r>
              <a:rPr lang="en-US" sz="3200" dirty="0"/>
              <a:t>22,514 patients with an average of 6 to 9 prescriptions per patient</a:t>
            </a:r>
          </a:p>
          <a:p>
            <a:endParaRPr lang="en-US" sz="3200" dirty="0"/>
          </a:p>
          <a:p>
            <a:r>
              <a:rPr lang="en-US" sz="3200" dirty="0"/>
              <a:t>A total of </a:t>
            </a:r>
            <a:r>
              <a:rPr lang="en-US" sz="3200" b="1" dirty="0"/>
              <a:t>205 medication </a:t>
            </a:r>
            <a:r>
              <a:rPr lang="en-US" sz="3200" dirty="0"/>
              <a:t>errors were identified through the point-of-sale system.</a:t>
            </a:r>
          </a:p>
        </p:txBody>
      </p:sp>
    </p:spTree>
    <p:extLst>
      <p:ext uri="{BB962C8B-B14F-4D97-AF65-F5344CB8AC3E}">
        <p14:creationId xmlns:p14="http://schemas.microsoft.com/office/powerpoint/2010/main" val="3470200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FAD5A-EF6C-F447-B8A7-079A53B36F86}"/>
              </a:ext>
            </a:extLst>
          </p:cNvPr>
          <p:cNvSpPr>
            <a:spLocks noGrp="1"/>
          </p:cNvSpPr>
          <p:nvPr>
            <p:ph type="title"/>
          </p:nvPr>
        </p:nvSpPr>
        <p:spPr>
          <a:xfrm>
            <a:off x="6579450" y="470953"/>
            <a:ext cx="4957553" cy="1133257"/>
          </a:xfrm>
        </p:spPr>
        <p:txBody>
          <a:bodyPr vert="horz" lIns="91440" tIns="45720" rIns="91440" bIns="45720" rtlCol="0" anchor="ctr">
            <a:normAutofit/>
          </a:bodyPr>
          <a:lstStyle/>
          <a:p>
            <a:r>
              <a:rPr lang="en-US" spc="0" dirty="0"/>
              <a:t>Results continued</a:t>
            </a:r>
          </a:p>
        </p:txBody>
      </p:sp>
      <p:sp>
        <p:nvSpPr>
          <p:cNvPr id="106" name="Rectangle 105">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08" name="Rectangle 107">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sp>
        <p:nvSpPr>
          <p:cNvPr id="4" name="TextBox 3">
            <a:extLst>
              <a:ext uri="{FF2B5EF4-FFF2-40B4-BE49-F238E27FC236}">
                <a16:creationId xmlns:a16="http://schemas.microsoft.com/office/drawing/2014/main" id="{6BAFDEB4-3E4A-2149-ACCE-A51A4C4193BC}"/>
              </a:ext>
            </a:extLst>
          </p:cNvPr>
          <p:cNvSpPr txBox="1"/>
          <p:nvPr/>
        </p:nvSpPr>
        <p:spPr>
          <a:xfrm>
            <a:off x="6579450" y="1604210"/>
            <a:ext cx="4957554" cy="4430829"/>
          </a:xfrm>
          <a:prstGeom prst="rect">
            <a:avLst/>
          </a:prstGeom>
        </p:spPr>
        <p:txBody>
          <a:bodyPr vert="horz" lIns="91440" tIns="45720" rIns="91440" bIns="45720" rtlCol="0">
            <a:normAutofit fontScale="92500" lnSpcReduction="10000"/>
          </a:bodyPr>
          <a:lstStyle/>
          <a:p>
            <a:pPr marL="285750" indent="-182880" defTabSz="914400">
              <a:spcAft>
                <a:spcPts val="600"/>
              </a:spcAft>
              <a:buClr>
                <a:schemeClr val="tx1">
                  <a:lumMod val="85000"/>
                  <a:lumOff val="15000"/>
                </a:schemeClr>
              </a:buClr>
              <a:buFont typeface="Garamond" pitchFamily="18" charset="0"/>
              <a:buChar char="◦"/>
            </a:pPr>
            <a:r>
              <a:rPr lang="en-US" sz="2400" b="1" dirty="0"/>
              <a:t>16 categories </a:t>
            </a:r>
            <a:r>
              <a:rPr lang="en-US" sz="2400" dirty="0"/>
              <a:t>of medication errors identified</a:t>
            </a:r>
          </a:p>
          <a:p>
            <a:pPr marL="285750" indent="-182880" defTabSz="914400">
              <a:spcAft>
                <a:spcPts val="600"/>
              </a:spcAft>
              <a:buClr>
                <a:schemeClr val="tx1">
                  <a:lumMod val="85000"/>
                  <a:lumOff val="15000"/>
                </a:schemeClr>
              </a:buClr>
              <a:buFont typeface="Garamond" pitchFamily="18" charset="0"/>
              <a:buChar char="◦"/>
            </a:pPr>
            <a:r>
              <a:rPr lang="en-US" sz="2400" b="1" dirty="0"/>
              <a:t>The most common individual medication error was an incorrect immediate-release or extended-release formulation chosen.</a:t>
            </a:r>
          </a:p>
          <a:p>
            <a:pPr marL="285750" indent="-182880" defTabSz="914400">
              <a:spcAft>
                <a:spcPts val="600"/>
              </a:spcAft>
              <a:buClr>
                <a:schemeClr val="tx1">
                  <a:lumMod val="85000"/>
                  <a:lumOff val="15000"/>
                </a:schemeClr>
              </a:buClr>
              <a:buFont typeface="Garamond" pitchFamily="18" charset="0"/>
              <a:buChar char="◦"/>
            </a:pPr>
            <a:r>
              <a:rPr lang="en-US" sz="2400" dirty="0"/>
              <a:t>The second most common medication error was missing information or the need to clarify an item on the prescription. </a:t>
            </a:r>
          </a:p>
          <a:p>
            <a:pPr marL="285750" indent="-182880" defTabSz="914400">
              <a:spcAft>
                <a:spcPts val="600"/>
              </a:spcAft>
              <a:buClr>
                <a:schemeClr val="tx1">
                  <a:lumMod val="85000"/>
                  <a:lumOff val="15000"/>
                </a:schemeClr>
              </a:buClr>
              <a:buFont typeface="Garamond" pitchFamily="18" charset="0"/>
              <a:buChar char="◦"/>
            </a:pPr>
            <a:r>
              <a:rPr lang="en-US" sz="2400" dirty="0"/>
              <a:t>12 order sets were identified that included multiple interventions (duplicate or triplicate errors)</a:t>
            </a:r>
          </a:p>
          <a:p>
            <a:pPr marL="285750" indent="-182880" defTabSz="914400">
              <a:spcAft>
                <a:spcPts val="600"/>
              </a:spcAft>
              <a:buClr>
                <a:schemeClr val="tx1">
                  <a:lumMod val="85000"/>
                  <a:lumOff val="15000"/>
                </a:schemeClr>
              </a:buClr>
              <a:buFont typeface="Garamond" pitchFamily="18" charset="0"/>
              <a:buChar char="◦"/>
            </a:pPr>
            <a:endParaRPr lang="en-US" dirty="0"/>
          </a:p>
        </p:txBody>
      </p:sp>
      <p:graphicFrame>
        <p:nvGraphicFramePr>
          <p:cNvPr id="6" name="Content Placeholder 5">
            <a:extLst>
              <a:ext uri="{FF2B5EF4-FFF2-40B4-BE49-F238E27FC236}">
                <a16:creationId xmlns:a16="http://schemas.microsoft.com/office/drawing/2014/main" id="{AD153758-B504-364D-8D43-1BB30EABBB23}"/>
              </a:ext>
            </a:extLst>
          </p:cNvPr>
          <p:cNvGraphicFramePr>
            <a:graphicFrameLocks noGrp="1"/>
          </p:cNvGraphicFramePr>
          <p:nvPr>
            <p:ph idx="1"/>
            <p:extLst>
              <p:ext uri="{D42A27DB-BD31-4B8C-83A1-F6EECF244321}">
                <p14:modId xmlns:p14="http://schemas.microsoft.com/office/powerpoint/2010/main" val="2102376933"/>
              </p:ext>
            </p:extLst>
          </p:nvPr>
        </p:nvGraphicFramePr>
        <p:xfrm>
          <a:off x="1213853" y="1206900"/>
          <a:ext cx="4397244" cy="4462378"/>
        </p:xfrm>
        <a:graphic>
          <a:graphicData uri="http://schemas.openxmlformats.org/drawingml/2006/table">
            <a:tbl>
              <a:tblPr/>
              <a:tblGrid>
                <a:gridCol w="2837291">
                  <a:extLst>
                    <a:ext uri="{9D8B030D-6E8A-4147-A177-3AD203B41FA5}">
                      <a16:colId xmlns:a16="http://schemas.microsoft.com/office/drawing/2014/main" val="3863703674"/>
                    </a:ext>
                  </a:extLst>
                </a:gridCol>
                <a:gridCol w="1559953">
                  <a:extLst>
                    <a:ext uri="{9D8B030D-6E8A-4147-A177-3AD203B41FA5}">
                      <a16:colId xmlns:a16="http://schemas.microsoft.com/office/drawing/2014/main" val="2761043990"/>
                    </a:ext>
                  </a:extLst>
                </a:gridCol>
              </a:tblGrid>
              <a:tr h="234862">
                <a:tc>
                  <a:txBody>
                    <a:bodyPr/>
                    <a:lstStyle/>
                    <a:p>
                      <a:pPr algn="l" fontAlgn="b">
                        <a:spcBef>
                          <a:spcPts val="0"/>
                        </a:spcBef>
                        <a:spcAft>
                          <a:spcPts val="0"/>
                        </a:spcAft>
                      </a:pPr>
                      <a:r>
                        <a:rPr lang="en-US" sz="1200" b="1" i="0" u="none" strike="noStrike" dirty="0">
                          <a:solidFill>
                            <a:srgbClr val="000000"/>
                          </a:solidFill>
                          <a:effectLst/>
                          <a:latin typeface="Calibri" panose="020F0502020204030204" pitchFamily="34" charset="0"/>
                        </a:rPr>
                        <a:t>Table 1</a:t>
                      </a:r>
                      <a:endParaRPr lang="en-US" sz="1800" b="0" i="0" u="none" strike="noStrike" dirty="0">
                        <a:effectLst/>
                        <a:latin typeface="Arial" panose="020B0604020202020204" pitchFamily="34" charset="0"/>
                      </a:endParaRPr>
                    </a:p>
                  </a:txBody>
                  <a:tcPr marL="9770" marR="9770" marT="9770"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 </a:t>
                      </a:r>
                      <a:endParaRPr lang="en-US" sz="1800" b="0" i="0" u="none" strike="noStrike" dirty="0">
                        <a:effectLst/>
                        <a:latin typeface="Arial" panose="020B0604020202020204" pitchFamily="34" charset="0"/>
                      </a:endParaRPr>
                    </a:p>
                  </a:txBody>
                  <a:tcPr marL="9770" marR="9770" marT="9770"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6751565"/>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Categories</a:t>
                      </a:r>
                      <a:endParaRPr lang="en-US" sz="1800" b="0" i="0" u="none" strike="noStrike" dirty="0">
                        <a:effectLst/>
                        <a:latin typeface="Arial" panose="020B0604020202020204" pitchFamily="34" charset="0"/>
                      </a:endParaRPr>
                    </a:p>
                  </a:txBody>
                  <a:tcPr marL="9770" marR="9770" marT="977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Interventions </a:t>
                      </a:r>
                      <a:endParaRPr lang="en-US" sz="1800" b="0" i="0" u="none" strike="noStrike" dirty="0">
                        <a:effectLst/>
                        <a:latin typeface="Arial" panose="020B0604020202020204" pitchFamily="34" charset="0"/>
                      </a:endParaRPr>
                    </a:p>
                  </a:txBody>
                  <a:tcPr marL="9770" marR="9770" marT="977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7787017"/>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IR vs. ER</a:t>
                      </a:r>
                      <a:endParaRPr lang="en-US" sz="1800" b="0" i="0" u="none" strike="noStrike" dirty="0">
                        <a:effectLst/>
                        <a:latin typeface="Arial" panose="020B0604020202020204" pitchFamily="34" charset="0"/>
                      </a:endParaRPr>
                    </a:p>
                  </a:txBody>
                  <a:tcPr marL="9770" marR="9770" marT="9770"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39</a:t>
                      </a:r>
                      <a:endParaRPr lang="en-US" sz="1800" b="0" i="0" u="none" strike="noStrike" dirty="0">
                        <a:effectLst/>
                        <a:latin typeface="Arial" panose="020B0604020202020204" pitchFamily="34" charset="0"/>
                      </a:endParaRPr>
                    </a:p>
                  </a:txBody>
                  <a:tcPr marL="9770" marR="9770" marT="9770" marB="0" anchor="b">
                    <a:lnL>
                      <a:noFill/>
                    </a:lnL>
                    <a:lnR>
                      <a:noFill/>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165549457"/>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Missing Info/Clarification </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25</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extLst>
                  <a:ext uri="{0D108BD9-81ED-4DB2-BD59-A6C34878D82A}">
                    <a16:rowId xmlns:a16="http://schemas.microsoft.com/office/drawing/2014/main" val="78689055"/>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Unavailability </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22</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extLst>
                  <a:ext uri="{0D108BD9-81ED-4DB2-BD59-A6C34878D82A}">
                    <a16:rowId xmlns:a16="http://schemas.microsoft.com/office/drawing/2014/main" val="3595086694"/>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Dosing/Frequency </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21</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extLst>
                  <a:ext uri="{0D108BD9-81ED-4DB2-BD59-A6C34878D82A}">
                    <a16:rowId xmlns:a16="http://schemas.microsoft.com/office/drawing/2014/main" val="1569403423"/>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Cost</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16</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extLst>
                  <a:ext uri="{0D108BD9-81ED-4DB2-BD59-A6C34878D82A}">
                    <a16:rowId xmlns:a16="http://schemas.microsoft.com/office/drawing/2014/main" val="2839503103"/>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End of Therapy </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14</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extLst>
                  <a:ext uri="{0D108BD9-81ED-4DB2-BD59-A6C34878D82A}">
                    <a16:rowId xmlns:a16="http://schemas.microsoft.com/office/drawing/2014/main" val="18411682"/>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Wrong formulation </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13</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extLst>
                  <a:ext uri="{0D108BD9-81ED-4DB2-BD59-A6C34878D82A}">
                    <a16:rowId xmlns:a16="http://schemas.microsoft.com/office/drawing/2014/main" val="3180293780"/>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Ease of administration</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12</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extLst>
                  <a:ext uri="{0D108BD9-81ED-4DB2-BD59-A6C34878D82A}">
                    <a16:rowId xmlns:a16="http://schemas.microsoft.com/office/drawing/2014/main" val="2271020526"/>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Max dosing </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8</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extLst>
                  <a:ext uri="{0D108BD9-81ED-4DB2-BD59-A6C34878D82A}">
                    <a16:rowId xmlns:a16="http://schemas.microsoft.com/office/drawing/2014/main" val="3919376713"/>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Therapeutic Indication </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7</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extLst>
                  <a:ext uri="{0D108BD9-81ED-4DB2-BD59-A6C34878D82A}">
                    <a16:rowId xmlns:a16="http://schemas.microsoft.com/office/drawing/2014/main" val="1640923117"/>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Duplicate Therapy </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6</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extLst>
                  <a:ext uri="{0D108BD9-81ED-4DB2-BD59-A6C34878D82A}">
                    <a16:rowId xmlns:a16="http://schemas.microsoft.com/office/drawing/2014/main" val="1876851103"/>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Allergy </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6</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extLst>
                  <a:ext uri="{0D108BD9-81ED-4DB2-BD59-A6C34878D82A}">
                    <a16:rowId xmlns:a16="http://schemas.microsoft.com/office/drawing/2014/main" val="4120155657"/>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Law</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5</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extLst>
                  <a:ext uri="{0D108BD9-81ED-4DB2-BD59-A6C34878D82A}">
                    <a16:rowId xmlns:a16="http://schemas.microsoft.com/office/drawing/2014/main" val="3493498328"/>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Wrong drug/indication </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5</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extLst>
                  <a:ext uri="{0D108BD9-81ED-4DB2-BD59-A6C34878D82A}">
                    <a16:rowId xmlns:a16="http://schemas.microsoft.com/office/drawing/2014/main" val="2985458456"/>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Drug-drug interaction </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4</a:t>
                      </a:r>
                      <a:endParaRPr lang="en-US" sz="1800" b="0" i="0" u="none" strike="noStrike" dirty="0">
                        <a:effectLst/>
                        <a:latin typeface="Arial" panose="020B0604020202020204" pitchFamily="34" charset="0"/>
                      </a:endParaRPr>
                    </a:p>
                  </a:txBody>
                  <a:tcPr marL="9770" marR="9770" marT="9770" marB="0" anchor="b">
                    <a:lnL>
                      <a:noFill/>
                    </a:lnL>
                    <a:lnR>
                      <a:noFill/>
                    </a:lnR>
                    <a:lnT>
                      <a:noFill/>
                    </a:lnT>
                    <a:lnB>
                      <a:noFill/>
                    </a:lnB>
                  </a:tcPr>
                </a:tc>
                <a:extLst>
                  <a:ext uri="{0D108BD9-81ED-4DB2-BD59-A6C34878D82A}">
                    <a16:rowId xmlns:a16="http://schemas.microsoft.com/office/drawing/2014/main" val="570502040"/>
                  </a:ext>
                </a:extLst>
              </a:tr>
              <a:tr h="234862">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G-tube clarification </a:t>
                      </a:r>
                      <a:endParaRPr lang="en-US" sz="1800" b="0" i="0" u="none" strike="noStrike" dirty="0">
                        <a:effectLst/>
                        <a:latin typeface="Arial" panose="020B0604020202020204" pitchFamily="34" charset="0"/>
                      </a:endParaRPr>
                    </a:p>
                  </a:txBody>
                  <a:tcPr marL="9770" marR="9770" marT="977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2</a:t>
                      </a:r>
                      <a:endParaRPr lang="en-US" sz="1800" b="0" i="0" u="none" strike="noStrike" dirty="0">
                        <a:effectLst/>
                        <a:latin typeface="Arial" panose="020B0604020202020204" pitchFamily="34" charset="0"/>
                      </a:endParaRPr>
                    </a:p>
                  </a:txBody>
                  <a:tcPr marL="9770" marR="9770" marT="977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8136124"/>
                  </a:ext>
                </a:extLst>
              </a:tr>
              <a:tr h="234862">
                <a:tc>
                  <a:txBody>
                    <a:bodyPr/>
                    <a:lstStyle/>
                    <a:p>
                      <a:pPr algn="l" fontAlgn="b">
                        <a:spcBef>
                          <a:spcPts val="0"/>
                        </a:spcBef>
                        <a:spcAft>
                          <a:spcPts val="0"/>
                        </a:spcAft>
                      </a:pPr>
                      <a:r>
                        <a:rPr lang="en-US" sz="1200" b="1" i="0" u="none" strike="noStrike" dirty="0">
                          <a:solidFill>
                            <a:srgbClr val="000000"/>
                          </a:solidFill>
                          <a:effectLst/>
                          <a:latin typeface="Calibri" panose="020F0502020204030204" pitchFamily="34" charset="0"/>
                        </a:rPr>
                        <a:t>Total </a:t>
                      </a:r>
                      <a:endParaRPr lang="en-US" sz="1800" b="0" i="0" u="none" strike="noStrike" dirty="0">
                        <a:effectLst/>
                        <a:latin typeface="Arial" panose="020B0604020202020204" pitchFamily="34" charset="0"/>
                      </a:endParaRPr>
                    </a:p>
                  </a:txBody>
                  <a:tcPr marL="9770" marR="9770" marT="977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r>
                        <a:rPr lang="en-US" sz="1200" b="1" i="0" u="none" strike="noStrike" dirty="0">
                          <a:solidFill>
                            <a:srgbClr val="000000"/>
                          </a:solidFill>
                          <a:effectLst/>
                          <a:latin typeface="Calibri" panose="020F0502020204030204" pitchFamily="34" charset="0"/>
                        </a:rPr>
                        <a:t>205</a:t>
                      </a:r>
                      <a:endParaRPr lang="en-US" sz="1800" b="0" i="0" u="none" strike="noStrike" dirty="0">
                        <a:effectLst/>
                        <a:latin typeface="Arial" panose="020B0604020202020204" pitchFamily="34" charset="0"/>
                      </a:endParaRPr>
                    </a:p>
                  </a:txBody>
                  <a:tcPr marL="9770" marR="9770" marT="977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6188842"/>
                  </a:ext>
                </a:extLst>
              </a:tr>
            </a:tbl>
          </a:graphicData>
        </a:graphic>
      </p:graphicFrame>
    </p:spTree>
    <p:extLst>
      <p:ext uri="{BB962C8B-B14F-4D97-AF65-F5344CB8AC3E}">
        <p14:creationId xmlns:p14="http://schemas.microsoft.com/office/powerpoint/2010/main" val="650607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40EFF-0281-734F-A5B7-62D145105D1A}"/>
              </a:ext>
            </a:extLst>
          </p:cNvPr>
          <p:cNvSpPr>
            <a:spLocks noGrp="1"/>
          </p:cNvSpPr>
          <p:nvPr>
            <p:ph type="title"/>
          </p:nvPr>
        </p:nvSpPr>
        <p:spPr>
          <a:xfrm>
            <a:off x="6505611" y="469404"/>
            <a:ext cx="4957553" cy="1117215"/>
          </a:xfrm>
        </p:spPr>
        <p:txBody>
          <a:bodyPr vert="horz" lIns="91440" tIns="45720" rIns="91440" bIns="45720" rtlCol="0" anchor="ctr">
            <a:normAutofit/>
          </a:bodyPr>
          <a:lstStyle/>
          <a:p>
            <a:r>
              <a:rPr lang="en-US" spc="0" dirty="0"/>
              <a:t>Results continued </a:t>
            </a:r>
          </a:p>
        </p:txBody>
      </p:sp>
      <p:sp>
        <p:nvSpPr>
          <p:cNvPr id="126" name="Rectangle 125">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128" name="Rectangle 127">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sp>
        <p:nvSpPr>
          <p:cNvPr id="4" name="TextBox 3">
            <a:extLst>
              <a:ext uri="{FF2B5EF4-FFF2-40B4-BE49-F238E27FC236}">
                <a16:creationId xmlns:a16="http://schemas.microsoft.com/office/drawing/2014/main" id="{168B57B3-4649-5448-B7EC-6E3293DCC382}"/>
              </a:ext>
            </a:extLst>
          </p:cNvPr>
          <p:cNvSpPr txBox="1"/>
          <p:nvPr/>
        </p:nvSpPr>
        <p:spPr>
          <a:xfrm>
            <a:off x="6579450" y="1619374"/>
            <a:ext cx="4957554" cy="4415665"/>
          </a:xfrm>
          <a:prstGeom prst="rect">
            <a:avLst/>
          </a:prstGeom>
        </p:spPr>
        <p:txBody>
          <a:bodyPr vert="horz" lIns="91440" tIns="45720" rIns="91440" bIns="45720" rtlCol="0">
            <a:normAutofit/>
          </a:bodyPr>
          <a:lstStyle/>
          <a:p>
            <a:pPr marL="285750" indent="-182880" defTabSz="914400">
              <a:spcAft>
                <a:spcPts val="600"/>
              </a:spcAft>
              <a:buClr>
                <a:schemeClr val="tx1">
                  <a:lumMod val="85000"/>
                  <a:lumOff val="15000"/>
                </a:schemeClr>
              </a:buClr>
              <a:buFont typeface="Garamond" pitchFamily="18" charset="0"/>
              <a:buChar char="◦"/>
            </a:pPr>
            <a:r>
              <a:rPr lang="en-US" sz="2400" dirty="0"/>
              <a:t>The types of medication errors were then reclassified and organized by intervention type.</a:t>
            </a:r>
          </a:p>
          <a:p>
            <a:pPr marL="285750" indent="-182880" defTabSz="914400">
              <a:spcAft>
                <a:spcPts val="600"/>
              </a:spcAft>
              <a:buClr>
                <a:schemeClr val="tx1">
                  <a:lumMod val="85000"/>
                  <a:lumOff val="15000"/>
                </a:schemeClr>
              </a:buClr>
              <a:buFont typeface="Garamond" pitchFamily="18" charset="0"/>
              <a:buChar char="◦"/>
            </a:pPr>
            <a:endParaRPr lang="en-US" sz="2400" dirty="0"/>
          </a:p>
          <a:p>
            <a:pPr marL="285750" indent="-182880" defTabSz="914400">
              <a:spcAft>
                <a:spcPts val="600"/>
              </a:spcAft>
              <a:buClr>
                <a:schemeClr val="tx1">
                  <a:lumMod val="85000"/>
                  <a:lumOff val="15000"/>
                </a:schemeClr>
              </a:buClr>
              <a:buFont typeface="Garamond" pitchFamily="18" charset="0"/>
              <a:buChar char="◦"/>
            </a:pPr>
            <a:r>
              <a:rPr lang="en-US" sz="2400" dirty="0"/>
              <a:t>The analysis concluded with </a:t>
            </a:r>
            <a:r>
              <a:rPr lang="en-US" sz="2800" b="1" dirty="0"/>
              <a:t>7</a:t>
            </a:r>
            <a:r>
              <a:rPr lang="en-US" sz="2400" dirty="0"/>
              <a:t> identified types of interventions.</a:t>
            </a:r>
          </a:p>
          <a:p>
            <a:pPr marL="285750" indent="-182880" defTabSz="914400">
              <a:spcAft>
                <a:spcPts val="600"/>
              </a:spcAft>
              <a:buClr>
                <a:schemeClr val="tx1">
                  <a:lumMod val="85000"/>
                  <a:lumOff val="15000"/>
                </a:schemeClr>
              </a:buClr>
              <a:buFont typeface="Garamond" pitchFamily="18" charset="0"/>
              <a:buChar char="◦"/>
            </a:pPr>
            <a:endParaRPr lang="en-US" sz="2400" dirty="0"/>
          </a:p>
          <a:p>
            <a:pPr marL="285750" indent="-182880" defTabSz="914400">
              <a:spcAft>
                <a:spcPts val="600"/>
              </a:spcAft>
              <a:buClr>
                <a:schemeClr val="tx1">
                  <a:lumMod val="85000"/>
                  <a:lumOff val="15000"/>
                </a:schemeClr>
              </a:buClr>
              <a:buFont typeface="Garamond" pitchFamily="18" charset="0"/>
              <a:buChar char="◦"/>
            </a:pPr>
            <a:r>
              <a:rPr lang="en-US" sz="2400" dirty="0"/>
              <a:t>Clinical interventions made up most of the errors accounting for 26% of the overall data.</a:t>
            </a:r>
          </a:p>
        </p:txBody>
      </p:sp>
      <p:graphicFrame>
        <p:nvGraphicFramePr>
          <p:cNvPr id="7" name="Table 6">
            <a:extLst>
              <a:ext uri="{FF2B5EF4-FFF2-40B4-BE49-F238E27FC236}">
                <a16:creationId xmlns:a16="http://schemas.microsoft.com/office/drawing/2014/main" id="{D098039A-F620-2840-871A-48D28309452A}"/>
              </a:ext>
            </a:extLst>
          </p:cNvPr>
          <p:cNvGraphicFramePr>
            <a:graphicFrameLocks noGrp="1"/>
          </p:cNvGraphicFramePr>
          <p:nvPr>
            <p:extLst>
              <p:ext uri="{D42A27DB-BD31-4B8C-83A1-F6EECF244321}">
                <p14:modId xmlns:p14="http://schemas.microsoft.com/office/powerpoint/2010/main" val="1905504234"/>
              </p:ext>
            </p:extLst>
          </p:nvPr>
        </p:nvGraphicFramePr>
        <p:xfrm>
          <a:off x="1205256" y="1619374"/>
          <a:ext cx="4414439" cy="3637420"/>
        </p:xfrm>
        <a:graphic>
          <a:graphicData uri="http://schemas.openxmlformats.org/drawingml/2006/table">
            <a:tbl>
              <a:tblPr>
                <a:noFill/>
                <a:tableStyleId>{8EC20E35-A176-4012-BC5E-935CFFF8708E}</a:tableStyleId>
              </a:tblPr>
              <a:tblGrid>
                <a:gridCol w="3127987">
                  <a:extLst>
                    <a:ext uri="{9D8B030D-6E8A-4147-A177-3AD203B41FA5}">
                      <a16:colId xmlns:a16="http://schemas.microsoft.com/office/drawing/2014/main" val="1553882631"/>
                    </a:ext>
                  </a:extLst>
                </a:gridCol>
                <a:gridCol w="1286452">
                  <a:extLst>
                    <a:ext uri="{9D8B030D-6E8A-4147-A177-3AD203B41FA5}">
                      <a16:colId xmlns:a16="http://schemas.microsoft.com/office/drawing/2014/main" val="3800674277"/>
                    </a:ext>
                  </a:extLst>
                </a:gridCol>
              </a:tblGrid>
              <a:tr h="363742">
                <a:tc>
                  <a:txBody>
                    <a:bodyPr/>
                    <a:lstStyle/>
                    <a:p>
                      <a:pPr algn="l" fontAlgn="b">
                        <a:spcBef>
                          <a:spcPts val="0"/>
                        </a:spcBef>
                        <a:spcAft>
                          <a:spcPts val="0"/>
                        </a:spcAft>
                      </a:pPr>
                      <a:r>
                        <a:rPr lang="en-US" sz="1500" b="1" u="none" strike="noStrike" cap="none" spc="0" dirty="0">
                          <a:solidFill>
                            <a:schemeClr val="tx1"/>
                          </a:solidFill>
                          <a:effectLst/>
                        </a:rPr>
                        <a:t>Table 2</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ap="flat" cmpd="sng" algn="ctr">
                      <a:noFill/>
                      <a:prstDash val="solid"/>
                    </a:lnL>
                    <a:lnR w="12700" cmpd="sng">
                      <a:noFill/>
                      <a:prstDash val="solid"/>
                    </a:lnR>
                    <a:lnT w="12700" cap="flat" cmpd="sng" algn="ctr">
                      <a:noFill/>
                      <a:prstDash val="solid"/>
                    </a:lnT>
                    <a:lnB w="12700" cmpd="sng">
                      <a:noFill/>
                      <a:prstDash val="solid"/>
                    </a:lnB>
                    <a:noFill/>
                  </a:tcPr>
                </a:tc>
                <a:tc>
                  <a:txBody>
                    <a:bodyPr/>
                    <a:lstStyle/>
                    <a:p>
                      <a:pPr algn="l" fontAlgn="b">
                        <a:spcBef>
                          <a:spcPts val="0"/>
                        </a:spcBef>
                        <a:spcAft>
                          <a:spcPts val="0"/>
                        </a:spcAft>
                      </a:pPr>
                      <a:r>
                        <a:rPr lang="en-US" sz="1500" b="0" u="none" strike="noStrike" cap="none" spc="0" dirty="0">
                          <a:solidFill>
                            <a:schemeClr val="tx1"/>
                          </a:solidFill>
                          <a:effectLst/>
                        </a:rPr>
                        <a:t>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2498622334"/>
                  </a:ext>
                </a:extLst>
              </a:tr>
              <a:tr h="363742">
                <a:tc>
                  <a:txBody>
                    <a:bodyPr/>
                    <a:lstStyle/>
                    <a:p>
                      <a:pPr algn="l" fontAlgn="b">
                        <a:spcBef>
                          <a:spcPts val="0"/>
                        </a:spcBef>
                        <a:spcAft>
                          <a:spcPts val="0"/>
                        </a:spcAft>
                      </a:pPr>
                      <a:r>
                        <a:rPr lang="en-US" sz="1500" b="0" u="none" strike="noStrike" cap="none" spc="0" dirty="0">
                          <a:solidFill>
                            <a:schemeClr val="tx1"/>
                          </a:solidFill>
                          <a:effectLst/>
                        </a:rPr>
                        <a:t>Categories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fontAlgn="b">
                        <a:spcBef>
                          <a:spcPts val="0"/>
                        </a:spcBef>
                        <a:spcAft>
                          <a:spcPts val="0"/>
                        </a:spcAft>
                      </a:pPr>
                      <a:r>
                        <a:rPr lang="en-US" sz="1500" b="0" u="none" strike="noStrike" cap="none" spc="0" dirty="0">
                          <a:solidFill>
                            <a:schemeClr val="tx1"/>
                          </a:solidFill>
                          <a:effectLst/>
                        </a:rPr>
                        <a:t>Interventions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910900860"/>
                  </a:ext>
                </a:extLst>
              </a:tr>
              <a:tr h="363742">
                <a:tc>
                  <a:txBody>
                    <a:bodyPr/>
                    <a:lstStyle/>
                    <a:p>
                      <a:pPr algn="l" fontAlgn="b">
                        <a:spcBef>
                          <a:spcPts val="0"/>
                        </a:spcBef>
                        <a:spcAft>
                          <a:spcPts val="0"/>
                        </a:spcAft>
                      </a:pPr>
                      <a:r>
                        <a:rPr lang="en-US" sz="1500" b="0" u="none" strike="noStrike" cap="none" spc="0" dirty="0">
                          <a:solidFill>
                            <a:schemeClr val="tx1"/>
                          </a:solidFill>
                          <a:effectLst/>
                        </a:rPr>
                        <a:t>Clinical Interventions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fontAlgn="b">
                        <a:spcBef>
                          <a:spcPts val="0"/>
                        </a:spcBef>
                        <a:spcAft>
                          <a:spcPts val="0"/>
                        </a:spcAft>
                      </a:pPr>
                      <a:r>
                        <a:rPr lang="en-US" sz="1500" b="0" u="none" strike="noStrike" cap="none" spc="0" dirty="0">
                          <a:solidFill>
                            <a:schemeClr val="tx1"/>
                          </a:solidFill>
                          <a:effectLst/>
                        </a:rPr>
                        <a:t>54</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264646138"/>
                  </a:ext>
                </a:extLst>
              </a:tr>
              <a:tr h="363742">
                <a:tc>
                  <a:txBody>
                    <a:bodyPr/>
                    <a:lstStyle/>
                    <a:p>
                      <a:pPr algn="l" fontAlgn="b">
                        <a:spcBef>
                          <a:spcPts val="0"/>
                        </a:spcBef>
                        <a:spcAft>
                          <a:spcPts val="0"/>
                        </a:spcAft>
                      </a:pPr>
                      <a:r>
                        <a:rPr lang="en-US" sz="1500" b="0" u="none" strike="noStrike" cap="none" spc="0" dirty="0">
                          <a:solidFill>
                            <a:schemeClr val="tx1"/>
                          </a:solidFill>
                          <a:effectLst/>
                        </a:rPr>
                        <a:t>Quality of Life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fontAlgn="b">
                        <a:spcBef>
                          <a:spcPts val="0"/>
                        </a:spcBef>
                        <a:spcAft>
                          <a:spcPts val="0"/>
                        </a:spcAft>
                      </a:pPr>
                      <a:r>
                        <a:rPr lang="en-US" sz="1500" b="0" u="none" strike="noStrike" cap="none" spc="0" dirty="0">
                          <a:solidFill>
                            <a:schemeClr val="tx1"/>
                          </a:solidFill>
                          <a:effectLst/>
                        </a:rPr>
                        <a:t>52</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512335909"/>
                  </a:ext>
                </a:extLst>
              </a:tr>
              <a:tr h="363742">
                <a:tc>
                  <a:txBody>
                    <a:bodyPr/>
                    <a:lstStyle/>
                    <a:p>
                      <a:pPr algn="l" fontAlgn="b">
                        <a:spcBef>
                          <a:spcPts val="0"/>
                        </a:spcBef>
                        <a:spcAft>
                          <a:spcPts val="0"/>
                        </a:spcAft>
                      </a:pPr>
                      <a:r>
                        <a:rPr lang="en-US" sz="1500" b="0" u="none" strike="noStrike" cap="none" spc="0" dirty="0">
                          <a:solidFill>
                            <a:schemeClr val="tx1"/>
                          </a:solidFill>
                          <a:effectLst/>
                        </a:rPr>
                        <a:t>Clerical</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fontAlgn="b">
                        <a:spcBef>
                          <a:spcPts val="0"/>
                        </a:spcBef>
                        <a:spcAft>
                          <a:spcPts val="0"/>
                        </a:spcAft>
                      </a:pPr>
                      <a:r>
                        <a:rPr lang="en-US" sz="1500" b="0" u="none" strike="noStrike" cap="none" spc="0" dirty="0">
                          <a:solidFill>
                            <a:schemeClr val="tx1"/>
                          </a:solidFill>
                          <a:effectLst/>
                        </a:rPr>
                        <a:t>30</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44690421"/>
                  </a:ext>
                </a:extLst>
              </a:tr>
              <a:tr h="363742">
                <a:tc>
                  <a:txBody>
                    <a:bodyPr/>
                    <a:lstStyle/>
                    <a:p>
                      <a:pPr algn="l" fontAlgn="b">
                        <a:spcBef>
                          <a:spcPts val="0"/>
                        </a:spcBef>
                        <a:spcAft>
                          <a:spcPts val="0"/>
                        </a:spcAft>
                      </a:pPr>
                      <a:r>
                        <a:rPr lang="en-US" sz="1500" b="0" u="none" strike="noStrike" cap="none" spc="0" dirty="0">
                          <a:solidFill>
                            <a:schemeClr val="tx1"/>
                          </a:solidFill>
                          <a:effectLst/>
                        </a:rPr>
                        <a:t>Dosing/Frequency Errors</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fontAlgn="b">
                        <a:spcBef>
                          <a:spcPts val="0"/>
                        </a:spcBef>
                        <a:spcAft>
                          <a:spcPts val="0"/>
                        </a:spcAft>
                      </a:pPr>
                      <a:r>
                        <a:rPr lang="en-US" sz="1500" b="0" u="none" strike="noStrike" cap="none" spc="0" dirty="0">
                          <a:solidFill>
                            <a:schemeClr val="tx1"/>
                          </a:solidFill>
                          <a:effectLst/>
                        </a:rPr>
                        <a:t>21</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040818543"/>
                  </a:ext>
                </a:extLst>
              </a:tr>
              <a:tr h="363742">
                <a:tc>
                  <a:txBody>
                    <a:bodyPr/>
                    <a:lstStyle/>
                    <a:p>
                      <a:pPr algn="l" fontAlgn="b">
                        <a:spcBef>
                          <a:spcPts val="0"/>
                        </a:spcBef>
                        <a:spcAft>
                          <a:spcPts val="0"/>
                        </a:spcAft>
                      </a:pPr>
                      <a:r>
                        <a:rPr lang="en-US" sz="1500" b="0" u="none" strike="noStrike" cap="none" spc="0" dirty="0">
                          <a:solidFill>
                            <a:schemeClr val="tx1"/>
                          </a:solidFill>
                          <a:effectLst/>
                        </a:rPr>
                        <a:t>Wrong Drug Indication/Formulation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fontAlgn="b">
                        <a:spcBef>
                          <a:spcPts val="0"/>
                        </a:spcBef>
                        <a:spcAft>
                          <a:spcPts val="0"/>
                        </a:spcAft>
                      </a:pPr>
                      <a:r>
                        <a:rPr lang="en-US" sz="1500" b="0" u="none" strike="noStrike" cap="none" spc="0" dirty="0">
                          <a:solidFill>
                            <a:schemeClr val="tx1"/>
                          </a:solidFill>
                          <a:effectLst/>
                        </a:rPr>
                        <a:t>18</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285159159"/>
                  </a:ext>
                </a:extLst>
              </a:tr>
              <a:tr h="363742">
                <a:tc>
                  <a:txBody>
                    <a:bodyPr/>
                    <a:lstStyle/>
                    <a:p>
                      <a:pPr algn="l" fontAlgn="b">
                        <a:spcBef>
                          <a:spcPts val="0"/>
                        </a:spcBef>
                        <a:spcAft>
                          <a:spcPts val="0"/>
                        </a:spcAft>
                      </a:pPr>
                      <a:r>
                        <a:rPr lang="en-US" sz="1500" b="0" u="none" strike="noStrike" cap="none" spc="0" dirty="0">
                          <a:solidFill>
                            <a:schemeClr val="tx1"/>
                          </a:solidFill>
                          <a:effectLst/>
                        </a:rPr>
                        <a:t>Unintended Patient Harm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fontAlgn="b">
                        <a:spcBef>
                          <a:spcPts val="0"/>
                        </a:spcBef>
                        <a:spcAft>
                          <a:spcPts val="0"/>
                        </a:spcAft>
                      </a:pPr>
                      <a:r>
                        <a:rPr lang="en-US" sz="1500" b="0" u="none" strike="noStrike" cap="none" spc="0" dirty="0">
                          <a:solidFill>
                            <a:schemeClr val="tx1"/>
                          </a:solidFill>
                          <a:effectLst/>
                        </a:rPr>
                        <a:t>16</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640141641"/>
                  </a:ext>
                </a:extLst>
              </a:tr>
              <a:tr h="363742">
                <a:tc>
                  <a:txBody>
                    <a:bodyPr/>
                    <a:lstStyle/>
                    <a:p>
                      <a:pPr algn="l" fontAlgn="b">
                        <a:spcBef>
                          <a:spcPts val="0"/>
                        </a:spcBef>
                        <a:spcAft>
                          <a:spcPts val="0"/>
                        </a:spcAft>
                      </a:pPr>
                      <a:r>
                        <a:rPr lang="en-US" sz="1500" b="0" u="none" strike="noStrike" cap="none" spc="0" dirty="0">
                          <a:solidFill>
                            <a:schemeClr val="tx1"/>
                          </a:solidFill>
                          <a:effectLst/>
                        </a:rPr>
                        <a:t>End of Therapy </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ap="flat" cmpd="sng" algn="ctr">
                      <a:noFill/>
                      <a:prstDash val="solid"/>
                    </a:lnL>
                    <a:lnR w="12700" cmpd="sng">
                      <a:noFill/>
                      <a:prstDash val="solid"/>
                    </a:lnR>
                    <a:lnT w="12700" cmpd="sng">
                      <a:noFill/>
                      <a:prstDash val="solid"/>
                    </a:lnT>
                    <a:lnB w="12700" cmpd="sng">
                      <a:noFill/>
                      <a:prstDash val="solid"/>
                    </a:lnB>
                    <a:noFill/>
                  </a:tcPr>
                </a:tc>
                <a:tc>
                  <a:txBody>
                    <a:bodyPr/>
                    <a:lstStyle/>
                    <a:p>
                      <a:pPr algn="l" fontAlgn="b">
                        <a:spcBef>
                          <a:spcPts val="0"/>
                        </a:spcBef>
                        <a:spcAft>
                          <a:spcPts val="0"/>
                        </a:spcAft>
                      </a:pPr>
                      <a:r>
                        <a:rPr lang="en-US" sz="1500" b="0" u="none" strike="noStrike" cap="none" spc="0" dirty="0">
                          <a:solidFill>
                            <a:schemeClr val="tx1"/>
                          </a:solidFill>
                          <a:effectLst/>
                        </a:rPr>
                        <a:t>14</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185666814"/>
                  </a:ext>
                </a:extLst>
              </a:tr>
              <a:tr h="363742">
                <a:tc>
                  <a:txBody>
                    <a:bodyPr/>
                    <a:lstStyle/>
                    <a:p>
                      <a:pPr algn="l" fontAlgn="b">
                        <a:spcBef>
                          <a:spcPts val="0"/>
                        </a:spcBef>
                        <a:spcAft>
                          <a:spcPts val="0"/>
                        </a:spcAft>
                      </a:pPr>
                      <a:r>
                        <a:rPr lang="en-US" sz="1500" b="1" u="none" strike="noStrike" cap="none" spc="0" dirty="0">
                          <a:solidFill>
                            <a:schemeClr val="tx1"/>
                          </a:solidFill>
                          <a:effectLst/>
                        </a:rPr>
                        <a:t>Total</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ap="flat" cmpd="sng" algn="ctr">
                      <a:noFill/>
                      <a:prstDash val="solid"/>
                    </a:lnL>
                    <a:lnR w="12700" cmpd="sng">
                      <a:noFill/>
                      <a:prstDash val="solid"/>
                    </a:lnR>
                    <a:lnT w="12700" cmpd="sng">
                      <a:noFill/>
                      <a:prstDash val="solid"/>
                    </a:lnT>
                    <a:lnB w="12700" cap="flat" cmpd="sng" algn="ctr">
                      <a:noFill/>
                      <a:prstDash val="solid"/>
                    </a:lnB>
                    <a:noFill/>
                  </a:tcPr>
                </a:tc>
                <a:tc>
                  <a:txBody>
                    <a:bodyPr/>
                    <a:lstStyle/>
                    <a:p>
                      <a:pPr algn="l" fontAlgn="b">
                        <a:spcBef>
                          <a:spcPts val="0"/>
                        </a:spcBef>
                        <a:spcAft>
                          <a:spcPts val="0"/>
                        </a:spcAft>
                      </a:pPr>
                      <a:r>
                        <a:rPr lang="en-US" sz="1500" b="1" u="none" strike="noStrike" cap="none" spc="0" dirty="0">
                          <a:solidFill>
                            <a:schemeClr val="tx1"/>
                          </a:solidFill>
                          <a:effectLst/>
                        </a:rPr>
                        <a:t>205</a:t>
                      </a:r>
                      <a:endParaRPr lang="en-US" sz="1500" b="0" i="0" u="none" strike="noStrike" cap="none" spc="0" dirty="0">
                        <a:solidFill>
                          <a:schemeClr val="tx1"/>
                        </a:solidFill>
                        <a:effectLst/>
                        <a:latin typeface="Arial" panose="020B0604020202020204" pitchFamily="34" charset="0"/>
                      </a:endParaRPr>
                    </a:p>
                  </a:txBody>
                  <a:tcPr marL="18928" marR="18928" marT="18928" marB="84790" anchor="b">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4082503818"/>
                  </a:ext>
                </a:extLst>
              </a:tr>
            </a:tbl>
          </a:graphicData>
        </a:graphic>
      </p:graphicFrame>
    </p:spTree>
    <p:extLst>
      <p:ext uri="{BB962C8B-B14F-4D97-AF65-F5344CB8AC3E}">
        <p14:creationId xmlns:p14="http://schemas.microsoft.com/office/powerpoint/2010/main" val="16426566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RightStep">
      <a:dk1>
        <a:srgbClr val="000000"/>
      </a:dk1>
      <a:lt1>
        <a:srgbClr val="FFFFFF"/>
      </a:lt1>
      <a:dk2>
        <a:srgbClr val="313820"/>
      </a:dk2>
      <a:lt2>
        <a:srgbClr val="E2E5E8"/>
      </a:lt2>
      <a:accent1>
        <a:srgbClr val="E98A39"/>
      </a:accent1>
      <a:accent2>
        <a:srgbClr val="B0A23A"/>
      </a:accent2>
      <a:accent3>
        <a:srgbClr val="91AD4D"/>
      </a:accent3>
      <a:accent4>
        <a:srgbClr val="5BB536"/>
      </a:accent4>
      <a:accent5>
        <a:srgbClr val="2EBA40"/>
      </a:accent5>
      <a:accent6>
        <a:srgbClr val="32B67A"/>
      </a:accent6>
      <a:hlink>
        <a:srgbClr val="5D85A8"/>
      </a:hlink>
      <a:folHlink>
        <a:srgbClr val="7F7F7F"/>
      </a:folHlink>
    </a:clrScheme>
    <a:fontScheme name="Savon">
      <a:maj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8066</TotalTime>
  <Words>5679</Words>
  <Application>Microsoft Macintosh PowerPoint</Application>
  <PresentationFormat>Widescreen</PresentationFormat>
  <Paragraphs>672</Paragraphs>
  <Slides>66</Slides>
  <Notes>52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Arial</vt:lpstr>
      <vt:lpstr>Calibri</vt:lpstr>
      <vt:lpstr>Garamond</vt:lpstr>
      <vt:lpstr>Goudy Old Style</vt:lpstr>
      <vt:lpstr>Helvetica</vt:lpstr>
      <vt:lpstr>MARKER FELT THIN</vt:lpstr>
      <vt:lpstr>Segoe Print</vt:lpstr>
      <vt:lpstr>Wingdings</vt:lpstr>
      <vt:lpstr>SavonVTI</vt:lpstr>
      <vt:lpstr>Error Prevention and Pharmacist Interventions: A Retrospective Analysis in a Long-term Care Setting.  Turning Errors Into Opportunities </vt:lpstr>
      <vt:lpstr>Pharmacist Learning Objectives:</vt:lpstr>
      <vt:lpstr>Pharmacy Technician Learning Objectives:</vt:lpstr>
      <vt:lpstr> Pilot Project    Error Prevention and Pharmacist Interventions, a retrospective analysis in a long-term care setting.</vt:lpstr>
      <vt:lpstr>Background</vt:lpstr>
      <vt:lpstr>Methods</vt:lpstr>
      <vt:lpstr>Results </vt:lpstr>
      <vt:lpstr>Results continued</vt:lpstr>
      <vt:lpstr>Results continued </vt:lpstr>
      <vt:lpstr>PowerPoint Presentation</vt:lpstr>
      <vt:lpstr>Limitations </vt:lpstr>
      <vt:lpstr>Discussion</vt:lpstr>
      <vt:lpstr>Turning Errors into Opportunities </vt:lpstr>
      <vt:lpstr>Poll Question</vt:lpstr>
      <vt:lpstr>Statistics of Medication Errors </vt:lpstr>
      <vt:lpstr>Our minds are against us! </vt:lpstr>
      <vt:lpstr>Detecting Errors</vt:lpstr>
      <vt:lpstr>Selective Attentive Tests</vt:lpstr>
      <vt:lpstr>PowerPoint Presentation</vt:lpstr>
      <vt:lpstr>How to identify medication errors?</vt:lpstr>
      <vt:lpstr>Stepwise Verification Process </vt:lpstr>
      <vt:lpstr>Stepwise Verification Process </vt:lpstr>
      <vt:lpstr>Stepwise Verification Process </vt:lpstr>
      <vt:lpstr>5 (or 8) Rights of Medication Administration </vt:lpstr>
      <vt:lpstr>Patient Counseling </vt:lpstr>
      <vt:lpstr>Last but not least…</vt:lpstr>
      <vt:lpstr>Common Errors in LTC </vt:lpstr>
      <vt:lpstr>IR vs ER</vt:lpstr>
      <vt:lpstr>Phenytoin (Dilantin™️) </vt:lpstr>
      <vt:lpstr>Key Points from Error Phenytoin (Dilantin™️)</vt:lpstr>
      <vt:lpstr>IR vs ER     What should be clarified on this order?  </vt:lpstr>
      <vt:lpstr>Metoprolol Tartrate (Lopressor ™️) vs Metoprolol Succinate (Toprolol XL™️) </vt:lpstr>
      <vt:lpstr>Compounding Kits</vt:lpstr>
      <vt:lpstr>Key Points from Error Metoprolol Succinate (Toprolol XL™️) vs Metoprolol Tartrate (Lopressor ™️)</vt:lpstr>
      <vt:lpstr>IR vs ER</vt:lpstr>
      <vt:lpstr>Diltiazem (Cardizem ™️, Cartia XT ™️, Taztia XT ™️, Dilt-XR ™️, Etc…)</vt:lpstr>
      <vt:lpstr>Diltiazem (Cardizem ™️, Cartia XT ™️, Taztia XT ™️, Dilt-XR ™️, Etc..)</vt:lpstr>
      <vt:lpstr>Key Points from Error Diltiazem (Cardizem ™️, Cartia XT ™️, Taztia XT ™️, Dilt-XR™️, Etc..)</vt:lpstr>
      <vt:lpstr> Key Points from IR VS ER Error </vt:lpstr>
      <vt:lpstr>Dosing/Frequency Clarification </vt:lpstr>
      <vt:lpstr>Lantus™️ (Insulin Glargine) </vt:lpstr>
      <vt:lpstr>Key Points from Error </vt:lpstr>
      <vt:lpstr>Wrong Formulation </vt:lpstr>
      <vt:lpstr>Key Points from Error </vt:lpstr>
      <vt:lpstr>Wrong Formulation </vt:lpstr>
      <vt:lpstr>Nitrofurantoin (Macrodantin™️ /Macrobid™️) </vt:lpstr>
      <vt:lpstr>Key Points from Error </vt:lpstr>
      <vt:lpstr>Max Dosing</vt:lpstr>
      <vt:lpstr>Bimatoprost (Lumigan™️/Latisse™️) </vt:lpstr>
      <vt:lpstr>Key Points from Error </vt:lpstr>
      <vt:lpstr>Max Dosing</vt:lpstr>
      <vt:lpstr>Ipratropium and Albuterol (Combivent Respimat™️ ) </vt:lpstr>
      <vt:lpstr>Key Points from Error </vt:lpstr>
      <vt:lpstr>Max Dosing</vt:lpstr>
      <vt:lpstr>Apixaban (Eliquis™️)</vt:lpstr>
      <vt:lpstr>Key Points from Error </vt:lpstr>
      <vt:lpstr>Wrong Drug/Indication</vt:lpstr>
      <vt:lpstr>PowerPoint Presentation</vt:lpstr>
      <vt:lpstr>Most Confused Drug Names (Sound Alike) </vt:lpstr>
      <vt:lpstr>Key Points from Error </vt:lpstr>
      <vt:lpstr>Poll Question</vt:lpstr>
      <vt:lpstr>How to Effectively Make Clinical Interventions? </vt:lpstr>
      <vt:lpstr>7 Ways to Build a Rapport </vt:lpstr>
      <vt:lpstr>Thank You  and  Questions ??  rvanvleck06@gmail.com</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Error Prevention and Pharmacist Interventions: A Retrospective Analysis in a Long-term Care Setting.  Turning Errors Into Opportunities </dc:title>
  <dc:creator>Rebecca Van Vleck</dc:creator>
  <cp:lastModifiedBy>Rebecca Van Vleck</cp:lastModifiedBy>
  <cp:revision>43</cp:revision>
  <dcterms:created xsi:type="dcterms:W3CDTF">2021-01-10T23:15:19Z</dcterms:created>
  <dcterms:modified xsi:type="dcterms:W3CDTF">2021-01-24T04:36:22Z</dcterms:modified>
</cp:coreProperties>
</file>