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42" r:id="rId1"/>
  </p:sldMasterIdLst>
  <p:notesMasterIdLst>
    <p:notesMasterId r:id="rId105"/>
  </p:notesMasterIdLst>
  <p:sldIdLst>
    <p:sldId id="256" r:id="rId2"/>
    <p:sldId id="257" r:id="rId3"/>
    <p:sldId id="306" r:id="rId4"/>
    <p:sldId id="258" r:id="rId5"/>
    <p:sldId id="384" r:id="rId6"/>
    <p:sldId id="385" r:id="rId7"/>
    <p:sldId id="386" r:id="rId8"/>
    <p:sldId id="387" r:id="rId9"/>
    <p:sldId id="388" r:id="rId10"/>
    <p:sldId id="389" r:id="rId11"/>
    <p:sldId id="390" r:id="rId12"/>
    <p:sldId id="391" r:id="rId13"/>
    <p:sldId id="485" r:id="rId14"/>
    <p:sldId id="392" r:id="rId15"/>
    <p:sldId id="393" r:id="rId16"/>
    <p:sldId id="394" r:id="rId17"/>
    <p:sldId id="395" r:id="rId18"/>
    <p:sldId id="396" r:id="rId19"/>
    <p:sldId id="397" r:id="rId20"/>
    <p:sldId id="398" r:id="rId21"/>
    <p:sldId id="399" r:id="rId22"/>
    <p:sldId id="400" r:id="rId23"/>
    <p:sldId id="401" r:id="rId24"/>
    <p:sldId id="402" r:id="rId25"/>
    <p:sldId id="403" r:id="rId26"/>
    <p:sldId id="404" r:id="rId27"/>
    <p:sldId id="405" r:id="rId28"/>
    <p:sldId id="406" r:id="rId29"/>
    <p:sldId id="407" r:id="rId30"/>
    <p:sldId id="408" r:id="rId31"/>
    <p:sldId id="409" r:id="rId32"/>
    <p:sldId id="410" r:id="rId33"/>
    <p:sldId id="411" r:id="rId34"/>
    <p:sldId id="412" r:id="rId35"/>
    <p:sldId id="413" r:id="rId36"/>
    <p:sldId id="414" r:id="rId37"/>
    <p:sldId id="415" r:id="rId38"/>
    <p:sldId id="416" r:id="rId39"/>
    <p:sldId id="483" r:id="rId40"/>
    <p:sldId id="417" r:id="rId41"/>
    <p:sldId id="418" r:id="rId42"/>
    <p:sldId id="419" r:id="rId43"/>
    <p:sldId id="420" r:id="rId44"/>
    <p:sldId id="421" r:id="rId45"/>
    <p:sldId id="422" r:id="rId46"/>
    <p:sldId id="423" r:id="rId47"/>
    <p:sldId id="307" r:id="rId48"/>
    <p:sldId id="311" r:id="rId49"/>
    <p:sldId id="425" r:id="rId50"/>
    <p:sldId id="426" r:id="rId51"/>
    <p:sldId id="312" r:id="rId52"/>
    <p:sldId id="427" r:id="rId53"/>
    <p:sldId id="428" r:id="rId54"/>
    <p:sldId id="429" r:id="rId55"/>
    <p:sldId id="430" r:id="rId56"/>
    <p:sldId id="432" r:id="rId57"/>
    <p:sldId id="484" r:id="rId58"/>
    <p:sldId id="435" r:id="rId59"/>
    <p:sldId id="437" r:id="rId60"/>
    <p:sldId id="439" r:id="rId61"/>
    <p:sldId id="436" r:id="rId62"/>
    <p:sldId id="433" r:id="rId63"/>
    <p:sldId id="440" r:id="rId64"/>
    <p:sldId id="441" r:id="rId65"/>
    <p:sldId id="474" r:id="rId66"/>
    <p:sldId id="463" r:id="rId67"/>
    <p:sldId id="465" r:id="rId68"/>
    <p:sldId id="464" r:id="rId69"/>
    <p:sldId id="434" r:id="rId70"/>
    <p:sldId id="460" r:id="rId71"/>
    <p:sldId id="488" r:id="rId72"/>
    <p:sldId id="489" r:id="rId73"/>
    <p:sldId id="443" r:id="rId74"/>
    <p:sldId id="445" r:id="rId75"/>
    <p:sldId id="462" r:id="rId76"/>
    <p:sldId id="446" r:id="rId77"/>
    <p:sldId id="456" r:id="rId78"/>
    <p:sldId id="459" r:id="rId79"/>
    <p:sldId id="487" r:id="rId80"/>
    <p:sldId id="466" r:id="rId81"/>
    <p:sldId id="450" r:id="rId82"/>
    <p:sldId id="475" r:id="rId83"/>
    <p:sldId id="449" r:id="rId84"/>
    <p:sldId id="482" r:id="rId85"/>
    <p:sldId id="461" r:id="rId86"/>
    <p:sldId id="476" r:id="rId87"/>
    <p:sldId id="477" r:id="rId88"/>
    <p:sldId id="478" r:id="rId89"/>
    <p:sldId id="486" r:id="rId90"/>
    <p:sldId id="452" r:id="rId91"/>
    <p:sldId id="479" r:id="rId92"/>
    <p:sldId id="454" r:id="rId93"/>
    <p:sldId id="455" r:id="rId94"/>
    <p:sldId id="467" r:id="rId95"/>
    <p:sldId id="468" r:id="rId96"/>
    <p:sldId id="469" r:id="rId97"/>
    <p:sldId id="470" r:id="rId98"/>
    <p:sldId id="471" r:id="rId99"/>
    <p:sldId id="472" r:id="rId100"/>
    <p:sldId id="473" r:id="rId101"/>
    <p:sldId id="424" r:id="rId102"/>
    <p:sldId id="377" r:id="rId103"/>
    <p:sldId id="378" r:id="rId10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75C73DA-AC9A-4B3E-A0BB-4542D5EC929D}">
  <a:tblStyle styleId="{C75C73DA-AC9A-4B3E-A0BB-4542D5EC929D}" styleName="Table_0">
    <a:wholeTbl>
      <a:tcTxStyle b="off" i="off">
        <a:font>
          <a:latin typeface="Garamond"/>
          <a:ea typeface="Garamond"/>
          <a:cs typeface="Garamond"/>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EFE7"/>
          </a:solidFill>
        </a:fill>
      </a:tcStyle>
    </a:wholeTbl>
    <a:band1H>
      <a:tcTxStyle b="off" i="off"/>
      <a:tcStyle>
        <a:tcBdr/>
        <a:fill>
          <a:solidFill>
            <a:srgbClr val="D8DDCB"/>
          </a:solidFill>
        </a:fill>
      </a:tcStyle>
    </a:band1H>
    <a:band2H>
      <a:tcTxStyle b="off" i="off"/>
      <a:tcStyle>
        <a:tcBdr/>
      </a:tcStyle>
    </a:band2H>
    <a:band1V>
      <a:tcTxStyle b="off" i="off"/>
      <a:tcStyle>
        <a:tcBdr/>
        <a:fill>
          <a:solidFill>
            <a:srgbClr val="D8DDCB"/>
          </a:solidFill>
        </a:fill>
      </a:tcStyle>
    </a:band1V>
    <a:band2V>
      <a:tcTxStyle b="off" i="off"/>
      <a:tcStyle>
        <a:tcBdr/>
      </a:tcStyle>
    </a:band2V>
    <a:lastCol>
      <a:tcTxStyle b="on" i="off">
        <a:font>
          <a:latin typeface="Garamond"/>
          <a:ea typeface="Garamond"/>
          <a:cs typeface="Garamond"/>
        </a:font>
        <a:schemeClr val="lt1"/>
      </a:tcTxStyle>
      <a:tcStyle>
        <a:tcBdr/>
        <a:fill>
          <a:solidFill>
            <a:schemeClr val="accent1"/>
          </a:solidFill>
        </a:fill>
      </a:tcStyle>
    </a:lastCol>
    <a:firstCol>
      <a:tcTxStyle b="on" i="off">
        <a:font>
          <a:latin typeface="Garamond"/>
          <a:ea typeface="Garamond"/>
          <a:cs typeface="Garamond"/>
        </a:font>
        <a:schemeClr val="lt1"/>
      </a:tcTxStyle>
      <a:tcStyle>
        <a:tcBdr/>
        <a:fill>
          <a:solidFill>
            <a:schemeClr val="accent1"/>
          </a:solidFill>
        </a:fill>
      </a:tcStyle>
    </a:firstCol>
    <a:lastRow>
      <a:tcTxStyle b="on" i="off">
        <a:font>
          <a:latin typeface="Garamond"/>
          <a:ea typeface="Garamond"/>
          <a:cs typeface="Garamond"/>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Garamond"/>
          <a:ea typeface="Garamond"/>
          <a:cs typeface="Garamond"/>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0"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fbdbf9126_1_0:notes"/>
          <p:cNvSpPr>
            <a:spLocks noGrp="1" noRot="1" noChangeAspect="1"/>
          </p:cNvSpPr>
          <p:nvPr>
            <p:ph type="sldImg" idx="2"/>
          </p:nvPr>
        </p:nvSpPr>
        <p:spPr>
          <a:xfrm>
            <a:off x="381000" y="7620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g5fbdbf9126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8" name="Google Shape;78;g5fbdbf9126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fbdbf9126_1_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4" name="Google Shape;94;g5fbdbf9126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0376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fbdbf9126_1_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4" name="Google Shape;94;g5fbdbf9126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fbdbf9126_1_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4" name="Google Shape;94;g5fbdbf9126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58943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5fbdbf9126_1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g5fbdbf9126_1_2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dirty="0"/>
              <a:t>Some people are very afraid of needles and they may faint. </a:t>
            </a:r>
            <a:endParaRPr dirty="0"/>
          </a:p>
          <a:p>
            <a:pPr marL="0" lvl="0" indent="0" algn="l" rtl="0">
              <a:lnSpc>
                <a:spcPct val="100000"/>
              </a:lnSpc>
              <a:spcBef>
                <a:spcPts val="0"/>
              </a:spcBef>
              <a:spcAft>
                <a:spcPts val="0"/>
              </a:spcAft>
              <a:buSzPts val="1400"/>
              <a:buNone/>
            </a:pPr>
            <a:r>
              <a:rPr lang="en" dirty="0"/>
              <a:t>Always give injection to patients in a seated position</a:t>
            </a:r>
            <a:endParaRPr dirty="0"/>
          </a:p>
          <a:p>
            <a:pPr marL="0" lvl="0" indent="0" algn="l" rtl="0">
              <a:lnSpc>
                <a:spcPct val="100000"/>
              </a:lnSpc>
              <a:spcBef>
                <a:spcPts val="0"/>
              </a:spcBef>
              <a:spcAft>
                <a:spcPts val="0"/>
              </a:spcAft>
              <a:buSzPts val="1400"/>
              <a:buNone/>
            </a:pPr>
            <a:r>
              <a:rPr lang="en" dirty="0"/>
              <a:t>If they seem light headed after the injection, let them sit for a few minutes or if you can, let them lay down.</a:t>
            </a:r>
            <a:endParaRPr dirty="0"/>
          </a:p>
          <a:p>
            <a:pPr marL="0" lvl="0" indent="0" algn="l" rtl="0">
              <a:lnSpc>
                <a:spcPct val="100000"/>
              </a:lnSpc>
              <a:spcBef>
                <a:spcPts val="0"/>
              </a:spcBef>
              <a:spcAft>
                <a:spcPts val="0"/>
              </a:spcAft>
              <a:buSzPts val="1400"/>
              <a:buNone/>
            </a:pPr>
            <a:r>
              <a:rPr lang="en" dirty="0"/>
              <a:t>You will work in groups of two students, so one student can get help while the other students stays with the patient.</a:t>
            </a:r>
            <a:endParaRPr dirty="0"/>
          </a:p>
        </p:txBody>
      </p:sp>
      <p:sp>
        <p:nvSpPr>
          <p:cNvPr id="348" name="Google Shape;348;g5fbdbf9126_1_2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86</a:t>
            </a:fld>
            <a:endParaRPr dirty="0"/>
          </a:p>
        </p:txBody>
      </p:sp>
    </p:spTree>
    <p:extLst>
      <p:ext uri="{BB962C8B-B14F-4D97-AF65-F5344CB8AC3E}">
        <p14:creationId xmlns:p14="http://schemas.microsoft.com/office/powerpoint/2010/main" val="2188128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12" name="Freeform 11"/>
          <p:cNvSpPr/>
          <p:nvPr/>
        </p:nvSpPr>
        <p:spPr>
          <a:xfrm>
            <a:off x="-11907" y="0"/>
            <a:ext cx="8762858" cy="4941094"/>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3211693"/>
            <a:ext cx="8496943" cy="1521634"/>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1" y="0"/>
            <a:ext cx="6539684" cy="342658"/>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21350" y="219988"/>
            <a:ext cx="8525337" cy="431385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668401" y="496992"/>
            <a:ext cx="7316390" cy="2074896"/>
          </a:xfrm>
        </p:spPr>
        <p:txBody>
          <a:bodyPr anchor="b">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rot="21420000">
            <a:off x="737297" y="2628907"/>
            <a:ext cx="7316390" cy="412750"/>
          </a:xfrm>
        </p:spPr>
        <p:txBody>
          <a:bodyPr anchor="t">
            <a:noAutofit/>
          </a:bodyPr>
          <a:lstStyle>
            <a:lvl1pPr marL="0" indent="0" algn="r">
              <a:buNone/>
              <a:defRPr sz="210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711406" y="3433847"/>
            <a:ext cx="4607740" cy="872334"/>
          </a:xfrm>
        </p:spPr>
        <p:txBody>
          <a:bodyPr/>
          <a:lstStyle>
            <a:lvl1pPr algn="ctr">
              <a:defRPr sz="4050">
                <a:solidFill>
                  <a:schemeClr val="accent1">
                    <a:lumMod val="40000"/>
                    <a:lumOff val="60000"/>
                  </a:schemeClr>
                </a:solidFill>
              </a:defRPr>
            </a:lvl1pPr>
          </a:lstStyle>
          <a:p>
            <a:fld id="{F7AFFB9B-9FB8-469E-96F9-4D32314110B6}" type="datetimeFigureOut">
              <a:rPr lang="en-US" smtClean="0"/>
              <a:t>3/7/2021</a:t>
            </a:fld>
            <a:endParaRPr lang="en-US" dirty="0"/>
          </a:p>
        </p:txBody>
      </p:sp>
      <p:sp>
        <p:nvSpPr>
          <p:cNvPr id="5" name="Footer Placeholder 4"/>
          <p:cNvSpPr>
            <a:spLocks noGrp="1"/>
          </p:cNvSpPr>
          <p:nvPr>
            <p:ph type="ftr" sz="quarter" idx="11"/>
          </p:nvPr>
        </p:nvSpPr>
        <p:spPr>
          <a:xfrm rot="21420000">
            <a:off x="-6858" y="3662172"/>
            <a:ext cx="3038094" cy="898398"/>
          </a:xfrm>
        </p:spPr>
        <p:txBody>
          <a:bodyPr vert="horz" lIns="91440" tIns="45720" rIns="91440" bIns="45720" rtlCol="0" anchor="ctr"/>
          <a:lstStyle>
            <a:lvl1pPr algn="r">
              <a:defRPr lang="en-US" sz="4050" dirty="0"/>
            </a:lvl1pPr>
          </a:lstStyle>
          <a:p>
            <a:endParaRPr lang="en-US" dirty="0"/>
          </a:p>
        </p:txBody>
      </p:sp>
      <p:sp>
        <p:nvSpPr>
          <p:cNvPr id="6" name="Slide Number Placeholder 5"/>
          <p:cNvSpPr>
            <a:spLocks noGrp="1"/>
          </p:cNvSpPr>
          <p:nvPr>
            <p:ph type="sldNum" sz="quarter" idx="12"/>
          </p:nvPr>
        </p:nvSpPr>
        <p:spPr>
          <a:xfrm rot="21420000">
            <a:off x="7388818" y="2874486"/>
            <a:ext cx="680390" cy="373853"/>
          </a:xfrm>
        </p:spPr>
        <p:txBody>
          <a:bodyPr/>
          <a:lstStyle>
            <a:lvl1pPr>
              <a:defRPr sz="1800">
                <a:solidFill>
                  <a:schemeClr val="tx1">
                    <a:lumMod val="75000"/>
                    <a:lumOff val="2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
        <p:nvSpPr>
          <p:cNvPr id="25" name="5-Point Star 24"/>
          <p:cNvSpPr/>
          <p:nvPr/>
        </p:nvSpPr>
        <p:spPr>
          <a:xfrm rot="21420000">
            <a:off x="3166039" y="3833517"/>
            <a:ext cx="386540" cy="386540"/>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9551654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3079749"/>
            <a:ext cx="7796031" cy="44163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514350"/>
            <a:ext cx="7794385" cy="2396177"/>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514335" y="3527192"/>
            <a:ext cx="7796046" cy="511854"/>
          </a:xfrm>
        </p:spPr>
        <p:txBody>
          <a:bodyPr anchor="t"/>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smtClean="0"/>
              <a:t>3/7/2021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2385645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514351"/>
            <a:ext cx="7797677" cy="2396177"/>
          </a:xfrm>
        </p:spPr>
        <p:txBody>
          <a:bodyPr anchor="ctr">
            <a:normAutofit/>
          </a:bodyPr>
          <a:lstStyle>
            <a:lvl1pPr algn="ct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514335" y="3079750"/>
            <a:ext cx="7796047" cy="955205"/>
          </a:xfrm>
        </p:spPr>
        <p:txBody>
          <a:bodyPr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smtClean="0"/>
              <a:t>3/7/2021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7546699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514350"/>
            <a:ext cx="7143765" cy="2187528"/>
          </a:xfrm>
        </p:spPr>
        <p:txBody>
          <a:bodyPr anchor="ctr">
            <a:normAutofit/>
          </a:bodyPr>
          <a:lstStyle>
            <a:lvl1pPr algn="ct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162698" y="2707524"/>
            <a:ext cx="6500967" cy="283326"/>
          </a:xfrm>
        </p:spPr>
        <p:txBody>
          <a:bodyPr anchor="t">
            <a:normAutofit/>
          </a:bodyPr>
          <a:lstStyle>
            <a:lvl1pPr marL="0" indent="0" algn="r">
              <a:buNone/>
              <a:defRPr sz="1050">
                <a:solidFill>
                  <a:schemeClr val="tx1">
                    <a:lumMod val="50000"/>
                    <a:lumOff val="5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514351" y="3079751"/>
            <a:ext cx="7797662" cy="951189"/>
          </a:xfrm>
        </p:spPr>
        <p:txBody>
          <a:bodyPr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smtClean="0"/>
              <a:t>3/7/2021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3" name="TextBox 12"/>
          <p:cNvSpPr txBox="1"/>
          <p:nvPr/>
        </p:nvSpPr>
        <p:spPr>
          <a:xfrm>
            <a:off x="514351" y="669471"/>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854812" y="219212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1803864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292891"/>
            <a:ext cx="7796030" cy="1883876"/>
          </a:xfrm>
        </p:spPr>
        <p:txBody>
          <a:bodyPr anchor="b">
            <a:normAutofit/>
          </a:bodyPr>
          <a:lstStyle>
            <a:lvl1pPr algn="l">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514351" y="3185601"/>
            <a:ext cx="7796030" cy="855483"/>
          </a:xfrm>
        </p:spPr>
        <p:txBody>
          <a:bodyPr anchor="t">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smtClean="0"/>
              <a:t>3/7/2021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1989267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514350"/>
            <a:ext cx="7796030" cy="863974"/>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1547546"/>
            <a:ext cx="2482596" cy="432197"/>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514352" y="1979744"/>
            <a:ext cx="2482596" cy="205119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175967" y="1547546"/>
            <a:ext cx="2482596" cy="432197"/>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175966" y="1979744"/>
            <a:ext cx="2482596" cy="205119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827785" y="1547546"/>
            <a:ext cx="2482596" cy="432197"/>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827785" y="1979744"/>
            <a:ext cx="2482596" cy="205119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smtClean="0"/>
              <a:t>3/7/2021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9883933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514350"/>
            <a:ext cx="7797662" cy="863974"/>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2859769"/>
            <a:ext cx="2482596" cy="432197"/>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514335" y="1547547"/>
            <a:ext cx="2482596" cy="1152544"/>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1" name="Text Placeholder 3"/>
          <p:cNvSpPr>
            <a:spLocks noGrp="1"/>
          </p:cNvSpPr>
          <p:nvPr>
            <p:ph type="body" sz="half" idx="18"/>
          </p:nvPr>
        </p:nvSpPr>
        <p:spPr>
          <a:xfrm>
            <a:off x="518880" y="3291966"/>
            <a:ext cx="2482596" cy="73897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178058" y="2859769"/>
            <a:ext cx="2482596" cy="432197"/>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176999" y="1547547"/>
            <a:ext cx="2482596" cy="1151428"/>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19"/>
          </p:nvPr>
        </p:nvSpPr>
        <p:spPr>
          <a:xfrm>
            <a:off x="3176999" y="3291965"/>
            <a:ext cx="2482596" cy="73897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826708" y="2859769"/>
            <a:ext cx="2482596" cy="432197"/>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826614" y="1547546"/>
            <a:ext cx="2482596" cy="115289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7" name="Text Placeholder 3"/>
          <p:cNvSpPr>
            <a:spLocks noGrp="1"/>
          </p:cNvSpPr>
          <p:nvPr>
            <p:ph type="body" sz="half" idx="20"/>
          </p:nvPr>
        </p:nvSpPr>
        <p:spPr>
          <a:xfrm>
            <a:off x="5826614" y="3291963"/>
            <a:ext cx="2482596" cy="73897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smtClean="0"/>
              <a:t>3/7/2021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3424699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1547547"/>
            <a:ext cx="7796030" cy="24833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2594216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514350"/>
            <a:ext cx="1698485" cy="351658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514350"/>
            <a:ext cx="5928323" cy="3516589"/>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4593648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1_Two Content">
    <p:spTree>
      <p:nvGrpSpPr>
        <p:cNvPr id="1" name="Shape 60"/>
        <p:cNvGrpSpPr/>
        <p:nvPr/>
      </p:nvGrpSpPr>
      <p:grpSpPr>
        <a:xfrm>
          <a:off x="0" y="0"/>
          <a:ext cx="0" cy="0"/>
          <a:chOff x="0" y="0"/>
          <a:chExt cx="0" cy="0"/>
        </a:xfrm>
      </p:grpSpPr>
      <p:sp>
        <p:nvSpPr>
          <p:cNvPr id="62" name="Google Shape;62;p13"/>
          <p:cNvSpPr txBox="1">
            <a:spLocks noGrp="1"/>
          </p:cNvSpPr>
          <p:nvPr>
            <p:ph type="title"/>
          </p:nvPr>
        </p:nvSpPr>
        <p:spPr>
          <a:xfrm>
            <a:off x="1176866" y="686503"/>
            <a:ext cx="6798600" cy="9780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rgbClr val="262626"/>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 name="Google Shape;63;p13"/>
          <p:cNvSpPr txBox="1">
            <a:spLocks noGrp="1"/>
          </p:cNvSpPr>
          <p:nvPr>
            <p:ph type="body" idx="1"/>
          </p:nvPr>
        </p:nvSpPr>
        <p:spPr>
          <a:xfrm>
            <a:off x="1176866" y="1865376"/>
            <a:ext cx="3337500" cy="2585400"/>
          </a:xfrm>
          <a:prstGeom prst="rect">
            <a:avLst/>
          </a:prstGeom>
          <a:noFill/>
          <a:ln>
            <a:noFill/>
          </a:ln>
        </p:spPr>
        <p:txBody>
          <a:bodyPr spcFirstLastPara="1" wrap="square" lIns="91425" tIns="45700" rIns="91425" bIns="45700" anchor="t" anchorCtr="0">
            <a:noAutofit/>
          </a:bodyPr>
          <a:lstStyle>
            <a:lvl1pPr marL="457200" lvl="0" indent="-360045" algn="l" rtl="0">
              <a:lnSpc>
                <a:spcPct val="100000"/>
              </a:lnSpc>
              <a:spcBef>
                <a:spcPts val="360"/>
              </a:spcBef>
              <a:spcAft>
                <a:spcPts val="0"/>
              </a:spcAft>
              <a:buSzPts val="2070"/>
              <a:buChar char="•"/>
              <a:defRPr/>
            </a:lvl1pPr>
            <a:lvl2pPr marL="914400" lvl="1" indent="-360044" algn="l" rtl="0">
              <a:lnSpc>
                <a:spcPct val="100000"/>
              </a:lnSpc>
              <a:spcBef>
                <a:spcPts val="600"/>
              </a:spcBef>
              <a:spcAft>
                <a:spcPts val="0"/>
              </a:spcAft>
              <a:buSzPts val="2070"/>
              <a:buChar char="•"/>
              <a:defRPr/>
            </a:lvl2pPr>
            <a:lvl3pPr marL="1371600" lvl="2" indent="-360044" algn="l" rtl="0">
              <a:lnSpc>
                <a:spcPct val="100000"/>
              </a:lnSpc>
              <a:spcBef>
                <a:spcPts val="600"/>
              </a:spcBef>
              <a:spcAft>
                <a:spcPts val="0"/>
              </a:spcAft>
              <a:buSzPts val="2070"/>
              <a:buChar char="•"/>
              <a:defRPr/>
            </a:lvl3pPr>
            <a:lvl4pPr marL="1828800" lvl="3" indent="-360044" algn="l" rtl="0">
              <a:lnSpc>
                <a:spcPct val="100000"/>
              </a:lnSpc>
              <a:spcBef>
                <a:spcPts val="600"/>
              </a:spcBef>
              <a:spcAft>
                <a:spcPts val="0"/>
              </a:spcAft>
              <a:buSzPts val="2070"/>
              <a:buChar char="•"/>
              <a:defRPr/>
            </a:lvl4pPr>
            <a:lvl5pPr marL="2286000" lvl="4" indent="-360045" algn="l" rtl="0">
              <a:lnSpc>
                <a:spcPct val="100000"/>
              </a:lnSpc>
              <a:spcBef>
                <a:spcPts val="600"/>
              </a:spcBef>
              <a:spcAft>
                <a:spcPts val="0"/>
              </a:spcAft>
              <a:buSzPts val="2070"/>
              <a:buChar char="•"/>
              <a:defRPr/>
            </a:lvl5pPr>
            <a:lvl6pPr marL="2743200" lvl="5" indent="-360045" algn="l" rtl="0">
              <a:lnSpc>
                <a:spcPct val="100000"/>
              </a:lnSpc>
              <a:spcBef>
                <a:spcPts val="600"/>
              </a:spcBef>
              <a:spcAft>
                <a:spcPts val="0"/>
              </a:spcAft>
              <a:buSzPts val="2070"/>
              <a:buChar char="•"/>
              <a:defRPr/>
            </a:lvl6pPr>
            <a:lvl7pPr marL="3200400" lvl="6" indent="-360045" algn="l" rtl="0">
              <a:lnSpc>
                <a:spcPct val="100000"/>
              </a:lnSpc>
              <a:spcBef>
                <a:spcPts val="600"/>
              </a:spcBef>
              <a:spcAft>
                <a:spcPts val="0"/>
              </a:spcAft>
              <a:buSzPts val="2070"/>
              <a:buChar char="•"/>
              <a:defRPr/>
            </a:lvl7pPr>
            <a:lvl8pPr marL="3657600" lvl="7" indent="-360045" algn="l" rtl="0">
              <a:lnSpc>
                <a:spcPct val="100000"/>
              </a:lnSpc>
              <a:spcBef>
                <a:spcPts val="600"/>
              </a:spcBef>
              <a:spcAft>
                <a:spcPts val="0"/>
              </a:spcAft>
              <a:buSzPts val="2070"/>
              <a:buChar char="•"/>
              <a:defRPr/>
            </a:lvl8pPr>
            <a:lvl9pPr marL="4114800" lvl="8" indent="-360045" algn="l" rtl="0">
              <a:lnSpc>
                <a:spcPct val="100000"/>
              </a:lnSpc>
              <a:spcBef>
                <a:spcPts val="600"/>
              </a:spcBef>
              <a:spcAft>
                <a:spcPts val="600"/>
              </a:spcAft>
              <a:buSzPts val="2070"/>
              <a:buChar char="•"/>
              <a:defRPr/>
            </a:lvl9pPr>
          </a:lstStyle>
          <a:p>
            <a:endParaRPr/>
          </a:p>
        </p:txBody>
      </p:sp>
      <p:sp>
        <p:nvSpPr>
          <p:cNvPr id="64" name="Google Shape;64;p13"/>
          <p:cNvSpPr txBox="1">
            <a:spLocks noGrp="1"/>
          </p:cNvSpPr>
          <p:nvPr>
            <p:ph type="body" idx="2"/>
          </p:nvPr>
        </p:nvSpPr>
        <p:spPr>
          <a:xfrm>
            <a:off x="4645152" y="1865376"/>
            <a:ext cx="3337500" cy="2585400"/>
          </a:xfrm>
          <a:prstGeom prst="rect">
            <a:avLst/>
          </a:prstGeom>
          <a:noFill/>
          <a:ln>
            <a:noFill/>
          </a:ln>
        </p:spPr>
        <p:txBody>
          <a:bodyPr spcFirstLastPara="1" wrap="square" lIns="91425" tIns="45700" rIns="91425" bIns="45700" anchor="t" anchorCtr="0">
            <a:noAutofit/>
          </a:bodyPr>
          <a:lstStyle>
            <a:lvl1pPr marL="457200" lvl="0" indent="-360045" algn="l" rtl="0">
              <a:lnSpc>
                <a:spcPct val="100000"/>
              </a:lnSpc>
              <a:spcBef>
                <a:spcPts val="360"/>
              </a:spcBef>
              <a:spcAft>
                <a:spcPts val="0"/>
              </a:spcAft>
              <a:buSzPts val="2070"/>
              <a:buChar char="•"/>
              <a:defRPr/>
            </a:lvl1pPr>
            <a:lvl2pPr marL="914400" lvl="1" indent="-360044" algn="l" rtl="0">
              <a:lnSpc>
                <a:spcPct val="100000"/>
              </a:lnSpc>
              <a:spcBef>
                <a:spcPts val="600"/>
              </a:spcBef>
              <a:spcAft>
                <a:spcPts val="0"/>
              </a:spcAft>
              <a:buSzPts val="2070"/>
              <a:buChar char="•"/>
              <a:defRPr/>
            </a:lvl2pPr>
            <a:lvl3pPr marL="1371600" lvl="2" indent="-360044" algn="l" rtl="0">
              <a:lnSpc>
                <a:spcPct val="100000"/>
              </a:lnSpc>
              <a:spcBef>
                <a:spcPts val="600"/>
              </a:spcBef>
              <a:spcAft>
                <a:spcPts val="0"/>
              </a:spcAft>
              <a:buSzPts val="2070"/>
              <a:buChar char="•"/>
              <a:defRPr/>
            </a:lvl3pPr>
            <a:lvl4pPr marL="1828800" lvl="3" indent="-360044" algn="l" rtl="0">
              <a:lnSpc>
                <a:spcPct val="100000"/>
              </a:lnSpc>
              <a:spcBef>
                <a:spcPts val="600"/>
              </a:spcBef>
              <a:spcAft>
                <a:spcPts val="0"/>
              </a:spcAft>
              <a:buSzPts val="2070"/>
              <a:buChar char="•"/>
              <a:defRPr/>
            </a:lvl4pPr>
            <a:lvl5pPr marL="2286000" lvl="4" indent="-360045" algn="l" rtl="0">
              <a:lnSpc>
                <a:spcPct val="100000"/>
              </a:lnSpc>
              <a:spcBef>
                <a:spcPts val="600"/>
              </a:spcBef>
              <a:spcAft>
                <a:spcPts val="0"/>
              </a:spcAft>
              <a:buSzPts val="2070"/>
              <a:buChar char="•"/>
              <a:defRPr/>
            </a:lvl5pPr>
            <a:lvl6pPr marL="2743200" lvl="5" indent="-360045" algn="l" rtl="0">
              <a:lnSpc>
                <a:spcPct val="100000"/>
              </a:lnSpc>
              <a:spcBef>
                <a:spcPts val="600"/>
              </a:spcBef>
              <a:spcAft>
                <a:spcPts val="0"/>
              </a:spcAft>
              <a:buSzPts val="2070"/>
              <a:buChar char="•"/>
              <a:defRPr/>
            </a:lvl6pPr>
            <a:lvl7pPr marL="3200400" lvl="6" indent="-360045" algn="l" rtl="0">
              <a:lnSpc>
                <a:spcPct val="100000"/>
              </a:lnSpc>
              <a:spcBef>
                <a:spcPts val="600"/>
              </a:spcBef>
              <a:spcAft>
                <a:spcPts val="0"/>
              </a:spcAft>
              <a:buSzPts val="2070"/>
              <a:buChar char="•"/>
              <a:defRPr/>
            </a:lvl7pPr>
            <a:lvl8pPr marL="3657600" lvl="7" indent="-360045" algn="l" rtl="0">
              <a:lnSpc>
                <a:spcPct val="100000"/>
              </a:lnSpc>
              <a:spcBef>
                <a:spcPts val="600"/>
              </a:spcBef>
              <a:spcAft>
                <a:spcPts val="0"/>
              </a:spcAft>
              <a:buSzPts val="2070"/>
              <a:buChar char="•"/>
              <a:defRPr/>
            </a:lvl8pPr>
            <a:lvl9pPr marL="4114800" lvl="8" indent="-360045" algn="l" rtl="0">
              <a:lnSpc>
                <a:spcPct val="100000"/>
              </a:lnSpc>
              <a:spcBef>
                <a:spcPts val="600"/>
              </a:spcBef>
              <a:spcAft>
                <a:spcPts val="600"/>
              </a:spcAft>
              <a:buSzPts val="2070"/>
              <a:buChar char="•"/>
              <a:defRPr/>
            </a:lvl9pPr>
          </a:lstStyle>
          <a:p>
            <a:endParaRPr/>
          </a:p>
        </p:txBody>
      </p:sp>
      <p:sp>
        <p:nvSpPr>
          <p:cNvPr id="65" name="Google Shape;65;p13"/>
          <p:cNvSpPr txBox="1">
            <a:spLocks noGrp="1"/>
          </p:cNvSpPr>
          <p:nvPr>
            <p:ph type="dt" idx="10"/>
          </p:nvPr>
        </p:nvSpPr>
        <p:spPr>
          <a:xfrm>
            <a:off x="6356670" y="4470400"/>
            <a:ext cx="1148400" cy="2094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66" name="Google Shape;66;p13"/>
          <p:cNvSpPr txBox="1">
            <a:spLocks noGrp="1"/>
          </p:cNvSpPr>
          <p:nvPr>
            <p:ph type="ftr" idx="11"/>
          </p:nvPr>
        </p:nvSpPr>
        <p:spPr>
          <a:xfrm>
            <a:off x="1176865" y="4470400"/>
            <a:ext cx="5104800" cy="209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67" name="Google Shape;67;p13"/>
          <p:cNvSpPr txBox="1">
            <a:spLocks noGrp="1"/>
          </p:cNvSpPr>
          <p:nvPr>
            <p:ph type="sldNum" idx="12"/>
          </p:nvPr>
        </p:nvSpPr>
        <p:spPr>
          <a:xfrm>
            <a:off x="7580091" y="4470400"/>
            <a:ext cx="395400" cy="2094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400053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68"/>
        <p:cNvGrpSpPr/>
        <p:nvPr/>
      </p:nvGrpSpPr>
      <p:grpSpPr>
        <a:xfrm>
          <a:off x="0" y="0"/>
          <a:ext cx="0" cy="0"/>
          <a:chOff x="0" y="0"/>
          <a:chExt cx="0" cy="0"/>
        </a:xfrm>
      </p:grpSpPr>
      <p:sp>
        <p:nvSpPr>
          <p:cNvPr id="70" name="Google Shape;70;p14"/>
          <p:cNvSpPr txBox="1">
            <a:spLocks noGrp="1"/>
          </p:cNvSpPr>
          <p:nvPr>
            <p:ph type="title"/>
          </p:nvPr>
        </p:nvSpPr>
        <p:spPr>
          <a:xfrm>
            <a:off x="1176866" y="686503"/>
            <a:ext cx="6798600" cy="9780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rgbClr val="262626"/>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1" name="Google Shape;71;p14"/>
          <p:cNvSpPr txBox="1">
            <a:spLocks noGrp="1"/>
          </p:cNvSpPr>
          <p:nvPr>
            <p:ph type="body" idx="1"/>
          </p:nvPr>
        </p:nvSpPr>
        <p:spPr>
          <a:xfrm>
            <a:off x="1176865" y="1867601"/>
            <a:ext cx="6798600" cy="2583600"/>
          </a:xfrm>
          <a:prstGeom prst="rect">
            <a:avLst/>
          </a:prstGeom>
          <a:noFill/>
          <a:ln>
            <a:noFill/>
          </a:ln>
        </p:spPr>
        <p:txBody>
          <a:bodyPr spcFirstLastPara="1" wrap="square" lIns="91425" tIns="45700" rIns="91425" bIns="45700" anchor="t" anchorCtr="0">
            <a:noAutofit/>
          </a:bodyPr>
          <a:lstStyle>
            <a:lvl1pPr marL="457200" lvl="0" indent="-360045" algn="l" rtl="0">
              <a:lnSpc>
                <a:spcPct val="100000"/>
              </a:lnSpc>
              <a:spcBef>
                <a:spcPts val="360"/>
              </a:spcBef>
              <a:spcAft>
                <a:spcPts val="0"/>
              </a:spcAft>
              <a:buSzPts val="2070"/>
              <a:buChar char="•"/>
              <a:defRPr/>
            </a:lvl1pPr>
            <a:lvl2pPr marL="914400" lvl="1" indent="-360044" algn="l" rtl="0">
              <a:lnSpc>
                <a:spcPct val="100000"/>
              </a:lnSpc>
              <a:spcBef>
                <a:spcPts val="600"/>
              </a:spcBef>
              <a:spcAft>
                <a:spcPts val="0"/>
              </a:spcAft>
              <a:buSzPts val="2070"/>
              <a:buChar char="•"/>
              <a:defRPr/>
            </a:lvl2pPr>
            <a:lvl3pPr marL="1371600" lvl="2" indent="-360044" algn="l" rtl="0">
              <a:lnSpc>
                <a:spcPct val="100000"/>
              </a:lnSpc>
              <a:spcBef>
                <a:spcPts val="600"/>
              </a:spcBef>
              <a:spcAft>
                <a:spcPts val="0"/>
              </a:spcAft>
              <a:buSzPts val="2070"/>
              <a:buChar char="•"/>
              <a:defRPr/>
            </a:lvl3pPr>
            <a:lvl4pPr marL="1828800" lvl="3" indent="-360044" algn="l" rtl="0">
              <a:lnSpc>
                <a:spcPct val="100000"/>
              </a:lnSpc>
              <a:spcBef>
                <a:spcPts val="600"/>
              </a:spcBef>
              <a:spcAft>
                <a:spcPts val="0"/>
              </a:spcAft>
              <a:buSzPts val="2070"/>
              <a:buChar char="•"/>
              <a:defRPr/>
            </a:lvl4pPr>
            <a:lvl5pPr marL="2286000" lvl="4" indent="-360045" algn="l" rtl="0">
              <a:lnSpc>
                <a:spcPct val="100000"/>
              </a:lnSpc>
              <a:spcBef>
                <a:spcPts val="600"/>
              </a:spcBef>
              <a:spcAft>
                <a:spcPts val="0"/>
              </a:spcAft>
              <a:buSzPts val="2070"/>
              <a:buChar char="•"/>
              <a:defRPr/>
            </a:lvl5pPr>
            <a:lvl6pPr marL="2743200" lvl="5" indent="-360045" algn="l" rtl="0">
              <a:lnSpc>
                <a:spcPct val="100000"/>
              </a:lnSpc>
              <a:spcBef>
                <a:spcPts val="600"/>
              </a:spcBef>
              <a:spcAft>
                <a:spcPts val="0"/>
              </a:spcAft>
              <a:buSzPts val="2070"/>
              <a:buChar char="•"/>
              <a:defRPr/>
            </a:lvl6pPr>
            <a:lvl7pPr marL="3200400" lvl="6" indent="-360045" algn="l" rtl="0">
              <a:lnSpc>
                <a:spcPct val="100000"/>
              </a:lnSpc>
              <a:spcBef>
                <a:spcPts val="600"/>
              </a:spcBef>
              <a:spcAft>
                <a:spcPts val="0"/>
              </a:spcAft>
              <a:buSzPts val="2070"/>
              <a:buChar char="•"/>
              <a:defRPr/>
            </a:lvl7pPr>
            <a:lvl8pPr marL="3657600" lvl="7" indent="-360045" algn="l" rtl="0">
              <a:lnSpc>
                <a:spcPct val="100000"/>
              </a:lnSpc>
              <a:spcBef>
                <a:spcPts val="600"/>
              </a:spcBef>
              <a:spcAft>
                <a:spcPts val="0"/>
              </a:spcAft>
              <a:buSzPts val="2070"/>
              <a:buChar char="•"/>
              <a:defRPr/>
            </a:lvl8pPr>
            <a:lvl9pPr marL="4114800" lvl="8" indent="-360045" algn="l" rtl="0">
              <a:lnSpc>
                <a:spcPct val="100000"/>
              </a:lnSpc>
              <a:spcBef>
                <a:spcPts val="600"/>
              </a:spcBef>
              <a:spcAft>
                <a:spcPts val="600"/>
              </a:spcAft>
              <a:buSzPts val="2070"/>
              <a:buChar char="•"/>
              <a:defRPr/>
            </a:lvl9pPr>
          </a:lstStyle>
          <a:p>
            <a:endParaRPr/>
          </a:p>
        </p:txBody>
      </p:sp>
      <p:sp>
        <p:nvSpPr>
          <p:cNvPr id="72" name="Google Shape;72;p14"/>
          <p:cNvSpPr txBox="1">
            <a:spLocks noGrp="1"/>
          </p:cNvSpPr>
          <p:nvPr>
            <p:ph type="dt" idx="10"/>
          </p:nvPr>
        </p:nvSpPr>
        <p:spPr>
          <a:xfrm>
            <a:off x="6356670" y="4470400"/>
            <a:ext cx="1148400" cy="2094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73" name="Google Shape;73;p14"/>
          <p:cNvSpPr txBox="1">
            <a:spLocks noGrp="1"/>
          </p:cNvSpPr>
          <p:nvPr>
            <p:ph type="ftr" idx="11"/>
          </p:nvPr>
        </p:nvSpPr>
        <p:spPr>
          <a:xfrm>
            <a:off x="1176865" y="4470400"/>
            <a:ext cx="5104800" cy="209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74" name="Google Shape;74;p14"/>
          <p:cNvSpPr txBox="1">
            <a:spLocks noGrp="1"/>
          </p:cNvSpPr>
          <p:nvPr>
            <p:ph type="sldNum" idx="12"/>
          </p:nvPr>
        </p:nvSpPr>
        <p:spPr>
          <a:xfrm>
            <a:off x="7580091" y="4470400"/>
            <a:ext cx="395400" cy="2094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284293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1547547"/>
            <a:ext cx="7796030" cy="24833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5371567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514351"/>
            <a:ext cx="7796030" cy="2395115"/>
          </a:xfrm>
        </p:spPr>
        <p:txBody>
          <a:bodyPr anchor="b">
            <a:normAutofit/>
          </a:bodyPr>
          <a:lstStyle>
            <a:lvl1pPr algn="l">
              <a:defRPr sz="4050"/>
            </a:lvl1pPr>
          </a:lstStyle>
          <a:p>
            <a:r>
              <a:rPr lang="en-US"/>
              <a:t>Click to edit Master title style</a:t>
            </a:r>
            <a:endParaRPr lang="en-US" dirty="0"/>
          </a:p>
        </p:txBody>
      </p:sp>
      <p:sp>
        <p:nvSpPr>
          <p:cNvPr id="3" name="Text Placeholder 2"/>
          <p:cNvSpPr>
            <a:spLocks noGrp="1"/>
          </p:cNvSpPr>
          <p:nvPr>
            <p:ph type="body" idx="1"/>
          </p:nvPr>
        </p:nvSpPr>
        <p:spPr>
          <a:xfrm>
            <a:off x="514351" y="2806700"/>
            <a:ext cx="7796030" cy="1229711"/>
          </a:xfrm>
        </p:spPr>
        <p:txBody>
          <a:bodyPr anchor="t">
            <a:normAutofit/>
          </a:bodyPr>
          <a:lstStyle>
            <a:lvl1pPr marL="0" indent="0" algn="l">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6740831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514350"/>
            <a:ext cx="7797662" cy="868605"/>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1547547"/>
            <a:ext cx="3816536" cy="248339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1547547"/>
            <a:ext cx="3814904" cy="248339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3/7/2021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0592112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514350"/>
            <a:ext cx="7796030" cy="8686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8767" y="1547547"/>
            <a:ext cx="3642119" cy="509996"/>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Content Placeholder 3"/>
          <p:cNvSpPr>
            <a:spLocks noGrp="1"/>
          </p:cNvSpPr>
          <p:nvPr>
            <p:ph sz="quarter" idx="13"/>
          </p:nvPr>
        </p:nvSpPr>
        <p:spPr>
          <a:xfrm>
            <a:off x="514352" y="2146300"/>
            <a:ext cx="3816534" cy="188463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644" y="1547547"/>
            <a:ext cx="3648368" cy="509996"/>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3" name="Content Placeholder 5"/>
          <p:cNvSpPr>
            <a:spLocks noGrp="1"/>
          </p:cNvSpPr>
          <p:nvPr>
            <p:ph sz="quarter" idx="14"/>
          </p:nvPr>
        </p:nvSpPr>
        <p:spPr>
          <a:xfrm>
            <a:off x="4495477" y="2146300"/>
            <a:ext cx="3816535" cy="188463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3/7/2021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8685035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3/7/2021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9562162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3/7/2021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75984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514350"/>
            <a:ext cx="3095145" cy="1517439"/>
          </a:xfrm>
        </p:spPr>
        <p:txBody>
          <a:bodyPr anchor="b">
            <a:normAutofit/>
          </a:bodyPr>
          <a:lstStyle>
            <a:lvl1pPr algn="ctr">
              <a:defRPr sz="2700"/>
            </a:lvl1pPr>
          </a:lstStyle>
          <a:p>
            <a:r>
              <a:rPr lang="en-US"/>
              <a:t>Click to edit Master title style</a:t>
            </a:r>
            <a:endParaRPr lang="en-US" dirty="0"/>
          </a:p>
        </p:txBody>
      </p:sp>
      <p:sp>
        <p:nvSpPr>
          <p:cNvPr id="10" name="Content Placeholder 2"/>
          <p:cNvSpPr>
            <a:spLocks noGrp="1"/>
          </p:cNvSpPr>
          <p:nvPr>
            <p:ph sz="quarter" idx="13"/>
          </p:nvPr>
        </p:nvSpPr>
        <p:spPr>
          <a:xfrm>
            <a:off x="3784600" y="514350"/>
            <a:ext cx="4525781" cy="35165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031789"/>
            <a:ext cx="3095146" cy="1999150"/>
          </a:xfrm>
        </p:spPr>
        <p:txBody>
          <a:bodyPr anchor="t">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3/7/2021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3959885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514350"/>
            <a:ext cx="4758977" cy="1517439"/>
          </a:xfrm>
        </p:spPr>
        <p:txBody>
          <a:bodyPr anchor="b">
            <a:normAutofit/>
          </a:bodyPr>
          <a:lstStyle>
            <a:lvl1pPr algn="ctr">
              <a:defRPr sz="2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11771" y="0"/>
            <a:ext cx="2698610" cy="3803650"/>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514351" y="2031789"/>
            <a:ext cx="4758976" cy="1771861"/>
          </a:xfrm>
        </p:spPr>
        <p:txBody>
          <a:bodyPr anchor="t">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3/7/2021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2539623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10" name="Group 9"/>
          <p:cNvGrpSpPr/>
          <p:nvPr/>
        </p:nvGrpSpPr>
        <p:grpSpPr>
          <a:xfrm>
            <a:off x="-19048" y="0"/>
            <a:ext cx="9004013" cy="498306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14351" y="514350"/>
            <a:ext cx="7797662" cy="86397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1" y="1547547"/>
            <a:ext cx="7797662" cy="2483392"/>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4318000"/>
            <a:ext cx="2838450" cy="373853"/>
          </a:xfrm>
          <a:prstGeom prst="rect">
            <a:avLst/>
          </a:prstGeom>
        </p:spPr>
        <p:txBody>
          <a:bodyPr vert="horz" lIns="91440" tIns="45720" rIns="91440" bIns="45720" rtlCol="0" anchor="ctr"/>
          <a:lstStyle>
            <a:lvl1pPr algn="r">
              <a:defRPr sz="2400" cap="all" baseline="0">
                <a:solidFill>
                  <a:schemeClr val="accent1">
                    <a:lumMod val="40000"/>
                    <a:lumOff val="60000"/>
                  </a:schemeClr>
                </a:solidFill>
              </a:defRPr>
            </a:lvl1pPr>
          </a:lstStyle>
          <a:p>
            <a:fld id="{C35BB1C6-BF8F-4481-8AB2-603A1C8A906A}" type="datetimeFigureOut">
              <a:rPr lang="en-US" smtClean="0"/>
              <a:t>3/7/2021</a:t>
            </a:fld>
            <a:endParaRPr lang="en-US" dirty="0"/>
          </a:p>
        </p:txBody>
      </p:sp>
      <p:sp>
        <p:nvSpPr>
          <p:cNvPr id="5" name="Footer Placeholder 4"/>
          <p:cNvSpPr>
            <a:spLocks noGrp="1"/>
          </p:cNvSpPr>
          <p:nvPr>
            <p:ph type="ftr" sz="quarter" idx="3"/>
          </p:nvPr>
        </p:nvSpPr>
        <p:spPr>
          <a:xfrm>
            <a:off x="514351" y="4318000"/>
            <a:ext cx="4124789" cy="373853"/>
          </a:xfrm>
          <a:prstGeom prst="rect">
            <a:avLst/>
          </a:prstGeom>
        </p:spPr>
        <p:txBody>
          <a:bodyPr vert="horz" lIns="91440" tIns="45720" rIns="91440" bIns="45720" rtlCol="0" anchor="ctr"/>
          <a:lstStyle>
            <a:lvl1pPr algn="l">
              <a:defRPr sz="2400" cap="all" baseline="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4715341" y="4318000"/>
            <a:ext cx="680390" cy="373853"/>
          </a:xfrm>
          <a:prstGeom prst="rect">
            <a:avLst/>
          </a:prstGeom>
        </p:spPr>
        <p:txBody>
          <a:bodyPr vert="horz" lIns="91440" tIns="45720" rIns="91440" bIns="45720" rtlCol="0" anchor="ctr"/>
          <a:lstStyle>
            <a:lvl1pPr algn="ctr">
              <a:defRPr sz="2400" cap="all" baseline="0">
                <a:solidFill>
                  <a:schemeClr val="accent1">
                    <a:lumMod val="40000"/>
                    <a:lumOff val="60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7243732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Lst>
  <p:hf sldNum="0" hdr="0" ftr="0" dt="0"/>
  <p:txStyles>
    <p:titleStyle>
      <a:lvl1pPr algn="l" defTabSz="685800" rtl="0" eaLnBrk="1" latinLnBrk="0" hangingPunct="1">
        <a:lnSpc>
          <a:spcPct val="90000"/>
        </a:lnSpc>
        <a:spcBef>
          <a:spcPct val="0"/>
        </a:spcBef>
        <a:buNone/>
        <a:defRPr sz="4050" kern="1200" cap="all" baseline="0">
          <a:solidFill>
            <a:schemeClr val="accent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60000"/>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nmhealth.org/about/phd/idb/imp/vfc/"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8" Type="http://schemas.openxmlformats.org/officeDocument/2006/relationships/hyperlink" Target="https://www.cdc.gov/vaccines/schedules/hcp/index.html" TargetMode="External"/><Relationship Id="rId3" Type="http://schemas.openxmlformats.org/officeDocument/2006/relationships/hyperlink" Target="https://www.hhs.gov/sites/default/files/prep-act-guidance.pdf" TargetMode="External"/><Relationship Id="rId7" Type="http://schemas.openxmlformats.org/officeDocument/2006/relationships/hyperlink" Target="https://www.immunize.org/catg.d/p4065.pdf" TargetMode="External"/><Relationship Id="rId2" Type="http://schemas.openxmlformats.org/officeDocument/2006/relationships/hyperlink" Target="http://www.rld.state.nm.us/uploads/FileLinks/ad6770c244f74bdaaeaa53842023b4c7/technician_vaccine_administration_and_covid_testing_ii.pdf" TargetMode="External"/><Relationship Id="rId1" Type="http://schemas.openxmlformats.org/officeDocument/2006/relationships/slideLayout" Target="../slideLayouts/slideLayout2.xml"/><Relationship Id="rId6" Type="http://schemas.openxmlformats.org/officeDocument/2006/relationships/hyperlink" Target="https://www.immunize.org/shop/views/pad_sqchild.pdf" TargetMode="External"/><Relationship Id="rId5" Type="http://schemas.openxmlformats.org/officeDocument/2006/relationships/hyperlink" Target="https://www.nmhealth.org/about/phd/idb/imp/siis/train/" TargetMode="External"/><Relationship Id="rId10" Type="http://schemas.openxmlformats.org/officeDocument/2006/relationships/image" Target="../media/image16.png"/><Relationship Id="rId4" Type="http://schemas.openxmlformats.org/officeDocument/2006/relationships/hyperlink" Target="https://www.nmpharmacy.org/resources/Documents/IZprot2015%20-%20June%20BOP-Aug%20MB-Aug%20BON%201.pdf" TargetMode="External"/><Relationship Id="rId9" Type="http://schemas.openxmlformats.org/officeDocument/2006/relationships/hyperlink" Target="http://www.immunize.org/" TargetMode="External"/></Relationships>
</file>

<file path=ppt/slides/_rels/slide10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0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gavi.org/vaccineswork/what-are-viral-vector-based-vaccines-and-how-could-they-be-used-against-covid-19"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nmpharmacy.org/resources/Documents/IZprot2015%20-%20June%20BOP-Aug%20MB-Aug%20BON%201.pdf"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nmpharmacy.org/resources/Documents/IZprot2015%20-%20June%20BOP-Aug%20MB-Aug%20BON%201.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rld.state.nm.us/uploads/FileLinks/ad6770c244f74bdaaeaa53842023b4c7/technician_vaccine_administration_and_covid_testing_ii.pdf"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cdc.gov/vaccines/schedules/hcp/imz/catchup.html#table-catchup" TargetMode="External"/><Relationship Id="rId2" Type="http://schemas.openxmlformats.org/officeDocument/2006/relationships/hyperlink" Target="https://www.cdc.gov/vaccines/schedules/downloads/child/0-18yrs-child-combined-schedule.pdf"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nmhealth.org/about/phd/idb/imp/siis/train/" TargetMode="Externa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55.xml.rels><?xml version="1.0" encoding="UTF-8" standalone="yes"?>
<Relationships xmlns="http://schemas.openxmlformats.org/package/2006/relationships"><Relationship Id="rId3" Type="http://schemas.openxmlformats.org/officeDocument/2006/relationships/hyperlink" Target="https://nmsiis.health.state.nm.us/webiznet_nm_public/Application/PublicPortal"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hyperlink" Target="https://www.cdc.gov/vaccines/hcp/acip-recs/general-recs/contraindications.html"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cdc.gov/vaccines/hcp/acip-recs/general-recs/contraindications.html#t-02"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www.publichealth.org/public-awareness/understanding-vaccines/vaccine-myths-debunked/"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hyperlink" Target="https://ibis.health.state.nm.us/indicator/view/Immun431331.Cnty.html" TargetMode="Externa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www.youtube.com/watch?v=1H7LnK0CpOY" TargetMode="External"/><Relationship Id="rId2" Type="http://schemas.openxmlformats.org/officeDocument/2006/relationships/hyperlink" Target="https://www.youtube.com/watch?v=WsZ6NEijlfI"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youtube.com/watch?v=-STH2nfCIk8" TargetMode="External"/></Relationships>
</file>

<file path=ppt/slides/_rels/slide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mdpi.com/2076-393X/7/4/122" TargetMode="Externa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7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www.pharmacytimes.com/publications/supplementals/2017/immunizationsupplementaugust2017/sharps-disposal-assuring-regulatory-compliance-during-offsite-vaccination-clinics" TargetMode="External"/><Relationship Id="rId2" Type="http://schemas.openxmlformats.org/officeDocument/2006/relationships/hyperlink" Target="https://www.osha.gov/bloodborne-pathogens" TargetMode="Externa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8" Type="http://schemas.openxmlformats.org/officeDocument/2006/relationships/hyperlink" Target="https://immunize.org/catg.d/p3082a.pdf" TargetMode="External"/><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9.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12.png"/><Relationship Id="rId4" Type="http://schemas.openxmlformats.org/officeDocument/2006/relationships/image" Target="../media/image36.png"/><Relationship Id="rId9" Type="http://schemas.openxmlformats.org/officeDocument/2006/relationships/hyperlink" Target="https://immunize.org/catg.d/p3082.pdf"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cdc.gov/vaccines/hcp/acip-recs/general-recs/adverse-reactions.html" TargetMode="External"/><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vaers.hhs.gov/" TargetMode="External"/><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2" Type="http://schemas.openxmlformats.org/officeDocument/2006/relationships/hyperlink" Target="https://vaers.hhs.gov/docs/VAERS_Table_of_Reportable_Events_Following_Vaccination.pdf" TargetMode="Externa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cdc.gov/vsafe"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2129366" y="424219"/>
            <a:ext cx="4707444" cy="2064747"/>
          </a:xfrm>
          <a:prstGeom prst="rect">
            <a:avLst/>
          </a:prstGeom>
          <a:solidFill>
            <a:srgbClr val="00B0F0"/>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2790"/>
              <a:buFont typeface="Garamond"/>
              <a:buNone/>
            </a:pPr>
            <a:r>
              <a:rPr lang="en-US" sz="3600" dirty="0"/>
              <a:t>Pharmacist Technician Immunization Training Course</a:t>
            </a:r>
            <a:endParaRPr sz="3600" dirty="0"/>
          </a:p>
        </p:txBody>
      </p:sp>
      <p:sp>
        <p:nvSpPr>
          <p:cNvPr id="81" name="Google Shape;81;p15"/>
          <p:cNvSpPr txBox="1">
            <a:spLocks noGrp="1"/>
          </p:cNvSpPr>
          <p:nvPr>
            <p:ph type="body" idx="1"/>
          </p:nvPr>
        </p:nvSpPr>
        <p:spPr>
          <a:xfrm>
            <a:off x="1176875" y="1740800"/>
            <a:ext cx="3395100" cy="884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70"/>
              <a:buNone/>
            </a:pPr>
            <a:r>
              <a:rPr lang="en"/>
              <a:t>  </a:t>
            </a:r>
            <a:endParaRPr dirty="0"/>
          </a:p>
        </p:txBody>
      </p:sp>
      <p:pic>
        <p:nvPicPr>
          <p:cNvPr id="3" name="Picture 2"/>
          <p:cNvPicPr>
            <a:picLocks noChangeAspect="1"/>
          </p:cNvPicPr>
          <p:nvPr/>
        </p:nvPicPr>
        <p:blipFill>
          <a:blip r:embed="rId3"/>
          <a:stretch>
            <a:fillRect/>
          </a:stretch>
        </p:blipFill>
        <p:spPr>
          <a:xfrm>
            <a:off x="174598" y="247230"/>
            <a:ext cx="1905000" cy="1905000"/>
          </a:xfrm>
          <a:prstGeom prst="rect">
            <a:avLst/>
          </a:prstGeom>
        </p:spPr>
      </p:pic>
      <p:pic>
        <p:nvPicPr>
          <p:cNvPr id="5" name="Picture 4"/>
          <p:cNvPicPr>
            <a:picLocks noChangeAspect="1"/>
          </p:cNvPicPr>
          <p:nvPr/>
        </p:nvPicPr>
        <p:blipFill>
          <a:blip r:embed="rId4"/>
          <a:stretch>
            <a:fillRect/>
          </a:stretch>
        </p:blipFill>
        <p:spPr>
          <a:xfrm>
            <a:off x="174598" y="3941481"/>
            <a:ext cx="4305300" cy="10572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1018" y="299791"/>
            <a:ext cx="1905000" cy="1905000"/>
          </a:xfrm>
          <a:prstGeom prst="rect">
            <a:avLst/>
          </a:prstGeom>
        </p:spPr>
      </p:pic>
      <p:pic>
        <p:nvPicPr>
          <p:cNvPr id="7" name="Picture 6"/>
          <p:cNvPicPr>
            <a:picLocks noChangeAspect="1"/>
          </p:cNvPicPr>
          <p:nvPr/>
        </p:nvPicPr>
        <p:blipFill>
          <a:blip r:embed="rId6"/>
          <a:stretch>
            <a:fillRect/>
          </a:stretch>
        </p:blipFill>
        <p:spPr>
          <a:xfrm>
            <a:off x="3061565" y="2671076"/>
            <a:ext cx="2619375" cy="1743075"/>
          </a:xfrm>
          <a:prstGeom prst="rect">
            <a:avLst/>
          </a:prstGeom>
        </p:spPr>
      </p:pic>
      <p:sp>
        <p:nvSpPr>
          <p:cNvPr id="8" name="AutoShape 2" descr="New Mexico Pharmacists Association - Home"/>
          <p:cNvSpPr>
            <a:spLocks noChangeAspect="1" noChangeArrowheads="1"/>
          </p:cNvSpPr>
          <p:nvPr/>
        </p:nvSpPr>
        <p:spPr bwMode="auto">
          <a:xfrm>
            <a:off x="63500" y="-136525"/>
            <a:ext cx="1838325" cy="167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 name="Picture 9"/>
          <p:cNvPicPr>
            <a:picLocks noChangeAspect="1"/>
          </p:cNvPicPr>
          <p:nvPr/>
        </p:nvPicPr>
        <p:blipFill>
          <a:blip r:embed="rId7"/>
          <a:stretch>
            <a:fillRect/>
          </a:stretch>
        </p:blipFill>
        <p:spPr>
          <a:xfrm>
            <a:off x="8420124" y="4470119"/>
            <a:ext cx="567031" cy="518773"/>
          </a:xfrm>
          <a:prstGeom prst="rect">
            <a:avLst/>
          </a:prstGeom>
        </p:spPr>
      </p:pic>
      <p:sp>
        <p:nvSpPr>
          <p:cNvPr id="11" name="AutoShape 6" descr="New Mexico Pharmacists Association - Reducing Morbidity, Mortality and  Healthcare Costs Through Adult Immunization Webinar"/>
          <p:cNvSpPr>
            <a:spLocks noChangeAspect="1" noChangeArrowheads="1"/>
          </p:cNvSpPr>
          <p:nvPr/>
        </p:nvSpPr>
        <p:spPr bwMode="auto">
          <a:xfrm>
            <a:off x="63500" y="-136525"/>
            <a:ext cx="3667125" cy="1247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AutoShape 2" descr="https://hsclink.health.unm.edu/owa/service.svc/s/GetFileAttachment?id=AAMkADQ0ZTIzYzY5LTk1ZTgtNDM5Ny05ZmViLTRkMTM5NjMzOGYxZABGAAAAAAD8DHgv5JUMTKuVnhoyTfVPBwCKVgiORzT8SrnjBnPa09AfAAAAAAENAACKVgiORzT8SrnjBnPa09AfAAYFDllWAAABEgAQAGuqu9WURZ5Ln6HS2I8jhfc%3D&amp;isImagePreview=True&amp;X-OWA-CANARY=zFiTirdyqEuAoNH4QuaKSE4RDA2BmNgIt5UGeJ7gEgF3glKd21rXRx1JKgO6Jc57BMxFXDxPyCw."/>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a:blip r:embed="rId8"/>
          <a:stretch>
            <a:fillRect/>
          </a:stretch>
        </p:blipFill>
        <p:spPr>
          <a:xfrm>
            <a:off x="7039094" y="2570593"/>
            <a:ext cx="1310768" cy="2158912"/>
          </a:xfrm>
          <a:prstGeom prst="rect">
            <a:avLst/>
          </a:prstGeom>
        </p:spPr>
      </p:pic>
      <p:sp>
        <p:nvSpPr>
          <p:cNvPr id="9" name="TextBox 8"/>
          <p:cNvSpPr txBox="1"/>
          <p:nvPr/>
        </p:nvSpPr>
        <p:spPr>
          <a:xfrm>
            <a:off x="3794833" y="51160"/>
            <a:ext cx="1308411" cy="369332"/>
          </a:xfrm>
          <a:prstGeom prst="rect">
            <a:avLst/>
          </a:prstGeom>
          <a:noFill/>
        </p:spPr>
        <p:txBody>
          <a:bodyPr wrap="square" rtlCol="0">
            <a:spAutoFit/>
          </a:bodyPr>
          <a:lstStyle/>
          <a:p>
            <a:r>
              <a:rPr lang="en-US" dirty="0"/>
              <a:t>Live Course</a:t>
            </a:r>
          </a:p>
        </p:txBody>
      </p:sp>
    </p:spTree>
  </p:cSld>
  <p:clrMapOvr>
    <a:masterClrMapping/>
  </p:clrMapOvr>
  <mc:AlternateContent xmlns:mc="http://schemas.openxmlformats.org/markup-compatibility/2006" xmlns:p14="http://schemas.microsoft.com/office/powerpoint/2010/main">
    <mc:Choice Requires="p14">
      <p:transition spd="slow" p14:dur="2000" advTm="6946"/>
    </mc:Choice>
    <mc:Fallback xmlns="">
      <p:transition spd="slow" advTm="694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774568"/>
          </a:xfrm>
          <a:solidFill>
            <a:srgbClr val="FFC000"/>
          </a:solidFill>
        </p:spPr>
        <p:txBody>
          <a:bodyPr>
            <a:normAutofit/>
          </a:bodyPr>
          <a:lstStyle/>
          <a:p>
            <a:endParaRPr lang="en-US" sz="1400" cap="none" dirty="0">
              <a:latin typeface="Arial Narrow" panose="020B0606020202030204" pitchFamily="34" charset="0"/>
            </a:endParaRPr>
          </a:p>
          <a:p>
            <a:pPr lvl="0"/>
            <a:r>
              <a:rPr lang="en-US" sz="1400" cap="none" dirty="0">
                <a:latin typeface="Arial Narrow" panose="020B0606020202030204" pitchFamily="34" charset="0"/>
              </a:rPr>
              <a:t>6) In accordance with the </a:t>
            </a:r>
            <a:r>
              <a:rPr lang="en-US" sz="1400" i="1" cap="none" dirty="0">
                <a:latin typeface="Arial Narrow" panose="020B0606020202030204" pitchFamily="34" charset="0"/>
              </a:rPr>
              <a:t>New Mexico Board of Pharmacy Qualified Pharmacy Technician Childhood and COVID-19 Vaccine Administration and COVID-19 Testing Document</a:t>
            </a:r>
            <a:r>
              <a:rPr lang="en-US" sz="1400" cap="none" dirty="0">
                <a:latin typeface="Arial Narrow" panose="020B0606020202030204" pitchFamily="34" charset="0"/>
              </a:rPr>
              <a:t> (link included in the home study slides), the qualified pharmacist must:</a:t>
            </a:r>
          </a:p>
          <a:p>
            <a:pPr lvl="0"/>
            <a:r>
              <a:rPr lang="en-US" sz="1400" cap="none" dirty="0">
                <a:latin typeface="Arial Narrow" panose="020B0606020202030204" pitchFamily="34" charset="0"/>
              </a:rPr>
              <a:t>A) Perform final verification of the vaccine after vaccine preparation. </a:t>
            </a:r>
          </a:p>
          <a:p>
            <a:pPr lvl="0"/>
            <a:r>
              <a:rPr lang="en-US" sz="1400" cap="none" dirty="0">
                <a:latin typeface="Arial Narrow" panose="020B0606020202030204" pitchFamily="34" charset="0"/>
              </a:rPr>
              <a:t>B) Avoid counseling patients about vaccines and vaccine questions. </a:t>
            </a:r>
          </a:p>
          <a:p>
            <a:pPr lvl="0"/>
            <a:r>
              <a:rPr lang="en-US" sz="1400" cap="none" dirty="0">
                <a:latin typeface="Arial Narrow" panose="020B0606020202030204" pitchFamily="34" charset="0"/>
              </a:rPr>
              <a:t>C) Not supervise more than two vaccinating technicians in a pharmacy setting at one time.</a:t>
            </a:r>
          </a:p>
          <a:p>
            <a:pPr lvl="0"/>
            <a:r>
              <a:rPr lang="en-US" sz="1400" b="1" u="sng" cap="none" dirty="0">
                <a:latin typeface="Arial Narrow" panose="020B0606020202030204" pitchFamily="34" charset="0"/>
              </a:rPr>
              <a:t>D) A and C</a:t>
            </a:r>
          </a:p>
          <a:p>
            <a:endParaRPr lang="en-US" dirty="0"/>
          </a:p>
        </p:txBody>
      </p:sp>
    </p:spTree>
    <p:extLst>
      <p:ext uri="{BB962C8B-B14F-4D97-AF65-F5344CB8AC3E}">
        <p14:creationId xmlns:p14="http://schemas.microsoft.com/office/powerpoint/2010/main" val="8516536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faqs</a:t>
            </a:r>
          </a:p>
        </p:txBody>
      </p:sp>
      <p:sp>
        <p:nvSpPr>
          <p:cNvPr id="3" name="Content Placeholder 2"/>
          <p:cNvSpPr>
            <a:spLocks noGrp="1"/>
          </p:cNvSpPr>
          <p:nvPr>
            <p:ph sz="quarter" idx="13"/>
          </p:nvPr>
        </p:nvSpPr>
        <p:spPr/>
        <p:txBody>
          <a:bodyPr>
            <a:normAutofit lnSpcReduction="10000"/>
          </a:bodyPr>
          <a:lstStyle/>
          <a:p>
            <a:pPr lvl="0"/>
            <a:r>
              <a:rPr lang="en-US" sz="1600" b="1" cap="none" dirty="0">
                <a:latin typeface="Arial" panose="020B0604020202020204" pitchFamily="34" charset="0"/>
              </a:rPr>
              <a:t>How will the cost of my vaccine be covered? Is there a co-pay?</a:t>
            </a:r>
            <a:endParaRPr lang="en-US" sz="1600" cap="none" dirty="0">
              <a:latin typeface="Arial" panose="020B0604020202020204" pitchFamily="34" charset="0"/>
            </a:endParaRPr>
          </a:p>
          <a:p>
            <a:pPr lvl="1"/>
            <a:r>
              <a:rPr lang="en-US" sz="1400" cap="none" dirty="0">
                <a:latin typeface="Arial" panose="020B0604020202020204" pitchFamily="34" charset="0"/>
              </a:rPr>
              <a:t>Insurances (prescription or medical benefits) may be billed for vaccines. (Influenza and Pneumococcal vaccines may be billed to Medicare Part B preventative care services.) Administration fees should be included in the insurance billing. </a:t>
            </a:r>
          </a:p>
          <a:p>
            <a:pPr lvl="1"/>
            <a:r>
              <a:rPr lang="en-US" sz="1400" cap="none" dirty="0">
                <a:latin typeface="Arial" panose="020B0604020202020204" pitchFamily="34" charset="0"/>
              </a:rPr>
              <a:t>COVID-19 vaccine is free to everyone with no co-pay. Insurances may be billed, but those without insurance can still get the vaccine at no cost to them.</a:t>
            </a:r>
          </a:p>
          <a:p>
            <a:pPr lvl="1"/>
            <a:r>
              <a:rPr lang="en-US" sz="1400" cap="none" dirty="0">
                <a:latin typeface="Arial" panose="020B0604020202020204" pitchFamily="34" charset="0"/>
              </a:rPr>
              <a:t>Vaccine for Children (VFC) Providers can always provide state provided vaccine at no charge to the patient (child must be under the age of 19 for eligibility).</a:t>
            </a:r>
          </a:p>
          <a:p>
            <a:pPr lvl="2"/>
            <a:r>
              <a:rPr lang="en-US" sz="1250" cap="none" dirty="0">
                <a:latin typeface="Arial" panose="020B0604020202020204" pitchFamily="34" charset="0"/>
              </a:rPr>
              <a:t>NM VFC Finder: </a:t>
            </a:r>
            <a:r>
              <a:rPr lang="en-US" sz="1250" cap="none" dirty="0">
                <a:latin typeface="Arial" panose="020B0604020202020204" pitchFamily="34" charset="0"/>
                <a:hlinkClick r:id="rId2"/>
              </a:rPr>
              <a:t>https://www.nmhealth.org/about/phd/idb/imp/vfc/</a:t>
            </a:r>
            <a:r>
              <a:rPr lang="en-US" sz="1250" cap="none" dirty="0">
                <a:latin typeface="Arial" panose="020B0604020202020204" pitchFamily="34" charset="0"/>
              </a:rPr>
              <a:t> </a:t>
            </a:r>
          </a:p>
          <a:p>
            <a:endParaRPr lang="en-US" dirty="0"/>
          </a:p>
        </p:txBody>
      </p:sp>
      <p:pic>
        <p:nvPicPr>
          <p:cNvPr id="4" name="Picture 3"/>
          <p:cNvPicPr>
            <a:picLocks noChangeAspect="1"/>
          </p:cNvPicPr>
          <p:nvPr/>
        </p:nvPicPr>
        <p:blipFill>
          <a:blip r:embed="rId3"/>
          <a:stretch>
            <a:fillRect/>
          </a:stretch>
        </p:blipFill>
        <p:spPr>
          <a:xfrm>
            <a:off x="8222165" y="4222694"/>
            <a:ext cx="646232" cy="646232"/>
          </a:xfrm>
          <a:prstGeom prst="rect">
            <a:avLst/>
          </a:prstGeom>
        </p:spPr>
      </p:pic>
    </p:spTree>
    <p:extLst>
      <p:ext uri="{BB962C8B-B14F-4D97-AF65-F5344CB8AC3E}">
        <p14:creationId xmlns:p14="http://schemas.microsoft.com/office/powerpoint/2010/main" val="314698408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Additional resources</a:t>
            </a:r>
          </a:p>
        </p:txBody>
      </p:sp>
      <p:sp>
        <p:nvSpPr>
          <p:cNvPr id="4" name="Content Placeholder 3"/>
          <p:cNvSpPr txBox="1">
            <a:spLocks noGrp="1"/>
          </p:cNvSpPr>
          <p:nvPr>
            <p:ph sz="quarter" idx="13"/>
          </p:nvPr>
        </p:nvSpPr>
        <p:spPr>
          <a:xfrm>
            <a:off x="0" y="1167306"/>
            <a:ext cx="8720254" cy="3896451"/>
          </a:xfrm>
          <a:prstGeom prst="rect">
            <a:avLst/>
          </a:prstGeom>
          <a:noFill/>
        </p:spPr>
        <p:txBody>
          <a:bodyPr wrap="square" rtlCol="0">
            <a:spAutoFit/>
          </a:bodyPr>
          <a:lstStyle/>
          <a:p>
            <a:r>
              <a:rPr lang="en-US" sz="1200" b="1" cap="none" dirty="0">
                <a:latin typeface="Arial Narrow" panose="020B0606020202030204" pitchFamily="34" charset="0"/>
              </a:rPr>
              <a:t>NM Board of Pharmacy Qualified Pharmacy Technician Childhood and COVID-19 Vaccine Administration and COVID-19 Testing Document: </a:t>
            </a:r>
            <a:r>
              <a:rPr lang="en-US" sz="1200" b="1" cap="none" dirty="0">
                <a:latin typeface="Arial Narrow" panose="020B0606020202030204" pitchFamily="34" charset="0"/>
                <a:hlinkClick r:id="rId2"/>
              </a:rPr>
              <a:t>http://www.rld.state.nm.us/uploads/FileLinks/ad6770c244f74bdaaeaa53842023b4c7/technician_vaccine_administration_and_covid_testing_ii.pdf</a:t>
            </a:r>
            <a:r>
              <a:rPr lang="en-US" sz="1200" b="1" cap="none" dirty="0">
                <a:latin typeface="Arial Narrow" panose="020B0606020202030204" pitchFamily="34" charset="0"/>
              </a:rPr>
              <a:t> </a:t>
            </a:r>
          </a:p>
          <a:p>
            <a:r>
              <a:rPr lang="en-US" sz="1200" b="1" cap="none" dirty="0">
                <a:latin typeface="Arial" panose="020B0604020202020204" pitchFamily="34" charset="0"/>
                <a:cs typeface="Arial" panose="020B0604020202020204" pitchFamily="34" charset="0"/>
              </a:rPr>
              <a:t>HHS PREP Act: </a:t>
            </a:r>
            <a:r>
              <a:rPr lang="en-US" sz="1200" cap="none" dirty="0">
                <a:latin typeface="Arial" panose="020B0604020202020204" pitchFamily="34" charset="0"/>
                <a:cs typeface="Arial" panose="020B0604020202020204" pitchFamily="34" charset="0"/>
                <a:hlinkClick r:id="rId3"/>
              </a:rPr>
              <a:t>https://www.hhs.gov/sites/default/files/prep-act-guidance.pdf</a:t>
            </a:r>
            <a:endParaRPr lang="en-US" sz="1200" b="1" cap="none" dirty="0">
              <a:latin typeface="Arial Narrow" panose="020B0606020202030204" pitchFamily="34" charset="0"/>
            </a:endParaRPr>
          </a:p>
          <a:p>
            <a:r>
              <a:rPr lang="en-US" sz="1200" b="1" cap="none" dirty="0">
                <a:latin typeface="Arial Narrow" panose="020B0606020202030204" pitchFamily="34" charset="0"/>
              </a:rPr>
              <a:t>New Mexico Protocol for Pharmacists Prescribing of Vaccines:  </a:t>
            </a:r>
            <a:r>
              <a:rPr lang="en-US" sz="1200" b="1" cap="none" dirty="0">
                <a:latin typeface="Arial Narrow" panose="020B0606020202030204" pitchFamily="34" charset="0"/>
                <a:hlinkClick r:id="rId4"/>
              </a:rPr>
              <a:t>https://www.nmpharmacy.org/resources/Documents/IZprot2015%20-%20June%20BOP-Aug%20MB-Aug%20BON%201.pdf</a:t>
            </a:r>
            <a:endParaRPr lang="en-US" sz="1200" b="1" cap="none" dirty="0">
              <a:latin typeface="Arial Narrow" panose="020B0606020202030204" pitchFamily="34" charset="0"/>
            </a:endParaRPr>
          </a:p>
          <a:p>
            <a:r>
              <a:rPr lang="en-US" sz="1200" b="1" cap="none" dirty="0">
                <a:latin typeface="Arial Narrow" panose="020B0606020202030204" pitchFamily="34" charset="0"/>
              </a:rPr>
              <a:t> NMSIIS Sign Up: </a:t>
            </a:r>
            <a:r>
              <a:rPr lang="en-US" sz="1200" b="1" cap="none" dirty="0">
                <a:latin typeface="Arial Narrow" panose="020B0606020202030204" pitchFamily="34" charset="0"/>
                <a:hlinkClick r:id="rId5"/>
              </a:rPr>
              <a:t>https://www.nmhealth.org/about/phd/idb/imp/siis/train/</a:t>
            </a:r>
            <a:r>
              <a:rPr lang="en-US" sz="1200" b="1" cap="none" dirty="0">
                <a:latin typeface="Arial Narrow" panose="020B0606020202030204" pitchFamily="34" charset="0"/>
              </a:rPr>
              <a:t> </a:t>
            </a:r>
          </a:p>
          <a:p>
            <a:r>
              <a:rPr lang="en-US" sz="1200" b="1" cap="none" dirty="0">
                <a:latin typeface="Arial Narrow" panose="020B0606020202030204" pitchFamily="34" charset="0"/>
              </a:rPr>
              <a:t>Child &amp; Teen Vaccine Screening questions (sample), immunize.org: </a:t>
            </a:r>
            <a:r>
              <a:rPr lang="en-US" sz="1200" b="1" cap="none" dirty="0">
                <a:latin typeface="Arial Narrow" panose="020B0606020202030204" pitchFamily="34" charset="0"/>
                <a:hlinkClick r:id="rId6"/>
              </a:rPr>
              <a:t>https://www.immunize.org/shop/views/pad_sqchild.pdf</a:t>
            </a:r>
            <a:r>
              <a:rPr lang="en-US" sz="1200" b="1" cap="none" dirty="0">
                <a:latin typeface="Arial Narrow" panose="020B0606020202030204" pitchFamily="34" charset="0"/>
              </a:rPr>
              <a:t> </a:t>
            </a:r>
          </a:p>
          <a:p>
            <a:r>
              <a:rPr lang="en-US" sz="1200" b="1" cap="none" dirty="0">
                <a:latin typeface="Arial Narrow" panose="020B0606020202030204" pitchFamily="34" charset="0"/>
              </a:rPr>
              <a:t>Adult Vaccine screening questions (sample), Immunize.org: </a:t>
            </a:r>
            <a:r>
              <a:rPr lang="en-US" sz="1200" b="1" cap="none" dirty="0">
                <a:latin typeface="Arial Narrow" panose="020B0606020202030204" pitchFamily="34" charset="0"/>
                <a:hlinkClick r:id="rId7"/>
              </a:rPr>
              <a:t>https://www.immunize.org/catg.d/p4065.pdf</a:t>
            </a:r>
            <a:r>
              <a:rPr lang="en-US" sz="1200" b="1" cap="none" dirty="0">
                <a:latin typeface="Arial Narrow" panose="020B0606020202030204" pitchFamily="34" charset="0"/>
              </a:rPr>
              <a:t> </a:t>
            </a:r>
          </a:p>
          <a:p>
            <a:r>
              <a:rPr lang="en-US" sz="1200" b="1" cap="none" dirty="0">
                <a:latin typeface="Arial Narrow" panose="020B0606020202030204" pitchFamily="34" charset="0"/>
              </a:rPr>
              <a:t>ACIP Vaccine Schedule(s): </a:t>
            </a:r>
            <a:r>
              <a:rPr lang="en-US" sz="1200" b="1" cap="none" dirty="0">
                <a:latin typeface="Arial Narrow" panose="020B0606020202030204" pitchFamily="34" charset="0"/>
                <a:hlinkClick r:id="rId8"/>
              </a:rPr>
              <a:t>https://www.cdc.gov/vaccines/schedules/hcp/index.html</a:t>
            </a:r>
            <a:r>
              <a:rPr lang="en-US" sz="1200" b="1" cap="none" dirty="0">
                <a:latin typeface="Arial Narrow" panose="020B0606020202030204" pitchFamily="34" charset="0"/>
              </a:rPr>
              <a:t> </a:t>
            </a:r>
          </a:p>
          <a:p>
            <a:r>
              <a:rPr lang="en-US" sz="1200" b="1" cap="none" dirty="0">
                <a:latin typeface="Arial Narrow" panose="020B0606020202030204" pitchFamily="34" charset="0"/>
              </a:rPr>
              <a:t>Immunization Action Coalition: </a:t>
            </a:r>
            <a:r>
              <a:rPr lang="en-US" sz="1200" b="1" cap="none" dirty="0">
                <a:latin typeface="Arial Narrow" panose="020B0606020202030204" pitchFamily="34" charset="0"/>
                <a:hlinkClick r:id="rId9"/>
              </a:rPr>
              <a:t>http://www.immunize.org/</a:t>
            </a:r>
            <a:r>
              <a:rPr lang="en-US" sz="1200" b="1" cap="none" dirty="0">
                <a:latin typeface="Arial Narrow" panose="020B0606020202030204" pitchFamily="34" charset="0"/>
              </a:rPr>
              <a:t> </a:t>
            </a:r>
          </a:p>
          <a:p>
            <a:r>
              <a:rPr lang="en-US" sz="1200" b="1" cap="none" dirty="0">
                <a:latin typeface="Arial Narrow" panose="020B0606020202030204" pitchFamily="34" charset="0"/>
              </a:rPr>
              <a:t>COVID-19 Vaccine EUA Pfizer: </a:t>
            </a:r>
          </a:p>
          <a:p>
            <a:endParaRPr lang="en-US" sz="1200" b="1" dirty="0">
              <a:latin typeface="Arial Narrow" panose="020B0606020202030204" pitchFamily="34" charset="0"/>
            </a:endParaRPr>
          </a:p>
        </p:txBody>
      </p:sp>
      <p:pic>
        <p:nvPicPr>
          <p:cNvPr id="5" name="Picture 4"/>
          <p:cNvPicPr>
            <a:picLocks noChangeAspect="1"/>
          </p:cNvPicPr>
          <p:nvPr/>
        </p:nvPicPr>
        <p:blipFill>
          <a:blip r:embed="rId10"/>
          <a:stretch>
            <a:fillRect/>
          </a:stretch>
        </p:blipFill>
        <p:spPr>
          <a:xfrm>
            <a:off x="8222165" y="4222694"/>
            <a:ext cx="646232" cy="646232"/>
          </a:xfrm>
          <a:prstGeom prst="rect">
            <a:avLst/>
          </a:prstGeom>
        </p:spPr>
      </p:pic>
    </p:spTree>
    <p:extLst>
      <p:ext uri="{BB962C8B-B14F-4D97-AF65-F5344CB8AC3E}">
        <p14:creationId xmlns:p14="http://schemas.microsoft.com/office/powerpoint/2010/main" val="3656522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Text Placeholder 2"/>
          <p:cNvSpPr>
            <a:spLocks noGrp="1"/>
          </p:cNvSpPr>
          <p:nvPr>
            <p:ph type="body" idx="1"/>
          </p:nvPr>
        </p:nvSpPr>
        <p:spPr>
          <a:xfrm>
            <a:off x="1176866" y="1639094"/>
            <a:ext cx="6798600" cy="2583600"/>
          </a:xfrm>
        </p:spPr>
        <p:txBody>
          <a:bodyPr/>
          <a:lstStyle/>
          <a:p>
            <a:r>
              <a:rPr lang="en-US" sz="1400" cap="none" dirty="0">
                <a:latin typeface="Arial" panose="020B0604020202020204" pitchFamily="34" charset="0"/>
              </a:rPr>
              <a:t>Pharmacy Technicians, with training and certification, are qualified to give immunizations to New Mexicans.</a:t>
            </a:r>
          </a:p>
          <a:p>
            <a:r>
              <a:rPr lang="en-US" sz="1400" cap="none" dirty="0">
                <a:latin typeface="Arial" panose="020B0604020202020204" pitchFamily="34" charset="0"/>
              </a:rPr>
              <a:t>Pharmacy Technicians have the necessary skillset to vaccinate safely and effectively. </a:t>
            </a:r>
          </a:p>
          <a:p>
            <a:r>
              <a:rPr lang="en-US" sz="1400" cap="none" dirty="0">
                <a:latin typeface="Arial" panose="020B0604020202020204" pitchFamily="34" charset="0"/>
              </a:rPr>
              <a:t>Pharmacy Technicians can make a positive impact as well as save lives in their respective communities. </a:t>
            </a:r>
          </a:p>
          <a:p>
            <a:r>
              <a:rPr lang="en-US" sz="1400" cap="none" dirty="0">
                <a:latin typeface="Arial" panose="020B0604020202020204" pitchFamily="34" charset="0"/>
              </a:rPr>
              <a:t>Pharmacy Technicians can perform at a high level within the pharmacy setting and be a significant part of the healthcare team. </a:t>
            </a:r>
          </a:p>
        </p:txBody>
      </p:sp>
      <p:pic>
        <p:nvPicPr>
          <p:cNvPr id="4" name="Picture 3"/>
          <p:cNvPicPr>
            <a:picLocks noChangeAspect="1"/>
          </p:cNvPicPr>
          <p:nvPr/>
        </p:nvPicPr>
        <p:blipFill>
          <a:blip r:embed="rId2"/>
          <a:stretch>
            <a:fillRect/>
          </a:stretch>
        </p:blipFill>
        <p:spPr>
          <a:xfrm>
            <a:off x="8222165" y="4222694"/>
            <a:ext cx="646232" cy="646232"/>
          </a:xfrm>
          <a:prstGeom prst="rect">
            <a:avLst/>
          </a:prstGeom>
        </p:spPr>
      </p:pic>
    </p:spTree>
    <p:extLst>
      <p:ext uri="{BB962C8B-B14F-4D97-AF65-F5344CB8AC3E}">
        <p14:creationId xmlns:p14="http://schemas.microsoft.com/office/powerpoint/2010/main" val="20071313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182" y="485781"/>
            <a:ext cx="6798600" cy="978000"/>
          </a:xfrm>
        </p:spPr>
        <p:txBody>
          <a:bodyPr/>
          <a:lstStyle/>
          <a:p>
            <a:r>
              <a:rPr lang="en-US" dirty="0"/>
              <a:t>Next steps</a:t>
            </a:r>
          </a:p>
        </p:txBody>
      </p:sp>
      <p:sp>
        <p:nvSpPr>
          <p:cNvPr id="3" name="Text Placeholder 2"/>
          <p:cNvSpPr>
            <a:spLocks noGrp="1"/>
          </p:cNvSpPr>
          <p:nvPr>
            <p:ph type="body" idx="1"/>
          </p:nvPr>
        </p:nvSpPr>
        <p:spPr>
          <a:xfrm>
            <a:off x="1028181" y="1463781"/>
            <a:ext cx="7193983" cy="2583600"/>
          </a:xfrm>
        </p:spPr>
        <p:txBody>
          <a:bodyPr/>
          <a:lstStyle/>
          <a:p>
            <a:r>
              <a:rPr lang="en-US" sz="1400" cap="none" dirty="0">
                <a:latin typeface="Arial" panose="020B0604020202020204" pitchFamily="34" charset="0"/>
              </a:rPr>
              <a:t>Please complete the vaccine skills checklist including IM and SQ practice injections signed off by a pharmacist (you must return to NMPhA).</a:t>
            </a:r>
          </a:p>
          <a:p>
            <a:r>
              <a:rPr lang="en-US" sz="1400" cap="none" dirty="0">
                <a:latin typeface="Arial" panose="020B0604020202020204" pitchFamily="34" charset="0"/>
              </a:rPr>
              <a:t>Please complete the live course (open-book) post-quiz (70% or better is required and two attempts are allowed).</a:t>
            </a:r>
          </a:p>
          <a:p>
            <a:r>
              <a:rPr lang="en-US" sz="1400" cap="none" dirty="0">
                <a:latin typeface="Arial" panose="020B0604020202020204" pitchFamily="34" charset="0"/>
              </a:rPr>
              <a:t>If you do not pass after both attempts, the NMPhA will work with your Supervising Pharmacist to determine next steps for you. </a:t>
            </a:r>
          </a:p>
        </p:txBody>
      </p:sp>
      <p:pic>
        <p:nvPicPr>
          <p:cNvPr id="4" name="Picture 3"/>
          <p:cNvPicPr>
            <a:picLocks noChangeAspect="1"/>
          </p:cNvPicPr>
          <p:nvPr/>
        </p:nvPicPr>
        <p:blipFill>
          <a:blip r:embed="rId2"/>
          <a:stretch>
            <a:fillRect/>
          </a:stretch>
        </p:blipFill>
        <p:spPr>
          <a:xfrm>
            <a:off x="8222165" y="4222694"/>
            <a:ext cx="646232" cy="646232"/>
          </a:xfrm>
          <a:prstGeom prst="rect">
            <a:avLst/>
          </a:prstGeom>
        </p:spPr>
      </p:pic>
    </p:spTree>
    <p:extLst>
      <p:ext uri="{BB962C8B-B14F-4D97-AF65-F5344CB8AC3E}">
        <p14:creationId xmlns:p14="http://schemas.microsoft.com/office/powerpoint/2010/main" val="4048410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774568"/>
          </a:xfrm>
          <a:solidFill>
            <a:srgbClr val="FFC000"/>
          </a:solidFill>
        </p:spPr>
        <p:txBody>
          <a:bodyPr>
            <a:normAutofit/>
          </a:bodyPr>
          <a:lstStyle/>
          <a:p>
            <a:endParaRPr lang="en-US" sz="1400" cap="none" dirty="0">
              <a:latin typeface="Arial Narrow" panose="020B0606020202030204" pitchFamily="34" charset="0"/>
            </a:endParaRPr>
          </a:p>
          <a:p>
            <a:pPr lvl="0"/>
            <a:r>
              <a:rPr lang="en-US" sz="1400" cap="none" dirty="0">
                <a:latin typeface="Arial Narrow" panose="020B0606020202030204" pitchFamily="34" charset="0"/>
              </a:rPr>
              <a:t>7) To maintain certification and continue immunizing patients in New Mexico, qualified technicians must:</a:t>
            </a:r>
          </a:p>
          <a:p>
            <a:pPr lvl="0"/>
            <a:r>
              <a:rPr lang="en-US" sz="1400" b="1" u="sng" cap="none" dirty="0">
                <a:latin typeface="Arial Narrow" panose="020B0606020202030204" pitchFamily="34" charset="0"/>
              </a:rPr>
              <a:t>A) Maintain CPR certification, complete 2 hrs immunization CE per licensing period, and receive 70% or better on both home study assessment exam and live course assessment post quiz.</a:t>
            </a:r>
          </a:p>
          <a:p>
            <a:pPr lvl="0"/>
            <a:r>
              <a:rPr lang="en-US" sz="1400" cap="none" dirty="0">
                <a:latin typeface="Arial Narrow" panose="020B0606020202030204" pitchFamily="34" charset="0"/>
              </a:rPr>
              <a:t>B) Maintain CPR certification, purchase liability insurance, complete 2 hrs immunization CE per licensing period, and receive 70% or better on home study assessment exam and live course assessment post quiz. </a:t>
            </a:r>
          </a:p>
          <a:p>
            <a:pPr lvl="0"/>
            <a:r>
              <a:rPr lang="en-US" sz="1400" cap="none" dirty="0">
                <a:latin typeface="Arial Narrow" panose="020B0606020202030204" pitchFamily="34" charset="0"/>
              </a:rPr>
              <a:t>C) Maintain CPR certification, purchase liability insurance, and OSHA training and certification.</a:t>
            </a:r>
          </a:p>
          <a:p>
            <a:pPr lvl="0"/>
            <a:r>
              <a:rPr lang="en-US" sz="1400" cap="none" dirty="0">
                <a:latin typeface="Arial Narrow" panose="020B0606020202030204" pitchFamily="34" charset="0"/>
              </a:rPr>
              <a:t>D) All of the above.</a:t>
            </a:r>
          </a:p>
          <a:p>
            <a:endParaRPr lang="en-US" dirty="0"/>
          </a:p>
        </p:txBody>
      </p:sp>
    </p:spTree>
    <p:extLst>
      <p:ext uri="{BB962C8B-B14F-4D97-AF65-F5344CB8AC3E}">
        <p14:creationId xmlns:p14="http://schemas.microsoft.com/office/powerpoint/2010/main" val="537155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774568"/>
          </a:xfrm>
          <a:solidFill>
            <a:srgbClr val="FFC000"/>
          </a:solidFill>
        </p:spPr>
        <p:txBody>
          <a:bodyPr>
            <a:normAutofit/>
          </a:bodyPr>
          <a:lstStyle/>
          <a:p>
            <a:endParaRPr lang="en-US" sz="1400" cap="none" dirty="0">
              <a:latin typeface="Arial Narrow" panose="020B0606020202030204" pitchFamily="34" charset="0"/>
            </a:endParaRPr>
          </a:p>
          <a:p>
            <a:pPr lvl="0"/>
            <a:r>
              <a:rPr lang="en-US" sz="1400" cap="none" dirty="0">
                <a:latin typeface="Arial Narrow" panose="020B0606020202030204" pitchFamily="34" charset="0"/>
              </a:rPr>
              <a:t>8) Which of the following accurately defines the mechanism(s) of how vaccines work?</a:t>
            </a:r>
          </a:p>
          <a:p>
            <a:pPr lvl="0"/>
            <a:r>
              <a:rPr lang="en-US" sz="1400" cap="none" dirty="0">
                <a:latin typeface="Arial Narrow" panose="020B0606020202030204" pitchFamily="34" charset="0"/>
              </a:rPr>
              <a:t>A) Vaccine or Antigen &gt; T-Lymphocytes &gt; Antibodies produced &gt; Immediate and Full Protection Against Disease</a:t>
            </a:r>
          </a:p>
          <a:p>
            <a:pPr lvl="0"/>
            <a:r>
              <a:rPr lang="en-US" sz="1400" b="1" u="sng" cap="none" dirty="0">
                <a:latin typeface="Arial Narrow" panose="020B0606020202030204" pitchFamily="34" charset="0"/>
              </a:rPr>
              <a:t>B) Vaccine or Antigen &gt; T-Lymphocytes &gt; Antibodies Produced &gt; Protection Against Disease Begins to Build</a:t>
            </a:r>
          </a:p>
          <a:p>
            <a:pPr lvl="0"/>
            <a:r>
              <a:rPr lang="en-US" sz="1400" cap="none" dirty="0">
                <a:latin typeface="Arial Narrow" panose="020B0606020202030204" pitchFamily="34" charset="0"/>
              </a:rPr>
              <a:t>C) Antibodies &gt; Macrophages &gt; T-Lymphocytes &gt; Immediate and Full Protection Against Disease</a:t>
            </a:r>
          </a:p>
          <a:p>
            <a:pPr lvl="0"/>
            <a:r>
              <a:rPr lang="en-US" sz="1400" cap="none" dirty="0">
                <a:latin typeface="Arial Narrow" panose="020B0606020202030204" pitchFamily="34" charset="0"/>
              </a:rPr>
              <a:t>D) Antibodies &gt; Immunoglobulin &gt; Macrophages &gt; Protection Against Disease Begins to Build</a:t>
            </a:r>
          </a:p>
          <a:p>
            <a:pPr lvl="0"/>
            <a:endParaRPr lang="en-US" sz="1400" cap="none" dirty="0">
              <a:latin typeface="Arial Narrow" panose="020B0606020202030204" pitchFamily="34" charset="0"/>
            </a:endParaRPr>
          </a:p>
          <a:p>
            <a:endParaRPr lang="en-US" dirty="0"/>
          </a:p>
        </p:txBody>
      </p:sp>
    </p:spTree>
    <p:extLst>
      <p:ext uri="{BB962C8B-B14F-4D97-AF65-F5344CB8AC3E}">
        <p14:creationId xmlns:p14="http://schemas.microsoft.com/office/powerpoint/2010/main" val="1962965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F2C45-19AB-4781-B99E-D8CC011F3A3D}"/>
              </a:ext>
            </a:extLst>
          </p:cNvPr>
          <p:cNvSpPr>
            <a:spLocks noGrp="1"/>
          </p:cNvSpPr>
          <p:nvPr>
            <p:ph type="title"/>
          </p:nvPr>
        </p:nvSpPr>
        <p:spPr>
          <a:xfrm>
            <a:off x="1078231" y="0"/>
            <a:ext cx="7797662" cy="863974"/>
          </a:xfrm>
        </p:spPr>
        <p:txBody>
          <a:bodyPr/>
          <a:lstStyle/>
          <a:p>
            <a:r>
              <a:rPr lang="en-US" dirty="0"/>
              <a:t>Vaccine mechanism of action</a:t>
            </a:r>
          </a:p>
        </p:txBody>
      </p:sp>
      <p:sp>
        <p:nvSpPr>
          <p:cNvPr id="6" name="Content Placeholder 5">
            <a:extLst>
              <a:ext uri="{FF2B5EF4-FFF2-40B4-BE49-F238E27FC236}">
                <a16:creationId xmlns:a16="http://schemas.microsoft.com/office/drawing/2014/main" id="{142B3CC0-DA84-4AD9-98C1-A5A0AE8D660C}"/>
              </a:ext>
            </a:extLst>
          </p:cNvPr>
          <p:cNvSpPr>
            <a:spLocks noGrp="1"/>
          </p:cNvSpPr>
          <p:nvPr>
            <p:ph sz="quarter" idx="13"/>
          </p:nvPr>
        </p:nvSpPr>
        <p:spPr/>
        <p:txBody>
          <a:bodyPr/>
          <a:lstStyle/>
          <a:p>
            <a:r>
              <a:rPr lang="en-US" dirty="0">
                <a:hlinkClick r:id="rId2"/>
              </a:rPr>
              <a:t>https://www.gavi.org/vaccineswork/what-are-viral-vector-based-vaccines-and-how-could-they-be-used-against-covid-19</a:t>
            </a:r>
            <a:r>
              <a:rPr lang="en-US" dirty="0"/>
              <a:t> </a:t>
            </a:r>
          </a:p>
        </p:txBody>
      </p:sp>
    </p:spTree>
    <p:extLst>
      <p:ext uri="{BB962C8B-B14F-4D97-AF65-F5344CB8AC3E}">
        <p14:creationId xmlns:p14="http://schemas.microsoft.com/office/powerpoint/2010/main" val="3551330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774568"/>
          </a:xfrm>
          <a:solidFill>
            <a:srgbClr val="FFC000"/>
          </a:solidFill>
        </p:spPr>
        <p:txBody>
          <a:bodyPr>
            <a:normAutofit/>
          </a:bodyPr>
          <a:lstStyle/>
          <a:p>
            <a:endParaRPr lang="en-US" sz="1400" cap="none" dirty="0">
              <a:latin typeface="Arial Narrow" panose="020B0606020202030204" pitchFamily="34" charset="0"/>
            </a:endParaRPr>
          </a:p>
          <a:p>
            <a:pPr lvl="0"/>
            <a:r>
              <a:rPr lang="en-US" sz="1400" cap="none" dirty="0">
                <a:latin typeface="Arial Narrow" panose="020B0606020202030204" pitchFamily="34" charset="0"/>
              </a:rPr>
              <a:t>9) After a patient receives the COVID-19 vaccine, one can expect immediate and full protection against the virus.</a:t>
            </a:r>
          </a:p>
          <a:p>
            <a:r>
              <a:rPr lang="en-US" sz="1400" cap="none" dirty="0">
                <a:latin typeface="Arial Narrow" panose="020B0606020202030204" pitchFamily="34" charset="0"/>
              </a:rPr>
              <a:t>A) True</a:t>
            </a:r>
          </a:p>
          <a:p>
            <a:r>
              <a:rPr lang="en-US" sz="1400" b="1" u="sng" cap="none" dirty="0">
                <a:latin typeface="Arial Narrow" panose="020B0606020202030204" pitchFamily="34" charset="0"/>
              </a:rPr>
              <a:t>B) False</a:t>
            </a:r>
          </a:p>
          <a:p>
            <a:pPr lvl="0"/>
            <a:endParaRPr lang="en-US" sz="1400" cap="none" dirty="0">
              <a:latin typeface="Arial Narrow" panose="020B0606020202030204" pitchFamily="34" charset="0"/>
            </a:endParaRPr>
          </a:p>
          <a:p>
            <a:endParaRPr lang="en-US" dirty="0"/>
          </a:p>
        </p:txBody>
      </p:sp>
    </p:spTree>
    <p:extLst>
      <p:ext uri="{BB962C8B-B14F-4D97-AF65-F5344CB8AC3E}">
        <p14:creationId xmlns:p14="http://schemas.microsoft.com/office/powerpoint/2010/main" val="3084481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774568"/>
          </a:xfrm>
          <a:solidFill>
            <a:srgbClr val="FFC000"/>
          </a:solidFill>
        </p:spPr>
        <p:txBody>
          <a:bodyPr>
            <a:normAutofit/>
          </a:bodyPr>
          <a:lstStyle/>
          <a:p>
            <a:endParaRPr lang="en-US" sz="1400" cap="none" dirty="0">
              <a:latin typeface="Arial Narrow" panose="020B0606020202030204" pitchFamily="34" charset="0"/>
            </a:endParaRPr>
          </a:p>
          <a:p>
            <a:pPr lvl="0"/>
            <a:r>
              <a:rPr lang="en-US" sz="1400" cap="none" dirty="0">
                <a:latin typeface="Arial Narrow" panose="020B0606020202030204" pitchFamily="34" charset="0"/>
              </a:rPr>
              <a:t>10) A patient reports being directly exposed to the confirmed Hepatitis B virus, which of the following are the </a:t>
            </a:r>
            <a:r>
              <a:rPr lang="en-US" sz="1400" u="sng" cap="none" dirty="0">
                <a:latin typeface="Arial Narrow" panose="020B0606020202030204" pitchFamily="34" charset="0"/>
              </a:rPr>
              <a:t>best</a:t>
            </a:r>
            <a:r>
              <a:rPr lang="en-US" sz="1400" cap="none" dirty="0">
                <a:latin typeface="Arial Narrow" panose="020B0606020202030204" pitchFamily="34" charset="0"/>
              </a:rPr>
              <a:t> next steps for the qualified pharmacy technician to take:</a:t>
            </a:r>
          </a:p>
          <a:p>
            <a:pPr lvl="0"/>
            <a:r>
              <a:rPr lang="en-US" sz="1400" cap="none" dirty="0">
                <a:latin typeface="Arial Narrow" panose="020B0606020202030204" pitchFamily="34" charset="0"/>
              </a:rPr>
              <a:t>A) Get the Supervising Pharmacist for referral and the Emergency Kit for possible treatment.</a:t>
            </a:r>
          </a:p>
          <a:p>
            <a:pPr lvl="0"/>
            <a:r>
              <a:rPr lang="en-US" sz="1400" cap="none" dirty="0">
                <a:latin typeface="Arial Narrow" panose="020B0606020202030204" pitchFamily="34" charset="0"/>
              </a:rPr>
              <a:t>B) Get the Supervising Pharmacist for referral and give a Hepatitis B vaccination.</a:t>
            </a:r>
          </a:p>
          <a:p>
            <a:pPr lvl="0"/>
            <a:r>
              <a:rPr lang="en-US" sz="1400" b="1" u="sng" cap="none" dirty="0">
                <a:latin typeface="Arial Narrow" panose="020B0606020202030204" pitchFamily="34" charset="0"/>
              </a:rPr>
              <a:t>C) Get the Supervising Pharmacist for referral, as Hepatitis B Immune-Globulin is needed.</a:t>
            </a:r>
          </a:p>
          <a:p>
            <a:pPr lvl="0"/>
            <a:r>
              <a:rPr lang="en-US" sz="1400" cap="none" dirty="0">
                <a:latin typeface="Arial Narrow" panose="020B0606020202030204" pitchFamily="34" charset="0"/>
              </a:rPr>
              <a:t>D) Ignore the concern and process the Hepatitis B vaccination for vaccine preparation &amp; administration. </a:t>
            </a:r>
          </a:p>
          <a:p>
            <a:pPr lvl="0"/>
            <a:endParaRPr lang="en-US" sz="1400" cap="none" dirty="0">
              <a:latin typeface="Arial Narrow" panose="020B0606020202030204" pitchFamily="34" charset="0"/>
            </a:endParaRPr>
          </a:p>
          <a:p>
            <a:endParaRPr lang="en-US" dirty="0"/>
          </a:p>
        </p:txBody>
      </p:sp>
    </p:spTree>
    <p:extLst>
      <p:ext uri="{BB962C8B-B14F-4D97-AF65-F5344CB8AC3E}">
        <p14:creationId xmlns:p14="http://schemas.microsoft.com/office/powerpoint/2010/main" val="2446566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774568"/>
          </a:xfrm>
          <a:solidFill>
            <a:srgbClr val="FFC000"/>
          </a:solidFill>
        </p:spPr>
        <p:txBody>
          <a:bodyPr>
            <a:normAutofit fontScale="92500"/>
          </a:bodyPr>
          <a:lstStyle/>
          <a:p>
            <a:endParaRPr lang="en-US" cap="none" dirty="0">
              <a:latin typeface="Arial Narrow" panose="020B0606020202030204" pitchFamily="34" charset="0"/>
            </a:endParaRPr>
          </a:p>
          <a:p>
            <a:r>
              <a:rPr lang="en-US" cap="none" dirty="0">
                <a:latin typeface="Arial Narrow" panose="020B0606020202030204" pitchFamily="34" charset="0"/>
              </a:rPr>
              <a:t>11)  A patient requests an influenza vaccine, after the vaccine is prepared and before vaccine administration, the patient asks “so what is the efficacy of this vaccine and is it safe?” Which of the following are the best next steps for the qualified pharmacy technician to take:</a:t>
            </a:r>
          </a:p>
          <a:p>
            <a:pPr lvl="0"/>
            <a:r>
              <a:rPr lang="en-US" cap="none" dirty="0">
                <a:latin typeface="Arial Narrow" panose="020B0606020202030204" pitchFamily="34" charset="0"/>
              </a:rPr>
              <a:t>A) Give the vaccine then get the Supervising Pharmacy to answer the patient’s questions and concerns.</a:t>
            </a:r>
          </a:p>
          <a:p>
            <a:pPr lvl="0"/>
            <a:r>
              <a:rPr lang="en-US" cap="none" dirty="0">
                <a:latin typeface="Arial Narrow" panose="020B0606020202030204" pitchFamily="34" charset="0"/>
              </a:rPr>
              <a:t>B) Give the vaccine then answer the patient’s questions and concerns accordingly. </a:t>
            </a:r>
          </a:p>
          <a:p>
            <a:pPr lvl="0"/>
            <a:r>
              <a:rPr lang="en-US" cap="none" dirty="0">
                <a:latin typeface="Arial Narrow" panose="020B0606020202030204" pitchFamily="34" charset="0"/>
              </a:rPr>
              <a:t>C) Answer the patient’s questions and concerns then give the vaccine.</a:t>
            </a:r>
          </a:p>
          <a:p>
            <a:pPr lvl="0"/>
            <a:r>
              <a:rPr lang="en-US" b="1" u="sng" cap="none" dirty="0">
                <a:latin typeface="Arial Narrow" panose="020B0606020202030204" pitchFamily="34" charset="0"/>
              </a:rPr>
              <a:t>D) Get the Supervising pharmacy to answer the patient’s questions and concerns then give the vaccine.  </a:t>
            </a:r>
          </a:p>
          <a:p>
            <a:pPr lvl="0"/>
            <a:endParaRPr lang="en-US" sz="1400" cap="none" dirty="0">
              <a:latin typeface="Arial Narrow" panose="020B0606020202030204" pitchFamily="34" charset="0"/>
            </a:endParaRPr>
          </a:p>
          <a:p>
            <a:endParaRPr lang="en-US" dirty="0"/>
          </a:p>
        </p:txBody>
      </p:sp>
    </p:spTree>
    <p:extLst>
      <p:ext uri="{BB962C8B-B14F-4D97-AF65-F5344CB8AC3E}">
        <p14:creationId xmlns:p14="http://schemas.microsoft.com/office/powerpoint/2010/main" val="2222523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774568"/>
          </a:xfrm>
          <a:solidFill>
            <a:srgbClr val="FFC000"/>
          </a:solidFill>
        </p:spPr>
        <p:txBody>
          <a:bodyPr>
            <a:normAutofit fontScale="77500" lnSpcReduction="20000"/>
          </a:bodyPr>
          <a:lstStyle/>
          <a:p>
            <a:endParaRPr lang="en-US" cap="none" dirty="0">
              <a:latin typeface="Arial Narrow" panose="020B0606020202030204" pitchFamily="34" charset="0"/>
            </a:endParaRPr>
          </a:p>
          <a:p>
            <a:pPr lvl="0"/>
            <a:r>
              <a:rPr lang="en-US" sz="1800" cap="none" dirty="0">
                <a:latin typeface="Arial Narrow" panose="020B0606020202030204" pitchFamily="34" charset="0"/>
              </a:rPr>
              <a:t>12) A patient comes to the pharmacy requesting the varicella or chickenpox vaccine. From the home study materials and review of the ACIP schedule, you note this a live-attenuated vaccine. The patient’s screening response identifies that YES - she is currently pregnant, what are the best next steps for the qualified pharmacy technician to take:</a:t>
            </a:r>
          </a:p>
          <a:p>
            <a:pPr lvl="0"/>
            <a:r>
              <a:rPr lang="en-US" sz="1800" cap="none" dirty="0">
                <a:latin typeface="Arial Narrow" panose="020B0606020202030204" pitchFamily="34" charset="0"/>
              </a:rPr>
              <a:t>A) Prepare the vaccine then get the Supervising Pharmacist to discuss this with the patient.</a:t>
            </a:r>
          </a:p>
          <a:p>
            <a:pPr lvl="0"/>
            <a:r>
              <a:rPr lang="en-US" sz="1800" cap="none" dirty="0">
                <a:latin typeface="Arial Narrow" panose="020B0606020202030204" pitchFamily="34" charset="0"/>
              </a:rPr>
              <a:t>B) Prepare the vaccine &amp; administer then get the Supervising Pharmacist to discuss this with the patient. </a:t>
            </a:r>
          </a:p>
          <a:p>
            <a:pPr lvl="0"/>
            <a:r>
              <a:rPr lang="en-US" sz="1800" b="1" u="sng" cap="none" dirty="0">
                <a:latin typeface="Arial Narrow" panose="020B0606020202030204" pitchFamily="34" charset="0"/>
              </a:rPr>
              <a:t>C) Do not prepare the vaccine and get the Supervising Pharmacist to first discuss this with the patient. </a:t>
            </a:r>
          </a:p>
          <a:p>
            <a:pPr lvl="0"/>
            <a:r>
              <a:rPr lang="en-US" sz="1800" cap="none" dirty="0">
                <a:latin typeface="Arial Narrow" panose="020B0606020202030204" pitchFamily="34" charset="0"/>
              </a:rPr>
              <a:t>D) Do not prepare the vaccine and explain the contraindication to the patient. </a:t>
            </a:r>
          </a:p>
          <a:p>
            <a:r>
              <a:rPr lang="en-US" cap="none" dirty="0">
                <a:latin typeface="Arial Narrow" panose="020B0606020202030204" pitchFamily="34" charset="0"/>
              </a:rPr>
              <a:t> </a:t>
            </a:r>
            <a:endParaRPr lang="en-US" sz="1400" cap="none" dirty="0">
              <a:latin typeface="Arial Narrow" panose="020B0606020202030204" pitchFamily="34" charset="0"/>
            </a:endParaRPr>
          </a:p>
          <a:p>
            <a:endParaRPr lang="en-US" dirty="0"/>
          </a:p>
        </p:txBody>
      </p:sp>
    </p:spTree>
    <p:extLst>
      <p:ext uri="{BB962C8B-B14F-4D97-AF65-F5344CB8AC3E}">
        <p14:creationId xmlns:p14="http://schemas.microsoft.com/office/powerpoint/2010/main" val="3977156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774568"/>
          </a:xfrm>
          <a:solidFill>
            <a:srgbClr val="FFC000"/>
          </a:solidFill>
        </p:spPr>
        <p:txBody>
          <a:bodyPr>
            <a:normAutofit/>
          </a:bodyPr>
          <a:lstStyle/>
          <a:p>
            <a:endParaRPr lang="en-US" cap="none" dirty="0">
              <a:latin typeface="Arial Narrow" panose="020B0606020202030204" pitchFamily="34" charset="0"/>
            </a:endParaRPr>
          </a:p>
          <a:p>
            <a:pPr lvl="0"/>
            <a:r>
              <a:rPr lang="en-US" sz="1400" cap="none" dirty="0">
                <a:latin typeface="Arial Narrow" panose="020B0606020202030204" pitchFamily="34" charset="0"/>
              </a:rPr>
              <a:t>13) A patient has a weakened immune system, which type of vaccine is not a safe vaccine for this patient?</a:t>
            </a:r>
          </a:p>
          <a:p>
            <a:pPr lvl="0"/>
            <a:r>
              <a:rPr lang="en-US" sz="1400" cap="none" dirty="0">
                <a:latin typeface="Arial Narrow" panose="020B0606020202030204" pitchFamily="34" charset="0"/>
              </a:rPr>
              <a:t>A) Inactivated vaccine</a:t>
            </a:r>
          </a:p>
          <a:p>
            <a:pPr lvl="0"/>
            <a:r>
              <a:rPr lang="en-US" sz="1400" b="1" u="sng" cap="none" dirty="0">
                <a:latin typeface="Arial Narrow" panose="020B0606020202030204" pitchFamily="34" charset="0"/>
              </a:rPr>
              <a:t>B) Live, attenuated vaccine</a:t>
            </a:r>
          </a:p>
          <a:p>
            <a:pPr lvl="0"/>
            <a:r>
              <a:rPr lang="en-US" sz="1400" cap="none" dirty="0">
                <a:latin typeface="Arial Narrow" panose="020B0606020202030204" pitchFamily="34" charset="0"/>
              </a:rPr>
              <a:t>C) Toxoid vaccine</a:t>
            </a:r>
          </a:p>
          <a:p>
            <a:pPr lvl="0"/>
            <a:r>
              <a:rPr lang="en-US" sz="1400" cap="none" dirty="0">
                <a:latin typeface="Arial Narrow" panose="020B0606020202030204" pitchFamily="34" charset="0"/>
              </a:rPr>
              <a:t>D) Polysaccharide vaccine</a:t>
            </a:r>
          </a:p>
          <a:p>
            <a:r>
              <a:rPr lang="en-US" cap="none" dirty="0">
                <a:latin typeface="Arial Narrow" panose="020B0606020202030204" pitchFamily="34" charset="0"/>
              </a:rPr>
              <a:t> </a:t>
            </a:r>
            <a:endParaRPr lang="en-US" sz="1400" cap="none" dirty="0">
              <a:latin typeface="Arial Narrow" panose="020B0606020202030204" pitchFamily="34" charset="0"/>
            </a:endParaRPr>
          </a:p>
          <a:p>
            <a:endParaRPr lang="en-US" dirty="0"/>
          </a:p>
        </p:txBody>
      </p:sp>
    </p:spTree>
    <p:extLst>
      <p:ext uri="{BB962C8B-B14F-4D97-AF65-F5344CB8AC3E}">
        <p14:creationId xmlns:p14="http://schemas.microsoft.com/office/powerpoint/2010/main" val="14386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774568"/>
          </a:xfrm>
          <a:solidFill>
            <a:srgbClr val="FFC000"/>
          </a:solidFill>
        </p:spPr>
        <p:txBody>
          <a:bodyPr>
            <a:normAutofit/>
          </a:bodyPr>
          <a:lstStyle/>
          <a:p>
            <a:endParaRPr lang="en-US" cap="none" dirty="0">
              <a:latin typeface="Arial Narrow" panose="020B0606020202030204" pitchFamily="34" charset="0"/>
            </a:endParaRPr>
          </a:p>
          <a:p>
            <a:r>
              <a:rPr lang="en-US" sz="1400" cap="none" dirty="0">
                <a:latin typeface="Arial Narrow" panose="020B0606020202030204" pitchFamily="34" charset="0"/>
              </a:rPr>
              <a:t>14)  A patient explains “</a:t>
            </a:r>
            <a:r>
              <a:rPr lang="en-US" sz="1400" i="1" cap="none" dirty="0">
                <a:latin typeface="Arial Narrow" panose="020B0606020202030204" pitchFamily="34" charset="0"/>
              </a:rPr>
              <a:t>I got my flu shot in January of last season, do I need another vaccine this year?” </a:t>
            </a:r>
            <a:r>
              <a:rPr lang="en-US" sz="1400" cap="none" dirty="0">
                <a:latin typeface="Arial Narrow" panose="020B0606020202030204" pitchFamily="34" charset="0"/>
              </a:rPr>
              <a:t>What is your response:</a:t>
            </a:r>
          </a:p>
          <a:p>
            <a:pPr lvl="0"/>
            <a:r>
              <a:rPr lang="en-US" sz="1400" b="1" u="sng" cap="none" dirty="0">
                <a:latin typeface="Arial Narrow" panose="020B0606020202030204" pitchFamily="34" charset="0"/>
              </a:rPr>
              <a:t>A) Yes, an influenza shot is needed every flu season.</a:t>
            </a:r>
          </a:p>
          <a:p>
            <a:pPr lvl="0"/>
            <a:r>
              <a:rPr lang="en-US" sz="1400" cap="none" dirty="0">
                <a:latin typeface="Arial Narrow" panose="020B0606020202030204" pitchFamily="34" charset="0"/>
              </a:rPr>
              <a:t>B) Yes, but only if you have chronic conditions.</a:t>
            </a:r>
          </a:p>
          <a:p>
            <a:pPr lvl="0"/>
            <a:r>
              <a:rPr lang="en-US" sz="1400" cap="none" dirty="0">
                <a:latin typeface="Arial Narrow" panose="020B0606020202030204" pitchFamily="34" charset="0"/>
              </a:rPr>
              <a:t>C) No, you are already protected.</a:t>
            </a:r>
          </a:p>
          <a:p>
            <a:pPr lvl="0"/>
            <a:r>
              <a:rPr lang="en-US" sz="1400" cap="none" dirty="0">
                <a:latin typeface="Arial Narrow" panose="020B0606020202030204" pitchFamily="34" charset="0"/>
              </a:rPr>
              <a:t>D) No you are not a candidate. </a:t>
            </a:r>
          </a:p>
          <a:p>
            <a:r>
              <a:rPr lang="en-US" sz="1400" cap="none" dirty="0">
                <a:latin typeface="Arial Narrow" panose="020B0606020202030204" pitchFamily="34" charset="0"/>
              </a:rPr>
              <a:t> </a:t>
            </a:r>
          </a:p>
          <a:p>
            <a:endParaRPr lang="en-US" dirty="0"/>
          </a:p>
        </p:txBody>
      </p:sp>
    </p:spTree>
    <p:extLst>
      <p:ext uri="{BB962C8B-B14F-4D97-AF65-F5344CB8AC3E}">
        <p14:creationId xmlns:p14="http://schemas.microsoft.com/office/powerpoint/2010/main" val="2915964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ctrTitle"/>
          </p:nvPr>
        </p:nvSpPr>
        <p:spPr>
          <a:xfrm>
            <a:off x="311700" y="82525"/>
            <a:ext cx="8520600" cy="128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Who’s still Excited?</a:t>
            </a:r>
            <a:endParaRPr dirty="0"/>
          </a:p>
        </p:txBody>
      </p:sp>
      <p:sp>
        <p:nvSpPr>
          <p:cNvPr id="90" name="Google Shape;90;p16"/>
          <p:cNvSpPr txBox="1">
            <a:spLocks noGrp="1"/>
          </p:cNvSpPr>
          <p:nvPr>
            <p:ph type="subTitle" idx="1"/>
          </p:nvPr>
        </p:nvSpPr>
        <p:spPr>
          <a:xfrm>
            <a:off x="311700" y="964151"/>
            <a:ext cx="5598446" cy="69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tx1"/>
                </a:solidFill>
              </a:rPr>
              <a:t>After you get your certification, you will be able to administer Immunizations (IZ)…</a:t>
            </a:r>
          </a:p>
          <a:p>
            <a:pPr marL="0" lvl="0" indent="0" algn="l" rtl="0">
              <a:spcBef>
                <a:spcPts val="0"/>
              </a:spcBef>
              <a:spcAft>
                <a:spcPts val="0"/>
              </a:spcAft>
              <a:buNone/>
            </a:pPr>
            <a:endParaRPr lang="en-US" dirty="0">
              <a:solidFill>
                <a:schemeClr val="tx1"/>
              </a:solidFill>
            </a:endParaRPr>
          </a:p>
          <a:p>
            <a:pPr marL="0" lvl="0" indent="0" algn="l" rtl="0">
              <a:spcBef>
                <a:spcPts val="0"/>
              </a:spcBef>
              <a:spcAft>
                <a:spcPts val="0"/>
              </a:spcAft>
              <a:buNone/>
            </a:pPr>
            <a:r>
              <a:rPr lang="en-US" sz="2000" dirty="0">
                <a:solidFill>
                  <a:schemeClr val="tx1"/>
                </a:solidFill>
              </a:rPr>
              <a:t>Please Ensure you </a:t>
            </a:r>
            <a:r>
              <a:rPr lang="en-US" sz="2000" u="sng" dirty="0">
                <a:solidFill>
                  <a:schemeClr val="tx1"/>
                </a:solidFill>
              </a:rPr>
              <a:t>submit</a:t>
            </a:r>
            <a:r>
              <a:rPr lang="en-US" sz="2000" dirty="0">
                <a:solidFill>
                  <a:schemeClr val="tx1"/>
                </a:solidFill>
              </a:rPr>
              <a:t> all of the following…</a:t>
            </a:r>
          </a:p>
          <a:p>
            <a:pPr marL="457200" lvl="0" indent="-457200" algn="l" rtl="0">
              <a:spcBef>
                <a:spcPts val="0"/>
              </a:spcBef>
              <a:spcAft>
                <a:spcPts val="0"/>
              </a:spcAft>
              <a:buFont typeface="Wingdings" panose="05000000000000000000" pitchFamily="2" charset="2"/>
              <a:buChar char="q"/>
            </a:pPr>
            <a:r>
              <a:rPr lang="en-US" sz="2000" dirty="0">
                <a:solidFill>
                  <a:schemeClr val="tx1"/>
                </a:solidFill>
              </a:rPr>
              <a:t>CPR certification</a:t>
            </a:r>
          </a:p>
          <a:p>
            <a:pPr marL="457200" lvl="0" indent="-457200" algn="l" rtl="0">
              <a:spcBef>
                <a:spcPts val="0"/>
              </a:spcBef>
              <a:spcAft>
                <a:spcPts val="0"/>
              </a:spcAft>
              <a:buFont typeface="Wingdings" panose="05000000000000000000" pitchFamily="2" charset="2"/>
              <a:buChar char="q"/>
            </a:pPr>
            <a:r>
              <a:rPr lang="en-US" sz="2000" dirty="0">
                <a:solidFill>
                  <a:schemeClr val="tx1"/>
                </a:solidFill>
              </a:rPr>
              <a:t>Live Course post-quiz</a:t>
            </a:r>
          </a:p>
          <a:p>
            <a:pPr marL="457200" lvl="0" indent="-457200" algn="l" rtl="0">
              <a:spcBef>
                <a:spcPts val="0"/>
              </a:spcBef>
              <a:spcAft>
                <a:spcPts val="0"/>
              </a:spcAft>
              <a:buFont typeface="Wingdings" panose="05000000000000000000" pitchFamily="2" charset="2"/>
              <a:buChar char="q"/>
            </a:pPr>
            <a:r>
              <a:rPr lang="en-US" sz="2000" dirty="0">
                <a:solidFill>
                  <a:schemeClr val="tx1"/>
                </a:solidFill>
              </a:rPr>
              <a:t>Live course NMPHA evaluation form</a:t>
            </a:r>
          </a:p>
          <a:p>
            <a:pPr marL="457200" lvl="0" indent="-457200" algn="l" rtl="0">
              <a:spcBef>
                <a:spcPts val="0"/>
              </a:spcBef>
              <a:spcAft>
                <a:spcPts val="0"/>
              </a:spcAft>
              <a:buFont typeface="Wingdings" panose="05000000000000000000" pitchFamily="2" charset="2"/>
              <a:buChar char="q"/>
            </a:pPr>
            <a:r>
              <a:rPr lang="en-US" sz="2000" dirty="0">
                <a:solidFill>
                  <a:schemeClr val="tx1"/>
                </a:solidFill>
              </a:rPr>
              <a:t>Vaccine skills checklist</a:t>
            </a:r>
          </a:p>
          <a:p>
            <a:pPr marL="457200" lvl="0" indent="-457200" algn="l" rtl="0">
              <a:spcBef>
                <a:spcPts val="0"/>
              </a:spcBef>
              <a:spcAft>
                <a:spcPts val="0"/>
              </a:spcAft>
              <a:buFont typeface="Wingdings" panose="05000000000000000000" pitchFamily="2" charset="2"/>
              <a:buChar char="q"/>
            </a:pPr>
            <a:endParaRPr lang="en-US" dirty="0">
              <a:solidFill>
                <a:schemeClr val="tx1"/>
              </a:solidFill>
            </a:endParaRPr>
          </a:p>
          <a:p>
            <a:pPr marL="0" lvl="0" indent="0" algn="l" rtl="0">
              <a:spcBef>
                <a:spcPts val="0"/>
              </a:spcBef>
              <a:spcAft>
                <a:spcPts val="0"/>
              </a:spcAft>
              <a:buNone/>
            </a:pPr>
            <a:endParaRPr dirty="0">
              <a:solidFill>
                <a:schemeClr val="tx1"/>
              </a:solidFill>
            </a:endParaRPr>
          </a:p>
        </p:txBody>
      </p:sp>
      <p:pic>
        <p:nvPicPr>
          <p:cNvPr id="91" name="Google Shape;91;p16" descr="Image result for people standing"/>
          <p:cNvPicPr preferRelativeResize="0"/>
          <p:nvPr/>
        </p:nvPicPr>
        <p:blipFill>
          <a:blip r:embed="rId3">
            <a:alphaModFix/>
          </a:blip>
          <a:stretch>
            <a:fillRect/>
          </a:stretch>
        </p:blipFill>
        <p:spPr>
          <a:xfrm>
            <a:off x="5843075" y="1018860"/>
            <a:ext cx="2552700" cy="1657350"/>
          </a:xfrm>
          <a:prstGeom prst="rect">
            <a:avLst/>
          </a:prstGeom>
          <a:noFill/>
          <a:ln>
            <a:noFill/>
          </a:ln>
        </p:spPr>
      </p:pic>
      <p:pic>
        <p:nvPicPr>
          <p:cNvPr id="3" name="Picture 2"/>
          <p:cNvPicPr>
            <a:picLocks noChangeAspect="1"/>
          </p:cNvPicPr>
          <p:nvPr/>
        </p:nvPicPr>
        <p:blipFill>
          <a:blip r:embed="rId4"/>
          <a:stretch>
            <a:fillRect/>
          </a:stretch>
        </p:blipFill>
        <p:spPr>
          <a:xfrm>
            <a:off x="8319274" y="4363843"/>
            <a:ext cx="647235" cy="6472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0445"/>
    </mc:Choice>
    <mc:Fallback xmlns="">
      <p:transition spd="slow" advTm="4044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774568"/>
          </a:xfrm>
          <a:solidFill>
            <a:srgbClr val="FFC000"/>
          </a:solidFill>
        </p:spPr>
        <p:txBody>
          <a:bodyPr>
            <a:normAutofit fontScale="85000" lnSpcReduction="10000"/>
          </a:bodyPr>
          <a:lstStyle/>
          <a:p>
            <a:endParaRPr lang="en-US" cap="none" dirty="0">
              <a:latin typeface="Arial Narrow" panose="020B0606020202030204" pitchFamily="34" charset="0"/>
            </a:endParaRPr>
          </a:p>
          <a:p>
            <a:pPr lvl="0"/>
            <a:r>
              <a:rPr lang="en-US" sz="1600" cap="none" dirty="0">
                <a:latin typeface="Arial Narrow" panose="020B0606020202030204" pitchFamily="34" charset="0"/>
              </a:rPr>
              <a:t>15)  A patient explains “</a:t>
            </a:r>
            <a:r>
              <a:rPr lang="en-US" sz="1600" i="1" cap="none" dirty="0">
                <a:latin typeface="Arial Narrow" panose="020B0606020202030204" pitchFamily="34" charset="0"/>
              </a:rPr>
              <a:t>I am 65 years old and already had a pneumococcal vaccine</a:t>
            </a:r>
            <a:r>
              <a:rPr lang="en-US" sz="1600" cap="none" dirty="0">
                <a:latin typeface="Arial Narrow" panose="020B0606020202030204" pitchFamily="34" charset="0"/>
              </a:rPr>
              <a:t>.” What is your response:</a:t>
            </a:r>
          </a:p>
          <a:p>
            <a:pPr lvl="0"/>
            <a:r>
              <a:rPr lang="en-US" sz="1600" cap="none" dirty="0">
                <a:latin typeface="Arial Narrow" panose="020B0606020202030204" pitchFamily="34" charset="0"/>
              </a:rPr>
              <a:t>A) You are all set, have a great day. </a:t>
            </a:r>
          </a:p>
          <a:p>
            <a:pPr lvl="0"/>
            <a:r>
              <a:rPr lang="en-US" sz="1600" cap="none" dirty="0">
                <a:latin typeface="Arial Narrow" panose="020B0606020202030204" pitchFamily="34" charset="0"/>
              </a:rPr>
              <a:t>B) Let me get the Supervising Pharmacist, but I think you are done with your pneumococcal vaccines.</a:t>
            </a:r>
          </a:p>
          <a:p>
            <a:pPr lvl="0"/>
            <a:r>
              <a:rPr lang="en-US" sz="1600" b="1" u="sng" cap="none" dirty="0">
                <a:latin typeface="Arial Narrow" panose="020B0606020202030204" pitchFamily="34" charset="0"/>
              </a:rPr>
              <a:t>C) Let me get the Supervising Pharmacist because there are two pneumococcal vaccines, so you may need another one.</a:t>
            </a:r>
            <a:r>
              <a:rPr lang="en-US" sz="1600" cap="none" dirty="0">
                <a:latin typeface="Arial Narrow" panose="020B0606020202030204" pitchFamily="34" charset="0"/>
              </a:rPr>
              <a:t> </a:t>
            </a:r>
          </a:p>
          <a:p>
            <a:pPr lvl="0"/>
            <a:r>
              <a:rPr lang="en-US" sz="1600" cap="none" dirty="0">
                <a:latin typeface="Arial Narrow" panose="020B0606020202030204" pitchFamily="34" charset="0"/>
              </a:rPr>
              <a:t>D) Let me get the Supervising Pharmacist because there are three pneumococcal vaccines, so you may need another one.</a:t>
            </a:r>
          </a:p>
          <a:p>
            <a:r>
              <a:rPr lang="en-US" sz="1400" cap="none" dirty="0">
                <a:latin typeface="Arial Narrow" panose="020B0606020202030204" pitchFamily="34" charset="0"/>
              </a:rPr>
              <a:t> </a:t>
            </a:r>
          </a:p>
          <a:p>
            <a:endParaRPr lang="en-US" dirty="0"/>
          </a:p>
        </p:txBody>
      </p:sp>
    </p:spTree>
    <p:extLst>
      <p:ext uri="{BB962C8B-B14F-4D97-AF65-F5344CB8AC3E}">
        <p14:creationId xmlns:p14="http://schemas.microsoft.com/office/powerpoint/2010/main" val="2017707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774568"/>
          </a:xfrm>
          <a:solidFill>
            <a:srgbClr val="FFC000"/>
          </a:solidFill>
        </p:spPr>
        <p:txBody>
          <a:bodyPr>
            <a:normAutofit/>
          </a:bodyPr>
          <a:lstStyle/>
          <a:p>
            <a:endParaRPr lang="en-US" sz="1400" cap="none" dirty="0">
              <a:latin typeface="Arial Narrow" panose="020B0606020202030204" pitchFamily="34" charset="0"/>
            </a:endParaRPr>
          </a:p>
          <a:p>
            <a:pPr lvl="0"/>
            <a:r>
              <a:rPr lang="en-US" sz="1400" cap="none" dirty="0">
                <a:latin typeface="Arial Narrow" panose="020B0606020202030204" pitchFamily="34" charset="0"/>
              </a:rPr>
              <a:t>16)  A patient says “I had a tetanus, diphtheria, pertussis (Tdap) vaccine three years ago, but now I am pregnant, do I need another vaccine?”</a:t>
            </a:r>
          </a:p>
          <a:p>
            <a:r>
              <a:rPr lang="en-US" sz="1400" cap="none" dirty="0">
                <a:latin typeface="Arial Narrow" panose="020B0606020202030204" pitchFamily="34" charset="0"/>
              </a:rPr>
              <a:t>A) You are all set, have a great day. </a:t>
            </a:r>
          </a:p>
          <a:p>
            <a:pPr lvl="0"/>
            <a:r>
              <a:rPr lang="en-US" sz="1400" cap="none" dirty="0">
                <a:latin typeface="Arial Narrow" panose="020B0606020202030204" pitchFamily="34" charset="0"/>
              </a:rPr>
              <a:t>B) Let me get the Supervising Pharmacist, but I think you are done with your tdap vaccine.</a:t>
            </a:r>
          </a:p>
          <a:p>
            <a:pPr lvl="0"/>
            <a:r>
              <a:rPr lang="en-US" sz="1400" cap="none" dirty="0">
                <a:latin typeface="Arial Narrow" panose="020B0606020202030204" pitchFamily="34" charset="0"/>
              </a:rPr>
              <a:t>C) Let me get the Supervising Pharmacist because there are two tdap vaccines, so you may need another one.</a:t>
            </a:r>
          </a:p>
          <a:p>
            <a:pPr lvl="0"/>
            <a:r>
              <a:rPr lang="en-US" sz="1400" b="1" u="sng" cap="none" dirty="0">
                <a:latin typeface="Arial Narrow" panose="020B0606020202030204" pitchFamily="34" charset="0"/>
              </a:rPr>
              <a:t>D) Let me get the Supervising Pharmacist because you may need another one. </a:t>
            </a:r>
          </a:p>
          <a:p>
            <a:pPr lvl="0"/>
            <a:endParaRPr lang="en-US" sz="1400" cap="none" dirty="0">
              <a:latin typeface="Arial Narrow" panose="020B0606020202030204" pitchFamily="34" charset="0"/>
            </a:endParaRPr>
          </a:p>
          <a:p>
            <a:endParaRPr lang="en-US" dirty="0"/>
          </a:p>
        </p:txBody>
      </p:sp>
    </p:spTree>
    <p:extLst>
      <p:ext uri="{BB962C8B-B14F-4D97-AF65-F5344CB8AC3E}">
        <p14:creationId xmlns:p14="http://schemas.microsoft.com/office/powerpoint/2010/main" val="513513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774568"/>
          </a:xfrm>
          <a:solidFill>
            <a:srgbClr val="FFC000"/>
          </a:solidFill>
        </p:spPr>
        <p:txBody>
          <a:bodyPr>
            <a:normAutofit/>
          </a:bodyPr>
          <a:lstStyle/>
          <a:p>
            <a:endParaRPr lang="en-US" sz="1400" cap="none" dirty="0">
              <a:latin typeface="Arial Narrow" panose="020B0606020202030204" pitchFamily="34" charset="0"/>
            </a:endParaRPr>
          </a:p>
          <a:p>
            <a:pPr lvl="0"/>
            <a:r>
              <a:rPr lang="en-US" sz="1400" cap="none" dirty="0">
                <a:latin typeface="Arial Narrow" panose="020B0606020202030204" pitchFamily="34" charset="0"/>
              </a:rPr>
              <a:t>17)  A patient asks “I know there are many types of COVID-19 vaccines, what do you think about the mRNA vaccine over the protein vaccine? Which one is better or safer?”</a:t>
            </a:r>
          </a:p>
          <a:p>
            <a:pPr lvl="0"/>
            <a:r>
              <a:rPr lang="en-US" sz="1400" cap="none" dirty="0">
                <a:latin typeface="Arial Narrow" panose="020B0606020202030204" pitchFamily="34" charset="0"/>
              </a:rPr>
              <a:t>A) No difference, just get one in my opinion. </a:t>
            </a:r>
          </a:p>
          <a:p>
            <a:pPr lvl="0"/>
            <a:r>
              <a:rPr lang="en-US" sz="1400" b="1" u="sng" cap="none" dirty="0">
                <a:latin typeface="Arial Narrow" panose="020B0606020202030204" pitchFamily="34" charset="0"/>
              </a:rPr>
              <a:t>B) Let me get the Supervising Pharmacist, they can further explain vaccine differences.</a:t>
            </a:r>
          </a:p>
          <a:p>
            <a:pPr lvl="0"/>
            <a:r>
              <a:rPr lang="en-US" sz="1400" cap="none" dirty="0">
                <a:latin typeface="Arial Narrow" panose="020B0606020202030204" pitchFamily="34" charset="0"/>
              </a:rPr>
              <a:t>C) If I were you, I would get all available COVID-19 vaccines?</a:t>
            </a:r>
          </a:p>
          <a:p>
            <a:pPr lvl="0"/>
            <a:r>
              <a:rPr lang="en-US" sz="1400" cap="none" dirty="0">
                <a:latin typeface="Arial Narrow" panose="020B0606020202030204" pitchFamily="34" charset="0"/>
              </a:rPr>
              <a:t>D) Let me give you the vaccine first, then get the Supervising Pharmacist to discuss further. </a:t>
            </a:r>
          </a:p>
          <a:p>
            <a:pPr lvl="0"/>
            <a:endParaRPr lang="en-US" sz="1400" cap="none" dirty="0">
              <a:latin typeface="Arial Narrow" panose="020B0606020202030204" pitchFamily="34" charset="0"/>
            </a:endParaRPr>
          </a:p>
          <a:p>
            <a:endParaRPr lang="en-US" dirty="0"/>
          </a:p>
        </p:txBody>
      </p:sp>
    </p:spTree>
    <p:extLst>
      <p:ext uri="{BB962C8B-B14F-4D97-AF65-F5344CB8AC3E}">
        <p14:creationId xmlns:p14="http://schemas.microsoft.com/office/powerpoint/2010/main" val="2821627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774568"/>
          </a:xfrm>
          <a:solidFill>
            <a:srgbClr val="FFC000"/>
          </a:solidFill>
        </p:spPr>
        <p:txBody>
          <a:bodyPr>
            <a:normAutofit/>
          </a:bodyPr>
          <a:lstStyle/>
          <a:p>
            <a:endParaRPr lang="en-US" sz="1400" cap="none" dirty="0">
              <a:latin typeface="Arial Narrow" panose="020B0606020202030204" pitchFamily="34" charset="0"/>
            </a:endParaRPr>
          </a:p>
          <a:p>
            <a:pPr lvl="0"/>
            <a:r>
              <a:rPr lang="en-US" sz="1400" cap="none" dirty="0">
                <a:latin typeface="Arial Narrow" panose="020B0606020202030204" pitchFamily="34" charset="0"/>
              </a:rPr>
              <a:t>18)  All qualified pharmacy technicians giving vaccines should wear protective eye covering when vaccinating patient’s?</a:t>
            </a:r>
          </a:p>
          <a:p>
            <a:pPr lvl="0"/>
            <a:r>
              <a:rPr lang="en-US" sz="1400" b="1" u="sng" cap="none" dirty="0">
                <a:latin typeface="Arial Narrow" panose="020B0606020202030204" pitchFamily="34" charset="0"/>
              </a:rPr>
              <a:t>A) True</a:t>
            </a:r>
          </a:p>
          <a:p>
            <a:pPr lvl="0"/>
            <a:r>
              <a:rPr lang="en-US" sz="1400" cap="none" dirty="0">
                <a:latin typeface="Arial Narrow" panose="020B0606020202030204" pitchFamily="34" charset="0"/>
              </a:rPr>
              <a:t>B) False</a:t>
            </a:r>
          </a:p>
          <a:p>
            <a:endParaRPr lang="en-US" dirty="0"/>
          </a:p>
        </p:txBody>
      </p:sp>
    </p:spTree>
    <p:extLst>
      <p:ext uri="{BB962C8B-B14F-4D97-AF65-F5344CB8AC3E}">
        <p14:creationId xmlns:p14="http://schemas.microsoft.com/office/powerpoint/2010/main" val="2980140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71239"/>
            <a:ext cx="7796030" cy="3166946"/>
          </a:xfrm>
          <a:solidFill>
            <a:srgbClr val="FFC000"/>
          </a:solidFill>
        </p:spPr>
        <p:txBody>
          <a:bodyPr>
            <a:normAutofit fontScale="47500" lnSpcReduction="20000"/>
          </a:bodyPr>
          <a:lstStyle/>
          <a:p>
            <a:endParaRPr lang="en-US" sz="1400" cap="none" dirty="0">
              <a:latin typeface="Arial Narrow" panose="020B0606020202030204" pitchFamily="34" charset="0"/>
            </a:endParaRPr>
          </a:p>
          <a:p>
            <a:pPr lvl="0"/>
            <a:r>
              <a:rPr lang="en-US" sz="2200" cap="none" dirty="0">
                <a:latin typeface="Arial Narrow" panose="020B0606020202030204" pitchFamily="34" charset="0"/>
              </a:rPr>
              <a:t>19) What type of immunity does vaccines produce in one’s body?</a:t>
            </a:r>
          </a:p>
          <a:p>
            <a:pPr lvl="0"/>
            <a:r>
              <a:rPr lang="en-US" sz="2200" b="1" u="sng" cap="none" dirty="0">
                <a:latin typeface="Arial Narrow" panose="020B0606020202030204" pitchFamily="34" charset="0"/>
              </a:rPr>
              <a:t>A) Active Immunity</a:t>
            </a:r>
          </a:p>
          <a:p>
            <a:pPr lvl="0"/>
            <a:r>
              <a:rPr lang="en-US" sz="2200" cap="none" dirty="0">
                <a:latin typeface="Arial Narrow" panose="020B0606020202030204" pitchFamily="34" charset="0"/>
              </a:rPr>
              <a:t>B) Passive Immunity</a:t>
            </a:r>
          </a:p>
          <a:p>
            <a:pPr lvl="0"/>
            <a:r>
              <a:rPr lang="en-US" sz="2200" cap="none" dirty="0">
                <a:latin typeface="Arial Narrow" panose="020B0606020202030204" pitchFamily="34" charset="0"/>
              </a:rPr>
              <a:t>C) Vector Immunity</a:t>
            </a:r>
          </a:p>
          <a:p>
            <a:pPr lvl="0"/>
            <a:r>
              <a:rPr lang="en-US" sz="2200" cap="none" dirty="0">
                <a:latin typeface="Arial Narrow" panose="020B0606020202030204" pitchFamily="34" charset="0"/>
              </a:rPr>
              <a:t>D) Active + Passive Immunity</a:t>
            </a:r>
          </a:p>
          <a:p>
            <a:pPr lvl="0"/>
            <a:endParaRPr lang="en-US" sz="2200" cap="none" dirty="0">
              <a:latin typeface="Arial Narrow" panose="020B0606020202030204" pitchFamily="34" charset="0"/>
            </a:endParaRPr>
          </a:p>
          <a:p>
            <a:pPr lvl="0"/>
            <a:r>
              <a:rPr lang="en-US" sz="2200" cap="none" dirty="0">
                <a:latin typeface="Arial Narrow" panose="020B0606020202030204" pitchFamily="34" charset="0"/>
              </a:rPr>
              <a:t>20) What type of immunity does antibodies from the mother’s placenta to newborn produce in one’s body?</a:t>
            </a:r>
          </a:p>
          <a:p>
            <a:pPr lvl="0"/>
            <a:r>
              <a:rPr lang="en-US" sz="2200" cap="none" dirty="0">
                <a:latin typeface="Arial Narrow" panose="020B0606020202030204" pitchFamily="34" charset="0"/>
              </a:rPr>
              <a:t>A) Active Immunity</a:t>
            </a:r>
          </a:p>
          <a:p>
            <a:pPr lvl="0"/>
            <a:r>
              <a:rPr lang="en-US" sz="2200" b="1" u="sng" cap="none" dirty="0">
                <a:latin typeface="Arial Narrow" panose="020B0606020202030204" pitchFamily="34" charset="0"/>
              </a:rPr>
              <a:t>B) Passive Immunity</a:t>
            </a:r>
          </a:p>
          <a:p>
            <a:pPr lvl="0"/>
            <a:r>
              <a:rPr lang="en-US" sz="2200" cap="none" dirty="0">
                <a:latin typeface="Arial Narrow" panose="020B0606020202030204" pitchFamily="34" charset="0"/>
              </a:rPr>
              <a:t>C) Vector Immunity</a:t>
            </a:r>
          </a:p>
          <a:p>
            <a:pPr lvl="0"/>
            <a:r>
              <a:rPr lang="en-US" sz="2200" cap="none" dirty="0">
                <a:latin typeface="Arial Narrow" panose="020B0606020202030204" pitchFamily="34" charset="0"/>
              </a:rPr>
              <a:t>D) Active + Passive Immunity</a:t>
            </a:r>
          </a:p>
          <a:p>
            <a:pPr lvl="0"/>
            <a:endParaRPr lang="en-US" dirty="0"/>
          </a:p>
        </p:txBody>
      </p:sp>
    </p:spTree>
    <p:extLst>
      <p:ext uri="{BB962C8B-B14F-4D97-AF65-F5344CB8AC3E}">
        <p14:creationId xmlns:p14="http://schemas.microsoft.com/office/powerpoint/2010/main" val="891899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877014"/>
          </a:xfrm>
          <a:solidFill>
            <a:srgbClr val="FFC000"/>
          </a:solidFill>
        </p:spPr>
        <p:txBody>
          <a:bodyPr>
            <a:normAutofit fontScale="40000" lnSpcReduction="20000"/>
          </a:bodyPr>
          <a:lstStyle/>
          <a:p>
            <a:endParaRPr lang="en-US" sz="2200" cap="none" dirty="0">
              <a:latin typeface="Arial Narrow" panose="020B0606020202030204" pitchFamily="34" charset="0"/>
            </a:endParaRPr>
          </a:p>
          <a:p>
            <a:pPr lvl="0"/>
            <a:r>
              <a:rPr lang="en-US" sz="2200" cap="none" dirty="0">
                <a:latin typeface="Arial Narrow" panose="020B0606020202030204" pitchFamily="34" charset="0"/>
              </a:rPr>
              <a:t>21) What type of immunity does contracting the actual infection produce in one’s body?</a:t>
            </a:r>
          </a:p>
          <a:p>
            <a:pPr lvl="0"/>
            <a:r>
              <a:rPr lang="en-US" sz="2200" b="1" u="sng" cap="none" dirty="0">
                <a:latin typeface="Arial Narrow" panose="020B0606020202030204" pitchFamily="34" charset="0"/>
              </a:rPr>
              <a:t>A) Active Immunity</a:t>
            </a:r>
          </a:p>
          <a:p>
            <a:pPr lvl="0"/>
            <a:r>
              <a:rPr lang="en-US" sz="2200" cap="none" dirty="0">
                <a:latin typeface="Arial Narrow" panose="020B0606020202030204" pitchFamily="34" charset="0"/>
              </a:rPr>
              <a:t>B) Passive Immunity</a:t>
            </a:r>
          </a:p>
          <a:p>
            <a:pPr lvl="0"/>
            <a:r>
              <a:rPr lang="en-US" sz="2200" cap="none" dirty="0">
                <a:latin typeface="Arial Narrow" panose="020B0606020202030204" pitchFamily="34" charset="0"/>
              </a:rPr>
              <a:t>C) Vector Immunity</a:t>
            </a:r>
          </a:p>
          <a:p>
            <a:pPr lvl="0"/>
            <a:r>
              <a:rPr lang="en-US" sz="2200" cap="none" dirty="0">
                <a:latin typeface="Arial Narrow" panose="020B0606020202030204" pitchFamily="34" charset="0"/>
              </a:rPr>
              <a:t>D) Active + Passive Immunity</a:t>
            </a:r>
          </a:p>
          <a:p>
            <a:pPr lvl="0"/>
            <a:endParaRPr lang="en-US" sz="2200" cap="none" dirty="0">
              <a:latin typeface="Arial Narrow" panose="020B0606020202030204" pitchFamily="34" charset="0"/>
            </a:endParaRPr>
          </a:p>
          <a:p>
            <a:pPr lvl="0"/>
            <a:r>
              <a:rPr lang="en-US" sz="2200" cap="none" dirty="0">
                <a:latin typeface="Arial Narrow" panose="020B0606020202030204" pitchFamily="34" charset="0"/>
              </a:rPr>
              <a:t>22) What type of immunity does Immune-Globulin produce in one’s body?</a:t>
            </a:r>
          </a:p>
          <a:p>
            <a:pPr lvl="0"/>
            <a:r>
              <a:rPr lang="en-US" sz="2200" cap="none" dirty="0">
                <a:latin typeface="Arial Narrow" panose="020B0606020202030204" pitchFamily="34" charset="0"/>
              </a:rPr>
              <a:t>A) Active Immunity</a:t>
            </a:r>
          </a:p>
          <a:p>
            <a:pPr lvl="0"/>
            <a:r>
              <a:rPr lang="en-US" sz="2200" b="1" u="sng" cap="none" dirty="0">
                <a:latin typeface="Arial Narrow" panose="020B0606020202030204" pitchFamily="34" charset="0"/>
              </a:rPr>
              <a:t>B) Passive Immunity</a:t>
            </a:r>
          </a:p>
          <a:p>
            <a:pPr lvl="0"/>
            <a:r>
              <a:rPr lang="en-US" sz="2200" cap="none" dirty="0">
                <a:latin typeface="Arial Narrow" panose="020B0606020202030204" pitchFamily="34" charset="0"/>
              </a:rPr>
              <a:t>C) Vector Immunity</a:t>
            </a:r>
          </a:p>
          <a:p>
            <a:pPr lvl="0"/>
            <a:r>
              <a:rPr lang="en-US" sz="2200" cap="none" dirty="0">
                <a:latin typeface="Arial Narrow" panose="020B0606020202030204" pitchFamily="34" charset="0"/>
              </a:rPr>
              <a:t>D) Active + Passive Immunity</a:t>
            </a:r>
          </a:p>
          <a:p>
            <a:pPr lvl="0"/>
            <a:endParaRPr lang="en-US" dirty="0"/>
          </a:p>
        </p:txBody>
      </p:sp>
    </p:spTree>
    <p:extLst>
      <p:ext uri="{BB962C8B-B14F-4D97-AF65-F5344CB8AC3E}">
        <p14:creationId xmlns:p14="http://schemas.microsoft.com/office/powerpoint/2010/main" val="3549703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774568"/>
          </a:xfrm>
          <a:solidFill>
            <a:srgbClr val="FFC000"/>
          </a:solidFill>
        </p:spPr>
        <p:txBody>
          <a:bodyPr>
            <a:normAutofit/>
          </a:bodyPr>
          <a:lstStyle/>
          <a:p>
            <a:endParaRPr lang="en-US" sz="1400" cap="none" dirty="0">
              <a:latin typeface="Arial Narrow" panose="020B0606020202030204" pitchFamily="34" charset="0"/>
            </a:endParaRPr>
          </a:p>
          <a:p>
            <a:pPr lvl="0"/>
            <a:r>
              <a:rPr lang="en-US" sz="1400" cap="none" dirty="0">
                <a:latin typeface="Arial Narrow" panose="020B0606020202030204" pitchFamily="34" charset="0"/>
              </a:rPr>
              <a:t>23)  New Mexico has never had any outbreak so therefore, vaccinating is not as significant for our state?</a:t>
            </a:r>
          </a:p>
          <a:p>
            <a:pPr lvl="0"/>
            <a:r>
              <a:rPr lang="en-US" sz="1400" cap="none" dirty="0">
                <a:latin typeface="Arial Narrow" panose="020B0606020202030204" pitchFamily="34" charset="0"/>
              </a:rPr>
              <a:t>A) True</a:t>
            </a:r>
          </a:p>
          <a:p>
            <a:pPr lvl="0"/>
            <a:r>
              <a:rPr lang="en-US" sz="1400" b="1" u="sng" cap="none" dirty="0">
                <a:latin typeface="Arial Narrow" panose="020B0606020202030204" pitchFamily="34" charset="0"/>
              </a:rPr>
              <a:t>B) False</a:t>
            </a:r>
          </a:p>
        </p:txBody>
      </p:sp>
    </p:spTree>
    <p:extLst>
      <p:ext uri="{BB962C8B-B14F-4D97-AF65-F5344CB8AC3E}">
        <p14:creationId xmlns:p14="http://schemas.microsoft.com/office/powerpoint/2010/main" val="4113954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774568"/>
          </a:xfrm>
          <a:solidFill>
            <a:srgbClr val="FFC000"/>
          </a:solidFill>
        </p:spPr>
        <p:txBody>
          <a:bodyPr>
            <a:normAutofit/>
          </a:bodyPr>
          <a:lstStyle/>
          <a:p>
            <a:endParaRPr lang="en-US" sz="1400" cap="none" dirty="0">
              <a:latin typeface="Arial Narrow" panose="020B0606020202030204" pitchFamily="34" charset="0"/>
            </a:endParaRPr>
          </a:p>
          <a:p>
            <a:pPr lvl="0"/>
            <a:r>
              <a:rPr lang="en-US" sz="1400" cap="none" dirty="0">
                <a:latin typeface="Arial Narrow" panose="020B0606020202030204" pitchFamily="34" charset="0"/>
              </a:rPr>
              <a:t>24)  The way you handle, prepare, and store vaccine to prevent contamination is called:</a:t>
            </a:r>
          </a:p>
          <a:p>
            <a:pPr lvl="0"/>
            <a:r>
              <a:rPr lang="en-US" sz="1400" cap="none" dirty="0">
                <a:latin typeface="Arial Narrow" panose="020B0606020202030204" pitchFamily="34" charset="0"/>
              </a:rPr>
              <a:t>A) Adjuvant technique</a:t>
            </a:r>
          </a:p>
          <a:p>
            <a:pPr lvl="0"/>
            <a:r>
              <a:rPr lang="en-US" sz="1400" b="1" u="sng" cap="none" dirty="0">
                <a:latin typeface="Arial Narrow" panose="020B0606020202030204" pitchFamily="34" charset="0"/>
              </a:rPr>
              <a:t>B) Aseptic technique</a:t>
            </a:r>
          </a:p>
          <a:p>
            <a:pPr lvl="0"/>
            <a:r>
              <a:rPr lang="en-US" sz="1400" cap="none" dirty="0">
                <a:latin typeface="Arial Narrow" panose="020B0606020202030204" pitchFamily="34" charset="0"/>
              </a:rPr>
              <a:t>C) Aromatic technique</a:t>
            </a:r>
          </a:p>
          <a:p>
            <a:pPr lvl="0"/>
            <a:r>
              <a:rPr lang="en-US" sz="1400" cap="none" dirty="0">
                <a:latin typeface="Arial Narrow" panose="020B0606020202030204" pitchFamily="34" charset="0"/>
              </a:rPr>
              <a:t>D) Attenuated technique</a:t>
            </a:r>
          </a:p>
        </p:txBody>
      </p:sp>
    </p:spTree>
    <p:extLst>
      <p:ext uri="{BB962C8B-B14F-4D97-AF65-F5344CB8AC3E}">
        <p14:creationId xmlns:p14="http://schemas.microsoft.com/office/powerpoint/2010/main" val="3310779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774568"/>
          </a:xfrm>
          <a:solidFill>
            <a:srgbClr val="FFC000"/>
          </a:solidFill>
        </p:spPr>
        <p:txBody>
          <a:bodyPr>
            <a:normAutofit/>
          </a:bodyPr>
          <a:lstStyle/>
          <a:p>
            <a:endParaRPr lang="en-US" sz="1400" cap="none" dirty="0">
              <a:latin typeface="Arial Narrow" panose="020B0606020202030204" pitchFamily="34" charset="0"/>
            </a:endParaRPr>
          </a:p>
          <a:p>
            <a:pPr lvl="0"/>
            <a:r>
              <a:rPr lang="en-US" sz="1400" cap="none" dirty="0">
                <a:latin typeface="Arial Narrow" panose="020B0606020202030204" pitchFamily="34" charset="0"/>
              </a:rPr>
              <a:t>25)  What is the first step one must do when preparing vaccines for administration?</a:t>
            </a:r>
          </a:p>
          <a:p>
            <a:pPr lvl="0"/>
            <a:r>
              <a:rPr lang="en-US" sz="1400" cap="none" dirty="0">
                <a:latin typeface="Arial Narrow" panose="020B0606020202030204" pitchFamily="34" charset="0"/>
              </a:rPr>
              <a:t>A) Billing vaccines to insurance</a:t>
            </a:r>
          </a:p>
          <a:p>
            <a:pPr lvl="0"/>
            <a:r>
              <a:rPr lang="en-US" sz="1400" cap="none" dirty="0">
                <a:latin typeface="Arial Narrow" panose="020B0606020202030204" pitchFamily="34" charset="0"/>
              </a:rPr>
              <a:t>B) Documenting which vaccine was given &amp; site of injection</a:t>
            </a:r>
          </a:p>
          <a:p>
            <a:pPr lvl="0"/>
            <a:r>
              <a:rPr lang="en-US" sz="1400" b="1" u="sng" cap="none" dirty="0">
                <a:latin typeface="Arial Narrow" panose="020B0606020202030204" pitchFamily="34" charset="0"/>
              </a:rPr>
              <a:t>C) Handwashing</a:t>
            </a:r>
          </a:p>
          <a:p>
            <a:pPr lvl="0"/>
            <a:r>
              <a:rPr lang="en-US" sz="1400" cap="none" dirty="0">
                <a:latin typeface="Arial Narrow" panose="020B0606020202030204" pitchFamily="34" charset="0"/>
              </a:rPr>
              <a:t>D) Cashiering</a:t>
            </a:r>
          </a:p>
        </p:txBody>
      </p:sp>
    </p:spTree>
    <p:extLst>
      <p:ext uri="{BB962C8B-B14F-4D97-AF65-F5344CB8AC3E}">
        <p14:creationId xmlns:p14="http://schemas.microsoft.com/office/powerpoint/2010/main" val="1868357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774568"/>
          </a:xfrm>
          <a:solidFill>
            <a:srgbClr val="FFC000"/>
          </a:solidFill>
        </p:spPr>
        <p:txBody>
          <a:bodyPr>
            <a:normAutofit/>
          </a:bodyPr>
          <a:lstStyle/>
          <a:p>
            <a:endParaRPr lang="en-US" sz="1400" cap="none" dirty="0">
              <a:latin typeface="Arial Narrow" panose="020B0606020202030204" pitchFamily="34" charset="0"/>
            </a:endParaRPr>
          </a:p>
          <a:p>
            <a:pPr lvl="0"/>
            <a:r>
              <a:rPr lang="en-US" sz="1400" cap="none" dirty="0">
                <a:latin typeface="Arial Narrow" panose="020B0606020202030204" pitchFamily="34" charset="0"/>
              </a:rPr>
              <a:t>26)  If a patient is getting the influenza vaccine and </a:t>
            </a:r>
            <a:r>
              <a:rPr lang="en-US" sz="1400" cap="none" dirty="0">
                <a:solidFill>
                  <a:srgbClr val="FF0000"/>
                </a:solidFill>
                <a:latin typeface="Arial Narrow" panose="020B0606020202030204" pitchFamily="34" charset="0"/>
              </a:rPr>
              <a:t>COVID-19</a:t>
            </a:r>
            <a:r>
              <a:rPr lang="en-US" sz="1400" cap="none" dirty="0">
                <a:latin typeface="Arial Narrow" panose="020B0606020202030204" pitchFamily="34" charset="0"/>
              </a:rPr>
              <a:t> vaccines at the same visit to the pharmacy, it is NOT OK to mix them in the same syringe?</a:t>
            </a:r>
          </a:p>
          <a:p>
            <a:pPr lvl="0"/>
            <a:r>
              <a:rPr lang="en-US" sz="1400" b="1" u="sng" cap="none" dirty="0">
                <a:latin typeface="Arial Narrow" panose="020B0606020202030204" pitchFamily="34" charset="0"/>
              </a:rPr>
              <a:t>A) True</a:t>
            </a:r>
          </a:p>
          <a:p>
            <a:pPr lvl="0"/>
            <a:r>
              <a:rPr lang="en-US" sz="1400" cap="none" dirty="0">
                <a:latin typeface="Arial Narrow" panose="020B0606020202030204" pitchFamily="34" charset="0"/>
              </a:rPr>
              <a:t>B) False</a:t>
            </a:r>
          </a:p>
        </p:txBody>
      </p:sp>
    </p:spTree>
    <p:extLst>
      <p:ext uri="{BB962C8B-B14F-4D97-AF65-F5344CB8AC3E}">
        <p14:creationId xmlns:p14="http://schemas.microsoft.com/office/powerpoint/2010/main" val="4140358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000"/>
              <a:buFont typeface="Garamond"/>
              <a:buNone/>
            </a:pPr>
            <a:r>
              <a:rPr lang="en" dirty="0"/>
              <a:t>Introduction</a:t>
            </a:r>
            <a:endParaRPr dirty="0"/>
          </a:p>
        </p:txBody>
      </p:sp>
      <p:sp>
        <p:nvSpPr>
          <p:cNvPr id="5" name="Content Placeholder 4"/>
          <p:cNvSpPr>
            <a:spLocks noGrp="1"/>
          </p:cNvSpPr>
          <p:nvPr>
            <p:ph sz="quarter" idx="13"/>
          </p:nvPr>
        </p:nvSpPr>
        <p:spPr>
          <a:xfrm>
            <a:off x="454878" y="1227878"/>
            <a:ext cx="7796030" cy="2912942"/>
          </a:xfrm>
        </p:spPr>
        <p:txBody>
          <a:bodyPr>
            <a:normAutofit fontScale="77500" lnSpcReduction="20000"/>
          </a:bodyPr>
          <a:lstStyle/>
          <a:p>
            <a:r>
              <a:rPr lang="en-US" cap="none" dirty="0">
                <a:latin typeface="Arial" panose="020B0604020202020204" pitchFamily="34" charset="0"/>
                <a:cs typeface="Arial" panose="020B0604020202020204" pitchFamily="34" charset="0"/>
              </a:rPr>
              <a:t>NMPhA presents the </a:t>
            </a:r>
            <a:r>
              <a:rPr lang="en-US" b="1" i="1" cap="none" dirty="0">
                <a:latin typeface="Arial" panose="020B0604020202020204" pitchFamily="34" charset="0"/>
                <a:cs typeface="Arial" panose="020B0604020202020204" pitchFamily="34" charset="0"/>
              </a:rPr>
              <a:t>“NEW MEXICO PHARMACY TECHNICIAN IMMUNIZATION LIVE TRAINING COURSE.”</a:t>
            </a:r>
          </a:p>
          <a:p>
            <a:r>
              <a:rPr lang="en-US" cap="none" dirty="0">
                <a:latin typeface="Arial" panose="020B0604020202020204" pitchFamily="34" charset="0"/>
                <a:cs typeface="Arial" panose="020B0604020202020204" pitchFamily="34" charset="0"/>
              </a:rPr>
              <a:t>This course was created in collaboration with the University of New Mexico College of Pharmacy, the Department of Health New Mexico Immunization Coalition, the New Mexico Board of Pharmacy, and the New Mexico Pharmacists Association.</a:t>
            </a:r>
          </a:p>
          <a:p>
            <a:r>
              <a:rPr lang="en-US" cap="none" dirty="0">
                <a:latin typeface="Arial" panose="020B0604020202020204" pitchFamily="34" charset="0"/>
                <a:cs typeface="Arial" panose="020B0604020202020204" pitchFamily="34" charset="0"/>
              </a:rPr>
              <a:t>This course is accredited by the Accreditation Council for Pharmacy Education (ACPE). </a:t>
            </a:r>
          </a:p>
          <a:p>
            <a:r>
              <a:rPr lang="en-US" cap="none" dirty="0">
                <a:latin typeface="Arial" panose="020B0604020202020204" pitchFamily="34" charset="0"/>
                <a:cs typeface="Arial" panose="020B0604020202020204" pitchFamily="34" charset="0"/>
              </a:rPr>
              <a:t>ACPE #0104-0000-21-018-L06-T  2 contact hrs. / 0.2 CEUs / Initial Release Date:  12/19/20 / Expiration Date:  12/19/2023</a:t>
            </a:r>
          </a:p>
          <a:p>
            <a:r>
              <a:rPr lang="en-US" cap="none" dirty="0">
                <a:latin typeface="Arial" panose="020B0604020202020204" pitchFamily="34" charset="0"/>
                <a:cs typeface="Arial" panose="020B0604020202020204" pitchFamily="34" charset="0"/>
              </a:rPr>
              <a:t>Presenters: </a:t>
            </a:r>
          </a:p>
          <a:p>
            <a:pPr lvl="1"/>
            <a:r>
              <a:rPr lang="en-US" b="1" cap="none" dirty="0">
                <a:latin typeface="Arial" panose="020B0604020202020204" pitchFamily="34" charset="0"/>
                <a:cs typeface="Arial" panose="020B0604020202020204" pitchFamily="34" charset="0"/>
              </a:rPr>
              <a:t>Amy Bachyrycz, PharmD,</a:t>
            </a:r>
            <a:r>
              <a:rPr lang="en-US" cap="none" dirty="0">
                <a:latin typeface="Arial" panose="020B0604020202020204" pitchFamily="34" charset="0"/>
                <a:cs typeface="Arial" panose="020B0604020202020204" pitchFamily="34" charset="0"/>
              </a:rPr>
              <a:t> Walgreen’s Patient Care Center Clinical Pharmacy Specialist; Clinical Assistant Professor, UNM College of Pharmacy, Albuquerque, NM</a:t>
            </a:r>
          </a:p>
          <a:p>
            <a:pPr lvl="1"/>
            <a:r>
              <a:rPr lang="en-US" b="1" cap="none" dirty="0">
                <a:latin typeface="Arial" panose="020B0604020202020204" pitchFamily="34" charset="0"/>
                <a:cs typeface="Arial" panose="020B0604020202020204" pitchFamily="34" charset="0"/>
              </a:rPr>
              <a:t>Alexandra Herman, PharmD,</a:t>
            </a:r>
            <a:r>
              <a:rPr lang="en-US" cap="none" dirty="0">
                <a:latin typeface="Arial" panose="020B0604020202020204" pitchFamily="34" charset="0"/>
                <a:cs typeface="Arial" panose="020B0604020202020204" pitchFamily="34" charset="0"/>
              </a:rPr>
              <a:t> Assistant Professor - Clinical Educator, University of New Mexico College of Pharmacy Department of Pharmacy Practice &amp; Administrative Sciences, Albuquerque, NM</a:t>
            </a:r>
          </a:p>
        </p:txBody>
      </p:sp>
      <p:pic>
        <p:nvPicPr>
          <p:cNvPr id="3" name="Picture 2"/>
          <p:cNvPicPr>
            <a:picLocks noChangeAspect="1"/>
          </p:cNvPicPr>
          <p:nvPr/>
        </p:nvPicPr>
        <p:blipFill>
          <a:blip r:embed="rId3"/>
          <a:stretch>
            <a:fillRect/>
          </a:stretch>
        </p:blipFill>
        <p:spPr>
          <a:xfrm>
            <a:off x="8113429" y="4203814"/>
            <a:ext cx="646232" cy="646232"/>
          </a:xfrm>
          <a:prstGeom prst="rect">
            <a:avLst/>
          </a:prstGeom>
        </p:spPr>
      </p:pic>
    </p:spTree>
    <p:extLst>
      <p:ext uri="{BB962C8B-B14F-4D97-AF65-F5344CB8AC3E}">
        <p14:creationId xmlns:p14="http://schemas.microsoft.com/office/powerpoint/2010/main" val="3549012451"/>
      </p:ext>
    </p:extLst>
  </p:cSld>
  <p:clrMapOvr>
    <a:masterClrMapping/>
  </p:clrMapOvr>
  <mc:AlternateContent xmlns:mc="http://schemas.openxmlformats.org/markup-compatibility/2006" xmlns:p14="http://schemas.microsoft.com/office/powerpoint/2010/main">
    <mc:Choice Requires="p14">
      <p:transition spd="slow" p14:dur="2000" advTm="47485"/>
    </mc:Choice>
    <mc:Fallback xmlns="">
      <p:transition spd="slow" advTm="47485"/>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774568"/>
          </a:xfrm>
          <a:solidFill>
            <a:srgbClr val="FFC000"/>
          </a:solidFill>
        </p:spPr>
        <p:txBody>
          <a:bodyPr>
            <a:normAutofit/>
          </a:bodyPr>
          <a:lstStyle/>
          <a:p>
            <a:endParaRPr lang="en-US" sz="1400" cap="none" dirty="0">
              <a:latin typeface="Arial Narrow" panose="020B0606020202030204" pitchFamily="34" charset="0"/>
            </a:endParaRPr>
          </a:p>
          <a:p>
            <a:pPr lvl="0"/>
            <a:r>
              <a:rPr lang="en-US" sz="1400" cap="none" dirty="0">
                <a:latin typeface="Arial Narrow" panose="020B0606020202030204" pitchFamily="34" charset="0"/>
              </a:rPr>
              <a:t>27)  An expired vaccine was given to the patient in error. What are the best next steps for the qualified pharmacy technician to do:</a:t>
            </a:r>
          </a:p>
          <a:p>
            <a:pPr lvl="0"/>
            <a:r>
              <a:rPr lang="en-US" sz="1400" cap="none" dirty="0">
                <a:latin typeface="Arial Narrow" panose="020B0606020202030204" pitchFamily="34" charset="0"/>
              </a:rPr>
              <a:t>A) Call the patient and tell them to report back to the pharmacy immediately.</a:t>
            </a:r>
          </a:p>
          <a:p>
            <a:pPr lvl="0"/>
            <a:r>
              <a:rPr lang="en-US" sz="1400" b="1" u="sng" cap="none" dirty="0">
                <a:latin typeface="Arial Narrow" panose="020B0606020202030204" pitchFamily="34" charset="0"/>
              </a:rPr>
              <a:t>B) Get the Supervising Pharmacist, and discuss the situation. </a:t>
            </a:r>
          </a:p>
          <a:p>
            <a:pPr lvl="0"/>
            <a:r>
              <a:rPr lang="en-US" sz="1400" cap="none" dirty="0">
                <a:latin typeface="Arial Narrow" panose="020B0606020202030204" pitchFamily="34" charset="0"/>
              </a:rPr>
              <a:t>C) Get the Supervising Pharmacist, and begin crying uncontrollably. </a:t>
            </a:r>
          </a:p>
          <a:p>
            <a:pPr lvl="0"/>
            <a:r>
              <a:rPr lang="en-US" sz="1400" cap="none" dirty="0">
                <a:latin typeface="Arial Narrow" panose="020B0606020202030204" pitchFamily="34" charset="0"/>
              </a:rPr>
              <a:t>D) Give the patient an unexpired one in the other arm.</a:t>
            </a:r>
          </a:p>
        </p:txBody>
      </p:sp>
    </p:spTree>
    <p:extLst>
      <p:ext uri="{BB962C8B-B14F-4D97-AF65-F5344CB8AC3E}">
        <p14:creationId xmlns:p14="http://schemas.microsoft.com/office/powerpoint/2010/main" val="4026318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774568"/>
          </a:xfrm>
          <a:solidFill>
            <a:srgbClr val="FFC000"/>
          </a:solidFill>
        </p:spPr>
        <p:txBody>
          <a:bodyPr>
            <a:normAutofit/>
          </a:bodyPr>
          <a:lstStyle/>
          <a:p>
            <a:endParaRPr lang="en-US" sz="1400" cap="none" dirty="0">
              <a:latin typeface="Arial Narrow" panose="020B0606020202030204" pitchFamily="34" charset="0"/>
            </a:endParaRPr>
          </a:p>
          <a:p>
            <a:pPr lvl="0"/>
            <a:r>
              <a:rPr lang="en-US" sz="1400" cap="none" dirty="0">
                <a:latin typeface="Arial Narrow" panose="020B0606020202030204" pitchFamily="34" charset="0"/>
              </a:rPr>
              <a:t>28)  If someone else prepared the vaccine you will be administering into the patient, it is essential to make sure the prepared vaccine is:</a:t>
            </a:r>
          </a:p>
          <a:p>
            <a:pPr lvl="0"/>
            <a:r>
              <a:rPr lang="en-US" sz="1400" cap="none" dirty="0">
                <a:latin typeface="Arial Narrow" panose="020B0606020202030204" pitchFamily="34" charset="0"/>
              </a:rPr>
              <a:t>A) Marked with the initials of the person whom prepared the vaccine.</a:t>
            </a:r>
          </a:p>
          <a:p>
            <a:pPr lvl="0"/>
            <a:r>
              <a:rPr lang="en-US" sz="1400" cap="none" dirty="0">
                <a:latin typeface="Arial Narrow" panose="020B0606020202030204" pitchFamily="34" charset="0"/>
              </a:rPr>
              <a:t>B) Marked with the name of the vaccine that is inside the syringe.</a:t>
            </a:r>
          </a:p>
          <a:p>
            <a:pPr lvl="0"/>
            <a:r>
              <a:rPr lang="en-US" sz="1400" cap="none" dirty="0">
                <a:latin typeface="Arial Narrow" panose="020B0606020202030204" pitchFamily="34" charset="0"/>
              </a:rPr>
              <a:t>C) Labeled with the expiration date of the vaccine that is prepared. </a:t>
            </a:r>
          </a:p>
          <a:p>
            <a:pPr lvl="0"/>
            <a:r>
              <a:rPr lang="en-US" sz="1400" b="1" u="sng" cap="none" dirty="0">
                <a:latin typeface="Arial Narrow" panose="020B0606020202030204" pitchFamily="34" charset="0"/>
              </a:rPr>
              <a:t>D) All of the above. </a:t>
            </a:r>
          </a:p>
        </p:txBody>
      </p:sp>
    </p:spTree>
    <p:extLst>
      <p:ext uri="{BB962C8B-B14F-4D97-AF65-F5344CB8AC3E}">
        <p14:creationId xmlns:p14="http://schemas.microsoft.com/office/powerpoint/2010/main" val="1777810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774568"/>
          </a:xfrm>
          <a:solidFill>
            <a:srgbClr val="FFC000"/>
          </a:solidFill>
        </p:spPr>
        <p:txBody>
          <a:bodyPr>
            <a:normAutofit/>
          </a:bodyPr>
          <a:lstStyle/>
          <a:p>
            <a:endParaRPr lang="en-US" sz="1400" cap="none" dirty="0">
              <a:latin typeface="Arial Narrow" panose="020B0606020202030204" pitchFamily="34" charset="0"/>
            </a:endParaRPr>
          </a:p>
          <a:p>
            <a:pPr lvl="0"/>
            <a:r>
              <a:rPr lang="en-US" sz="1400" cap="none" dirty="0">
                <a:latin typeface="Arial Narrow" panose="020B0606020202030204" pitchFamily="34" charset="0"/>
              </a:rPr>
              <a:t>29)  You note that a pharmacist prepared an influenza vaccine for you to administer, however, there is only 0.25mL of vaccine inside the syringe. What is the best next step for the qualified pharmacy technician to do?</a:t>
            </a:r>
          </a:p>
          <a:p>
            <a:pPr lvl="0"/>
            <a:r>
              <a:rPr lang="en-US" sz="1400" b="1" u="sng" cap="none" dirty="0">
                <a:latin typeface="Arial Narrow" panose="020B0606020202030204" pitchFamily="34" charset="0"/>
              </a:rPr>
              <a:t>A) Ask the Supervising Pharmacist about the vaccine and half-filled syringe.</a:t>
            </a:r>
          </a:p>
          <a:p>
            <a:pPr lvl="0"/>
            <a:r>
              <a:rPr lang="en-US" sz="1400" cap="none" dirty="0">
                <a:latin typeface="Arial Narrow" panose="020B0606020202030204" pitchFamily="34" charset="0"/>
              </a:rPr>
              <a:t>B) Give the vaccine and ask the Supervising Pharmacist only after the patient has left. </a:t>
            </a:r>
          </a:p>
          <a:p>
            <a:pPr lvl="0"/>
            <a:r>
              <a:rPr lang="en-US" sz="1400" cap="none" dirty="0">
                <a:latin typeface="Arial Narrow" panose="020B0606020202030204" pitchFamily="34" charset="0"/>
              </a:rPr>
              <a:t>C) Discard and prepare yourself without further question or discussion. </a:t>
            </a:r>
          </a:p>
          <a:p>
            <a:pPr lvl="0"/>
            <a:r>
              <a:rPr lang="en-US" sz="1400" cap="none" dirty="0">
                <a:latin typeface="Arial Narrow" panose="020B0606020202030204" pitchFamily="34" charset="0"/>
              </a:rPr>
              <a:t>D) Give the vaccine and give the patient an additional vaccine in the other arm. </a:t>
            </a:r>
          </a:p>
        </p:txBody>
      </p:sp>
    </p:spTree>
    <p:extLst>
      <p:ext uri="{BB962C8B-B14F-4D97-AF65-F5344CB8AC3E}">
        <p14:creationId xmlns:p14="http://schemas.microsoft.com/office/powerpoint/2010/main" val="2931010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774568"/>
          </a:xfrm>
          <a:solidFill>
            <a:srgbClr val="FFC000"/>
          </a:solidFill>
        </p:spPr>
        <p:txBody>
          <a:bodyPr>
            <a:normAutofit/>
          </a:bodyPr>
          <a:lstStyle/>
          <a:p>
            <a:endParaRPr lang="en-US" sz="1400" cap="none" dirty="0">
              <a:latin typeface="Arial Narrow" panose="020B0606020202030204" pitchFamily="34" charset="0"/>
            </a:endParaRPr>
          </a:p>
          <a:p>
            <a:pPr lvl="0"/>
            <a:r>
              <a:rPr lang="en-US" sz="1400" cap="none" dirty="0">
                <a:latin typeface="Arial Narrow" panose="020B0606020202030204" pitchFamily="34" charset="0"/>
              </a:rPr>
              <a:t>30)  Which of the following, would be a thinner and shorter needle?</a:t>
            </a:r>
          </a:p>
          <a:p>
            <a:pPr lvl="0"/>
            <a:r>
              <a:rPr lang="en-US" sz="1400" cap="none" dirty="0">
                <a:latin typeface="Arial Narrow" panose="020B0606020202030204" pitchFamily="34" charset="0"/>
              </a:rPr>
              <a:t>A) 22G &amp; one inch needle</a:t>
            </a:r>
          </a:p>
          <a:p>
            <a:pPr lvl="0"/>
            <a:r>
              <a:rPr lang="en-US" sz="1400" cap="none" dirty="0">
                <a:latin typeface="Arial Narrow" panose="020B0606020202030204" pitchFamily="34" charset="0"/>
              </a:rPr>
              <a:t>B) 23G &amp; one inch needle</a:t>
            </a:r>
          </a:p>
          <a:p>
            <a:pPr lvl="0"/>
            <a:r>
              <a:rPr lang="en-US" sz="1400" cap="none" dirty="0">
                <a:latin typeface="Arial Narrow" panose="020B0606020202030204" pitchFamily="34" charset="0"/>
              </a:rPr>
              <a:t>C) 25G &amp; one and a half inch needle</a:t>
            </a:r>
          </a:p>
          <a:p>
            <a:pPr lvl="0"/>
            <a:r>
              <a:rPr lang="en-US" sz="1400" cap="none" dirty="0">
                <a:latin typeface="Arial Narrow" panose="020B0606020202030204" pitchFamily="34" charset="0"/>
              </a:rPr>
              <a:t>D) </a:t>
            </a:r>
            <a:r>
              <a:rPr lang="en-US" sz="1400" b="1" u="sng" cap="none" dirty="0">
                <a:latin typeface="Arial Narrow" panose="020B0606020202030204" pitchFamily="34" charset="0"/>
              </a:rPr>
              <a:t>25G &amp; one inch needle</a:t>
            </a:r>
          </a:p>
        </p:txBody>
      </p:sp>
    </p:spTree>
    <p:extLst>
      <p:ext uri="{BB962C8B-B14F-4D97-AF65-F5344CB8AC3E}">
        <p14:creationId xmlns:p14="http://schemas.microsoft.com/office/powerpoint/2010/main" val="2470368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774568"/>
          </a:xfrm>
          <a:solidFill>
            <a:srgbClr val="FFC000"/>
          </a:solidFill>
        </p:spPr>
        <p:txBody>
          <a:bodyPr>
            <a:normAutofit/>
          </a:bodyPr>
          <a:lstStyle/>
          <a:p>
            <a:endParaRPr lang="en-US" sz="1400" cap="none" dirty="0">
              <a:latin typeface="Arial Narrow" panose="020B0606020202030204" pitchFamily="34" charset="0"/>
            </a:endParaRPr>
          </a:p>
          <a:p>
            <a:pPr lvl="0"/>
            <a:r>
              <a:rPr lang="en-US" sz="1400" cap="none" dirty="0">
                <a:latin typeface="Arial Narrow" panose="020B0606020202030204" pitchFamily="34" charset="0"/>
              </a:rPr>
              <a:t>31)  An obese patient (female about 300 lbs), is getting an influenza vaccine, what needle size is recommend for this patient?</a:t>
            </a:r>
          </a:p>
          <a:p>
            <a:pPr lvl="0"/>
            <a:r>
              <a:rPr lang="en-US" sz="1400" cap="none" dirty="0">
                <a:latin typeface="Arial Narrow" panose="020B0606020202030204" pitchFamily="34" charset="0"/>
              </a:rPr>
              <a:t>A) Five-eights inch needle</a:t>
            </a:r>
          </a:p>
          <a:p>
            <a:pPr lvl="0"/>
            <a:r>
              <a:rPr lang="en-US" sz="1400" cap="none" dirty="0">
                <a:latin typeface="Arial Narrow" panose="020B0606020202030204" pitchFamily="34" charset="0"/>
              </a:rPr>
              <a:t>B) One inch needle</a:t>
            </a:r>
          </a:p>
          <a:p>
            <a:pPr lvl="0"/>
            <a:r>
              <a:rPr lang="en-US" sz="1400" b="1" u="sng" cap="none" dirty="0">
                <a:latin typeface="Arial Narrow" panose="020B0606020202030204" pitchFamily="34" charset="0"/>
              </a:rPr>
              <a:t>C) One and a half inch needle</a:t>
            </a:r>
          </a:p>
          <a:p>
            <a:pPr lvl="0"/>
            <a:r>
              <a:rPr lang="en-US" sz="1400" cap="none" dirty="0">
                <a:latin typeface="Arial Narrow" panose="020B0606020202030204" pitchFamily="34" charset="0"/>
              </a:rPr>
              <a:t>D) None of the above</a:t>
            </a:r>
          </a:p>
        </p:txBody>
      </p:sp>
    </p:spTree>
    <p:extLst>
      <p:ext uri="{BB962C8B-B14F-4D97-AF65-F5344CB8AC3E}">
        <p14:creationId xmlns:p14="http://schemas.microsoft.com/office/powerpoint/2010/main" val="2027998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774568"/>
          </a:xfrm>
          <a:solidFill>
            <a:srgbClr val="FFC000"/>
          </a:solidFill>
        </p:spPr>
        <p:txBody>
          <a:bodyPr>
            <a:normAutofit/>
          </a:bodyPr>
          <a:lstStyle/>
          <a:p>
            <a:endParaRPr lang="en-US" sz="1400" cap="none" dirty="0">
              <a:latin typeface="Arial Narrow" panose="020B0606020202030204" pitchFamily="34" charset="0"/>
            </a:endParaRPr>
          </a:p>
          <a:p>
            <a:pPr lvl="0"/>
            <a:r>
              <a:rPr lang="en-US" sz="1400" cap="none" dirty="0">
                <a:latin typeface="Arial Narrow" panose="020B0606020202030204" pitchFamily="34" charset="0"/>
              </a:rPr>
              <a:t>32)  An obese patient (male about 350 lbs), is getting and MMR vaccine, what needle size is recommended for this patient?</a:t>
            </a:r>
          </a:p>
          <a:p>
            <a:pPr lvl="0"/>
            <a:r>
              <a:rPr lang="en-US" sz="1400" b="1" u="sng" cap="none" dirty="0">
                <a:latin typeface="Arial Narrow" panose="020B0606020202030204" pitchFamily="34" charset="0"/>
              </a:rPr>
              <a:t>A) Five-eights inch needle</a:t>
            </a:r>
          </a:p>
          <a:p>
            <a:pPr lvl="0"/>
            <a:r>
              <a:rPr lang="en-US" sz="1400" cap="none" dirty="0">
                <a:latin typeface="Arial Narrow" panose="020B0606020202030204" pitchFamily="34" charset="0"/>
              </a:rPr>
              <a:t>B) One inch needle</a:t>
            </a:r>
          </a:p>
          <a:p>
            <a:pPr lvl="0"/>
            <a:r>
              <a:rPr lang="en-US" sz="1400" cap="none" dirty="0">
                <a:latin typeface="Arial Narrow" panose="020B0606020202030204" pitchFamily="34" charset="0"/>
              </a:rPr>
              <a:t>C) One and a half inch needle</a:t>
            </a:r>
          </a:p>
          <a:p>
            <a:pPr lvl="0"/>
            <a:r>
              <a:rPr lang="en-US" sz="1400" cap="none" dirty="0">
                <a:latin typeface="Arial Narrow" panose="020B0606020202030204" pitchFamily="34" charset="0"/>
              </a:rPr>
              <a:t>D) None of the above</a:t>
            </a:r>
          </a:p>
        </p:txBody>
      </p:sp>
    </p:spTree>
    <p:extLst>
      <p:ext uri="{BB962C8B-B14F-4D97-AF65-F5344CB8AC3E}">
        <p14:creationId xmlns:p14="http://schemas.microsoft.com/office/powerpoint/2010/main" val="3462996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774568"/>
          </a:xfrm>
          <a:solidFill>
            <a:srgbClr val="FFC000"/>
          </a:solidFill>
        </p:spPr>
        <p:txBody>
          <a:bodyPr>
            <a:normAutofit/>
          </a:bodyPr>
          <a:lstStyle/>
          <a:p>
            <a:endParaRPr lang="en-US" sz="1400" cap="none" dirty="0">
              <a:latin typeface="Arial Narrow" panose="020B0606020202030204" pitchFamily="34" charset="0"/>
            </a:endParaRPr>
          </a:p>
          <a:p>
            <a:pPr lvl="0"/>
            <a:r>
              <a:rPr lang="en-US" sz="1400" cap="none" dirty="0">
                <a:latin typeface="Arial Narrow" panose="020B0606020202030204" pitchFamily="34" charset="0"/>
              </a:rPr>
              <a:t>33)  The varicella (chickenpox) vaccine is a SQ injection, what degree angle should the needle be injected at?</a:t>
            </a:r>
          </a:p>
          <a:p>
            <a:pPr lvl="0"/>
            <a:r>
              <a:rPr lang="en-US" sz="1400" cap="none" dirty="0">
                <a:latin typeface="Arial Narrow" panose="020B0606020202030204" pitchFamily="34" charset="0"/>
              </a:rPr>
              <a:t>A) 15 degrees</a:t>
            </a:r>
          </a:p>
          <a:p>
            <a:pPr lvl="0"/>
            <a:r>
              <a:rPr lang="en-US" sz="1400" b="1" u="sng" cap="none" dirty="0">
                <a:latin typeface="Arial Narrow" panose="020B0606020202030204" pitchFamily="34" charset="0"/>
              </a:rPr>
              <a:t>B) 45 degrees</a:t>
            </a:r>
          </a:p>
          <a:p>
            <a:pPr lvl="0"/>
            <a:r>
              <a:rPr lang="en-US" sz="1400" cap="none" dirty="0">
                <a:latin typeface="Arial Narrow" panose="020B0606020202030204" pitchFamily="34" charset="0"/>
              </a:rPr>
              <a:t>C) 90 degrees</a:t>
            </a:r>
          </a:p>
          <a:p>
            <a:pPr lvl="0"/>
            <a:r>
              <a:rPr lang="en-US" sz="1400" cap="none" dirty="0">
                <a:latin typeface="Arial Narrow" panose="020B0606020202030204" pitchFamily="34" charset="0"/>
              </a:rPr>
              <a:t>D) None of the above</a:t>
            </a:r>
          </a:p>
        </p:txBody>
      </p:sp>
    </p:spTree>
    <p:extLst>
      <p:ext uri="{BB962C8B-B14F-4D97-AF65-F5344CB8AC3E}">
        <p14:creationId xmlns:p14="http://schemas.microsoft.com/office/powerpoint/2010/main" val="4020639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774568"/>
          </a:xfrm>
          <a:solidFill>
            <a:srgbClr val="FFC000"/>
          </a:solidFill>
        </p:spPr>
        <p:txBody>
          <a:bodyPr>
            <a:normAutofit/>
          </a:bodyPr>
          <a:lstStyle/>
          <a:p>
            <a:endParaRPr lang="en-US" sz="1400" cap="none" dirty="0">
              <a:latin typeface="Arial Narrow" panose="020B0606020202030204" pitchFamily="34" charset="0"/>
            </a:endParaRPr>
          </a:p>
          <a:p>
            <a:pPr lvl="0"/>
            <a:r>
              <a:rPr lang="en-US" sz="1400" cap="none" dirty="0">
                <a:latin typeface="Arial Narrow" panose="020B0606020202030204" pitchFamily="34" charset="0"/>
              </a:rPr>
              <a:t>34)  At an offsite Long Term Care Facility COVID-19 vaccine clinic, you have your appropriate supplies which include Band-Aids, Gloves, Cotton, Alcohol Swabs. Which of the following supplies are missing from your equipment</a:t>
            </a:r>
          </a:p>
          <a:p>
            <a:pPr lvl="0"/>
            <a:r>
              <a:rPr lang="en-US" sz="1400" cap="none" dirty="0">
                <a:latin typeface="Arial Narrow" panose="020B0606020202030204" pitchFamily="34" charset="0"/>
              </a:rPr>
              <a:t>A) Counting trays</a:t>
            </a:r>
          </a:p>
          <a:p>
            <a:pPr lvl="0"/>
            <a:r>
              <a:rPr lang="en-US" sz="1400" cap="none" dirty="0">
                <a:latin typeface="Arial Narrow" panose="020B0606020202030204" pitchFamily="34" charset="0"/>
              </a:rPr>
              <a:t>B) Prescription labels</a:t>
            </a:r>
          </a:p>
          <a:p>
            <a:pPr lvl="0"/>
            <a:r>
              <a:rPr lang="en-US" sz="1400" cap="none" dirty="0">
                <a:latin typeface="Arial Narrow" panose="020B0606020202030204" pitchFamily="34" charset="0"/>
              </a:rPr>
              <a:t>C) Vials</a:t>
            </a:r>
          </a:p>
          <a:p>
            <a:pPr lvl="0"/>
            <a:r>
              <a:rPr lang="en-US" sz="1400" b="1" u="sng" cap="none" dirty="0">
                <a:latin typeface="Arial Narrow" panose="020B0606020202030204" pitchFamily="34" charset="0"/>
              </a:rPr>
              <a:t>D) Emergency Kit</a:t>
            </a:r>
          </a:p>
        </p:txBody>
      </p:sp>
    </p:spTree>
    <p:extLst>
      <p:ext uri="{BB962C8B-B14F-4D97-AF65-F5344CB8AC3E}">
        <p14:creationId xmlns:p14="http://schemas.microsoft.com/office/powerpoint/2010/main" val="3115140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774568"/>
          </a:xfrm>
          <a:solidFill>
            <a:srgbClr val="FFC000"/>
          </a:solidFill>
        </p:spPr>
        <p:txBody>
          <a:bodyPr>
            <a:normAutofit/>
          </a:bodyPr>
          <a:lstStyle/>
          <a:p>
            <a:endParaRPr lang="en-US" sz="1400" cap="none" dirty="0">
              <a:latin typeface="Arial Narrow" panose="020B0606020202030204" pitchFamily="34" charset="0"/>
            </a:endParaRPr>
          </a:p>
          <a:p>
            <a:pPr lvl="0"/>
            <a:r>
              <a:rPr lang="en-US" sz="1400" cap="none" dirty="0">
                <a:latin typeface="Arial Narrow" panose="020B0606020202030204" pitchFamily="34" charset="0"/>
              </a:rPr>
              <a:t>35)  A patient wants two intramuscular (IM) vaccines, in the same arm. How far apart should the two vaccines be placed in the deltoid area of the arm?</a:t>
            </a:r>
          </a:p>
          <a:p>
            <a:pPr lvl="0"/>
            <a:r>
              <a:rPr lang="en-US" sz="1400" cap="none" dirty="0">
                <a:latin typeface="Arial Narrow" panose="020B0606020202030204" pitchFamily="34" charset="0"/>
              </a:rPr>
              <a:t>A) One-half inch</a:t>
            </a:r>
          </a:p>
          <a:p>
            <a:pPr lvl="0"/>
            <a:r>
              <a:rPr lang="en-US" sz="1400" cap="none" dirty="0">
                <a:latin typeface="Arial Narrow" panose="020B0606020202030204" pitchFamily="34" charset="0"/>
              </a:rPr>
              <a:t>B) Five-eights inch</a:t>
            </a:r>
          </a:p>
          <a:p>
            <a:pPr lvl="0"/>
            <a:r>
              <a:rPr lang="en-US" sz="1400" b="1" u="sng" cap="none" dirty="0">
                <a:latin typeface="Arial Narrow" panose="020B0606020202030204" pitchFamily="34" charset="0"/>
              </a:rPr>
              <a:t>C) One inch</a:t>
            </a:r>
          </a:p>
          <a:p>
            <a:pPr lvl="0"/>
            <a:r>
              <a:rPr lang="en-US" sz="1400" cap="none" dirty="0">
                <a:latin typeface="Arial Narrow" panose="020B0606020202030204" pitchFamily="34" charset="0"/>
              </a:rPr>
              <a:t>D) Two inches</a:t>
            </a:r>
          </a:p>
        </p:txBody>
      </p:sp>
    </p:spTree>
    <p:extLst>
      <p:ext uri="{BB962C8B-B14F-4D97-AF65-F5344CB8AC3E}">
        <p14:creationId xmlns:p14="http://schemas.microsoft.com/office/powerpoint/2010/main" val="2488397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CD3A9-2517-4994-8454-C5E3611CE161}"/>
              </a:ext>
            </a:extLst>
          </p:cNvPr>
          <p:cNvSpPr>
            <a:spLocks noGrp="1"/>
          </p:cNvSpPr>
          <p:nvPr>
            <p:ph type="title"/>
          </p:nvPr>
        </p:nvSpPr>
        <p:spPr>
          <a:xfrm>
            <a:off x="7726680" y="1091122"/>
            <a:ext cx="1300648" cy="1537777"/>
          </a:xfrm>
        </p:spPr>
        <p:txBody>
          <a:bodyPr>
            <a:normAutofit fontScale="90000"/>
          </a:bodyPr>
          <a:lstStyle/>
          <a:p>
            <a:r>
              <a:rPr lang="en-US" sz="3200" dirty="0"/>
              <a:t>2 vaccines given in the same site</a:t>
            </a:r>
          </a:p>
        </p:txBody>
      </p:sp>
      <p:pic>
        <p:nvPicPr>
          <p:cNvPr id="7" name="Content Placeholder 6">
            <a:extLst>
              <a:ext uri="{FF2B5EF4-FFF2-40B4-BE49-F238E27FC236}">
                <a16:creationId xmlns:a16="http://schemas.microsoft.com/office/drawing/2014/main" id="{DAE9AC9F-66BC-4F62-88FD-59EAE5D2C54F}"/>
              </a:ext>
            </a:extLst>
          </p:cNvPr>
          <p:cNvPicPr>
            <a:picLocks noGrp="1" noChangeAspect="1"/>
          </p:cNvPicPr>
          <p:nvPr>
            <p:ph sz="quarter" idx="13"/>
          </p:nvPr>
        </p:nvPicPr>
        <p:blipFill>
          <a:blip r:embed="rId2"/>
          <a:stretch>
            <a:fillRect/>
          </a:stretch>
        </p:blipFill>
        <p:spPr>
          <a:xfrm>
            <a:off x="0" y="-352306"/>
            <a:ext cx="7536180" cy="4921800"/>
          </a:xfrm>
          <a:prstGeom prst="rect">
            <a:avLst/>
          </a:prstGeom>
        </p:spPr>
      </p:pic>
      <p:sp>
        <p:nvSpPr>
          <p:cNvPr id="4" name="TextBox 3">
            <a:extLst>
              <a:ext uri="{FF2B5EF4-FFF2-40B4-BE49-F238E27FC236}">
                <a16:creationId xmlns:a16="http://schemas.microsoft.com/office/drawing/2014/main" id="{66A3F07F-ECA4-4FD4-BE4A-34135F55DB33}"/>
              </a:ext>
            </a:extLst>
          </p:cNvPr>
          <p:cNvSpPr txBox="1"/>
          <p:nvPr/>
        </p:nvSpPr>
        <p:spPr>
          <a:xfrm flipH="1">
            <a:off x="2114275" y="4492075"/>
            <a:ext cx="8260082" cy="369332"/>
          </a:xfrm>
          <a:prstGeom prst="rect">
            <a:avLst/>
          </a:prstGeom>
          <a:noFill/>
        </p:spPr>
        <p:txBody>
          <a:bodyPr wrap="square" rtlCol="0">
            <a:spAutoFit/>
          </a:bodyPr>
          <a:lstStyle/>
          <a:p>
            <a:r>
              <a:rPr lang="en-US" dirty="0"/>
              <a:t>CDC Multiple Vaccinations At Once Resource:</a:t>
            </a:r>
          </a:p>
        </p:txBody>
      </p:sp>
      <p:pic>
        <p:nvPicPr>
          <p:cNvPr id="6" name="Picture 5">
            <a:extLst>
              <a:ext uri="{FF2B5EF4-FFF2-40B4-BE49-F238E27FC236}">
                <a16:creationId xmlns:a16="http://schemas.microsoft.com/office/drawing/2014/main" id="{3737D82C-78C1-4A49-8D88-2012A1EAAFBF}"/>
              </a:ext>
            </a:extLst>
          </p:cNvPr>
          <p:cNvPicPr>
            <a:picLocks noChangeAspect="1"/>
          </p:cNvPicPr>
          <p:nvPr/>
        </p:nvPicPr>
        <p:blipFill>
          <a:blip r:embed="rId3"/>
          <a:stretch>
            <a:fillRect/>
          </a:stretch>
        </p:blipFill>
        <p:spPr>
          <a:xfrm>
            <a:off x="883919" y="4569494"/>
            <a:ext cx="7157324" cy="597460"/>
          </a:xfrm>
          <a:prstGeom prst="rect">
            <a:avLst/>
          </a:prstGeom>
        </p:spPr>
      </p:pic>
      <p:pic>
        <p:nvPicPr>
          <p:cNvPr id="8" name="Picture 7">
            <a:extLst>
              <a:ext uri="{FF2B5EF4-FFF2-40B4-BE49-F238E27FC236}">
                <a16:creationId xmlns:a16="http://schemas.microsoft.com/office/drawing/2014/main" id="{536FBED4-0CCD-47A4-93C5-EF3810FE5E83}"/>
              </a:ext>
            </a:extLst>
          </p:cNvPr>
          <p:cNvPicPr>
            <a:picLocks noChangeAspect="1"/>
          </p:cNvPicPr>
          <p:nvPr/>
        </p:nvPicPr>
        <p:blipFill>
          <a:blip r:embed="rId4"/>
          <a:stretch>
            <a:fillRect/>
          </a:stretch>
        </p:blipFill>
        <p:spPr>
          <a:xfrm>
            <a:off x="582096" y="2381980"/>
            <a:ext cx="3705225" cy="723900"/>
          </a:xfrm>
          <a:prstGeom prst="rect">
            <a:avLst/>
          </a:prstGeom>
        </p:spPr>
      </p:pic>
    </p:spTree>
    <p:extLst>
      <p:ext uri="{BB962C8B-B14F-4D97-AF65-F5344CB8AC3E}">
        <p14:creationId xmlns:p14="http://schemas.microsoft.com/office/powerpoint/2010/main" val="3441645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000"/>
              <a:buFont typeface="Garamond"/>
              <a:buNone/>
            </a:pPr>
            <a:r>
              <a:rPr lang="en" dirty="0"/>
              <a:t>Disclosures</a:t>
            </a:r>
            <a:endParaRPr dirty="0"/>
          </a:p>
        </p:txBody>
      </p:sp>
      <p:sp>
        <p:nvSpPr>
          <p:cNvPr id="5" name="Content Placeholder 4"/>
          <p:cNvSpPr>
            <a:spLocks noGrp="1"/>
          </p:cNvSpPr>
          <p:nvPr>
            <p:ph sz="quarter" idx="13"/>
          </p:nvPr>
        </p:nvSpPr>
        <p:spPr>
          <a:xfrm>
            <a:off x="454878" y="1227878"/>
            <a:ext cx="7796030" cy="2483392"/>
          </a:xfrm>
        </p:spPr>
        <p:txBody>
          <a:bodyPr>
            <a:normAutofit/>
          </a:bodyPr>
          <a:lstStyle/>
          <a:p>
            <a:pPr lvl="1"/>
            <a:r>
              <a:rPr lang="en-US" b="1" cap="none" dirty="0">
                <a:latin typeface="Arial" panose="020B0604020202020204" pitchFamily="34" charset="0"/>
                <a:cs typeface="Arial" panose="020B0604020202020204" pitchFamily="34" charset="0"/>
              </a:rPr>
              <a:t>Amy Bachyrycz, PharmD,</a:t>
            </a:r>
            <a:r>
              <a:rPr lang="en-US" cap="none" dirty="0">
                <a:latin typeface="Arial" panose="020B0604020202020204" pitchFamily="34" charset="0"/>
                <a:cs typeface="Arial" panose="020B0604020202020204" pitchFamily="34" charset="0"/>
              </a:rPr>
              <a:t> has nothing to disclose and is not a paid speaker for any vaccine manufacturer or drug company. She is an NMPhA Immunization Trainer for Pharmacists, an NMPhA Trainer for pharmacy students at the University of New Mexico College of Pharmacy, and an APhA Trainer for Pharmacists &amp; Technicians. </a:t>
            </a:r>
          </a:p>
          <a:p>
            <a:pPr lvl="1"/>
            <a:r>
              <a:rPr lang="en-US" b="1" cap="none" dirty="0">
                <a:latin typeface="Arial" panose="020B0604020202020204" pitchFamily="34" charset="0"/>
                <a:cs typeface="Arial" panose="020B0604020202020204" pitchFamily="34" charset="0"/>
              </a:rPr>
              <a:t>Alexandra Herman, PharmD,</a:t>
            </a:r>
            <a:r>
              <a:rPr lang="en-US" cap="none" dirty="0">
                <a:latin typeface="Arial" panose="020B0604020202020204" pitchFamily="34" charset="0"/>
                <a:cs typeface="Arial" panose="020B0604020202020204" pitchFamily="34" charset="0"/>
              </a:rPr>
              <a:t> has nothing to disclose and is not a paid speaker for any vaccine manufacturer or drug company. She is an NMPhA Immunization Trainer for pharmacy students at the University of New Mexico College of Pharmacy.</a:t>
            </a:r>
          </a:p>
          <a:p>
            <a:pPr lvl="1"/>
            <a:r>
              <a:rPr lang="en-US" b="1" cap="none" dirty="0">
                <a:latin typeface="Arial" panose="020B0604020202020204" pitchFamily="34" charset="0"/>
                <a:cs typeface="Arial" panose="020B0604020202020204" pitchFamily="34" charset="0"/>
              </a:rPr>
              <a:t>Other Possible Presenter Disclosures.</a:t>
            </a:r>
          </a:p>
        </p:txBody>
      </p:sp>
      <p:pic>
        <p:nvPicPr>
          <p:cNvPr id="3" name="Picture 2"/>
          <p:cNvPicPr>
            <a:picLocks noChangeAspect="1"/>
          </p:cNvPicPr>
          <p:nvPr/>
        </p:nvPicPr>
        <p:blipFill>
          <a:blip r:embed="rId3"/>
          <a:stretch>
            <a:fillRect/>
          </a:stretch>
        </p:blipFill>
        <p:spPr>
          <a:xfrm>
            <a:off x="8113429" y="4203814"/>
            <a:ext cx="646232" cy="6462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1232"/>
    </mc:Choice>
    <mc:Fallback xmlns="">
      <p:transition spd="slow" advTm="51232"/>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774568"/>
          </a:xfrm>
          <a:solidFill>
            <a:srgbClr val="FFC000"/>
          </a:solidFill>
        </p:spPr>
        <p:txBody>
          <a:bodyPr>
            <a:normAutofit/>
          </a:bodyPr>
          <a:lstStyle/>
          <a:p>
            <a:endParaRPr lang="en-US" sz="1400" cap="none" dirty="0">
              <a:latin typeface="Arial Narrow" panose="020B0606020202030204" pitchFamily="34" charset="0"/>
            </a:endParaRPr>
          </a:p>
          <a:p>
            <a:pPr lvl="0"/>
            <a:r>
              <a:rPr lang="en-US" sz="1400" cap="none" dirty="0">
                <a:latin typeface="Arial Narrow" panose="020B0606020202030204" pitchFamily="34" charset="0"/>
              </a:rPr>
              <a:t>36)  A Vaccine Information Statement (VIS) should be given after the patient gets the vaccine, but before you leave the vaccine clinic?</a:t>
            </a:r>
          </a:p>
          <a:p>
            <a:r>
              <a:rPr lang="en-US" sz="1400" cap="none" dirty="0">
                <a:latin typeface="Arial Narrow" panose="020B0606020202030204" pitchFamily="34" charset="0"/>
              </a:rPr>
              <a:t>A) True</a:t>
            </a:r>
          </a:p>
          <a:p>
            <a:r>
              <a:rPr lang="en-US" sz="1400" b="1" u="sng" cap="none" dirty="0">
                <a:latin typeface="Arial Narrow" panose="020B0606020202030204" pitchFamily="34" charset="0"/>
              </a:rPr>
              <a:t>B) False</a:t>
            </a:r>
          </a:p>
        </p:txBody>
      </p:sp>
    </p:spTree>
    <p:extLst>
      <p:ext uri="{BB962C8B-B14F-4D97-AF65-F5344CB8AC3E}">
        <p14:creationId xmlns:p14="http://schemas.microsoft.com/office/powerpoint/2010/main" val="22951573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774568"/>
          </a:xfrm>
          <a:solidFill>
            <a:srgbClr val="FFC000"/>
          </a:solidFill>
        </p:spPr>
        <p:txBody>
          <a:bodyPr>
            <a:normAutofit/>
          </a:bodyPr>
          <a:lstStyle/>
          <a:p>
            <a:endParaRPr lang="en-US" sz="1400" cap="none" dirty="0">
              <a:latin typeface="Arial Narrow" panose="020B0606020202030204" pitchFamily="34" charset="0"/>
            </a:endParaRPr>
          </a:p>
          <a:p>
            <a:pPr lvl="0"/>
            <a:r>
              <a:rPr lang="en-US" sz="1400" cap="none" dirty="0">
                <a:latin typeface="Arial Narrow" panose="020B0606020202030204" pitchFamily="34" charset="0"/>
              </a:rPr>
              <a:t>37)  As of 2013, New Mexico state law requires all vaccine administration reporting be sent into:</a:t>
            </a:r>
          </a:p>
          <a:p>
            <a:pPr lvl="0"/>
            <a:r>
              <a:rPr lang="en-US" sz="1400" cap="none" dirty="0">
                <a:latin typeface="Arial Narrow" panose="020B0606020202030204" pitchFamily="34" charset="0"/>
              </a:rPr>
              <a:t>A) NMIC</a:t>
            </a:r>
          </a:p>
          <a:p>
            <a:pPr lvl="0"/>
            <a:r>
              <a:rPr lang="en-US" sz="1400" cap="none" dirty="0">
                <a:latin typeface="Arial Narrow" panose="020B0606020202030204" pitchFamily="34" charset="0"/>
              </a:rPr>
              <a:t>B) NMPHA</a:t>
            </a:r>
          </a:p>
          <a:p>
            <a:pPr lvl="0"/>
            <a:r>
              <a:rPr lang="en-US" sz="1400" b="1" u="sng" cap="none" dirty="0">
                <a:latin typeface="Arial Narrow" panose="020B0606020202030204" pitchFamily="34" charset="0"/>
              </a:rPr>
              <a:t>C) NMSIIS</a:t>
            </a:r>
          </a:p>
          <a:p>
            <a:pPr lvl="0"/>
            <a:r>
              <a:rPr lang="en-US" sz="1400" cap="none" dirty="0">
                <a:latin typeface="Arial Narrow" panose="020B0606020202030204" pitchFamily="34" charset="0"/>
              </a:rPr>
              <a:t>D) NMMA</a:t>
            </a:r>
          </a:p>
        </p:txBody>
      </p:sp>
    </p:spTree>
    <p:extLst>
      <p:ext uri="{BB962C8B-B14F-4D97-AF65-F5344CB8AC3E}">
        <p14:creationId xmlns:p14="http://schemas.microsoft.com/office/powerpoint/2010/main" val="20625084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774568"/>
          </a:xfrm>
          <a:solidFill>
            <a:srgbClr val="FFC000"/>
          </a:solidFill>
        </p:spPr>
        <p:txBody>
          <a:bodyPr>
            <a:normAutofit/>
          </a:bodyPr>
          <a:lstStyle/>
          <a:p>
            <a:endParaRPr lang="en-US" sz="1400" cap="none" dirty="0">
              <a:latin typeface="Arial Narrow" panose="020B0606020202030204" pitchFamily="34" charset="0"/>
            </a:endParaRPr>
          </a:p>
          <a:p>
            <a:pPr lvl="0"/>
            <a:r>
              <a:rPr lang="en-US" sz="1400" cap="none" dirty="0">
                <a:latin typeface="Arial Narrow" panose="020B0606020202030204" pitchFamily="34" charset="0"/>
              </a:rPr>
              <a:t>38)  It is a busy Monday in the pharmacy. You just gave an influenza vaccine to a patient and hurry to deploy the safety device, but miss and needle stick yourself instead. What is the first thing you should do after a needle stick?</a:t>
            </a:r>
          </a:p>
          <a:p>
            <a:pPr lvl="0"/>
            <a:r>
              <a:rPr lang="en-US" sz="1400" cap="none" dirty="0">
                <a:latin typeface="Arial Narrow" panose="020B0606020202030204" pitchFamily="34" charset="0"/>
              </a:rPr>
              <a:t>A) Call the Lab the schedule an appointment.</a:t>
            </a:r>
          </a:p>
          <a:p>
            <a:pPr lvl="0"/>
            <a:r>
              <a:rPr lang="en-US" sz="1400" cap="none" dirty="0">
                <a:latin typeface="Arial Narrow" panose="020B0606020202030204" pitchFamily="34" charset="0"/>
              </a:rPr>
              <a:t>B) Call the Supervising Pharmacist to explain the situation.</a:t>
            </a:r>
          </a:p>
          <a:p>
            <a:pPr lvl="0"/>
            <a:r>
              <a:rPr lang="en-US" sz="1400" cap="none" dirty="0">
                <a:latin typeface="Arial Narrow" panose="020B0606020202030204" pitchFamily="34" charset="0"/>
              </a:rPr>
              <a:t>C) Tell the patient it is OK for them to leave the pharmacy.</a:t>
            </a:r>
          </a:p>
          <a:p>
            <a:pPr lvl="0"/>
            <a:r>
              <a:rPr lang="en-US" sz="1400" b="1" u="sng" cap="none" dirty="0">
                <a:latin typeface="Arial Narrow" panose="020B0606020202030204" pitchFamily="34" charset="0"/>
              </a:rPr>
              <a:t>D) Wash the area with soap and water.</a:t>
            </a:r>
          </a:p>
        </p:txBody>
      </p:sp>
    </p:spTree>
    <p:extLst>
      <p:ext uri="{BB962C8B-B14F-4D97-AF65-F5344CB8AC3E}">
        <p14:creationId xmlns:p14="http://schemas.microsoft.com/office/powerpoint/2010/main" val="1550640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774568"/>
          </a:xfrm>
          <a:solidFill>
            <a:srgbClr val="FFC000"/>
          </a:solidFill>
        </p:spPr>
        <p:txBody>
          <a:bodyPr>
            <a:normAutofit/>
          </a:bodyPr>
          <a:lstStyle/>
          <a:p>
            <a:endParaRPr lang="en-US" sz="1400" cap="none" dirty="0">
              <a:latin typeface="Arial Narrow" panose="020B0606020202030204" pitchFamily="34" charset="0"/>
            </a:endParaRPr>
          </a:p>
          <a:p>
            <a:pPr lvl="0"/>
            <a:r>
              <a:rPr lang="en-US" sz="1400" cap="none" dirty="0">
                <a:latin typeface="Arial Narrow" panose="020B0606020202030204" pitchFamily="34" charset="0"/>
              </a:rPr>
              <a:t>39)  An eleven year old patient has just received her HPV vaccine, and she turns very pale and faints forward into your arms, what are the best next steps for the qualifying pharmacy technician to do:</a:t>
            </a:r>
          </a:p>
          <a:p>
            <a:pPr lvl="0"/>
            <a:r>
              <a:rPr lang="en-US" sz="1400" b="1" u="sng" cap="none" dirty="0">
                <a:latin typeface="Arial Narrow" panose="020B0606020202030204" pitchFamily="34" charset="0"/>
              </a:rPr>
              <a:t>A) Get help and lie the patient down, stabilizing her and preventing falls.</a:t>
            </a:r>
          </a:p>
          <a:p>
            <a:pPr lvl="0"/>
            <a:r>
              <a:rPr lang="en-US" sz="1400" cap="none" dirty="0">
                <a:latin typeface="Arial Narrow" panose="020B0606020202030204" pitchFamily="34" charset="0"/>
              </a:rPr>
              <a:t>B) Get help and leave the emergency situation. </a:t>
            </a:r>
          </a:p>
          <a:p>
            <a:pPr lvl="0"/>
            <a:r>
              <a:rPr lang="en-US" sz="1400" cap="none" dirty="0">
                <a:latin typeface="Arial Narrow" panose="020B0606020202030204" pitchFamily="34" charset="0"/>
              </a:rPr>
              <a:t>C) Keep the patent sitting upright in the chair.</a:t>
            </a:r>
          </a:p>
          <a:p>
            <a:pPr lvl="0"/>
            <a:r>
              <a:rPr lang="en-US" sz="1400" cap="none" dirty="0">
                <a:latin typeface="Arial Narrow" panose="020B0606020202030204" pitchFamily="34" charset="0"/>
              </a:rPr>
              <a:t>D) Avoid the situation due to increased anxiety you are having. </a:t>
            </a:r>
          </a:p>
        </p:txBody>
      </p:sp>
    </p:spTree>
    <p:extLst>
      <p:ext uri="{BB962C8B-B14F-4D97-AF65-F5344CB8AC3E}">
        <p14:creationId xmlns:p14="http://schemas.microsoft.com/office/powerpoint/2010/main" val="2657777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774568"/>
          </a:xfrm>
          <a:solidFill>
            <a:srgbClr val="FFC000"/>
          </a:solidFill>
        </p:spPr>
        <p:txBody>
          <a:bodyPr>
            <a:normAutofit fontScale="92500" lnSpcReduction="10000"/>
          </a:bodyPr>
          <a:lstStyle/>
          <a:p>
            <a:endParaRPr lang="en-US" sz="1400" cap="none" dirty="0">
              <a:latin typeface="Arial Narrow" panose="020B0606020202030204" pitchFamily="34" charset="0"/>
            </a:endParaRPr>
          </a:p>
          <a:p>
            <a:pPr lvl="0"/>
            <a:r>
              <a:rPr lang="en-US" cap="none" dirty="0">
                <a:latin typeface="Arial Narrow" panose="020B0606020202030204" pitchFamily="34" charset="0"/>
              </a:rPr>
              <a:t>40) Upon vaccine documentation, a medication error is noticed, the patient was given the Hepatitis A vaccine rather than the Hepatitis B vaccine, as requested by the patient due to her medical provider status and possibility of being exposed to bodily fluids of her patients. What are the best next steps for you to do as a qualified pharmacy technician?</a:t>
            </a:r>
          </a:p>
          <a:p>
            <a:pPr lvl="0"/>
            <a:r>
              <a:rPr lang="en-US" cap="none" dirty="0">
                <a:latin typeface="Arial Narrow" panose="020B0606020202030204" pitchFamily="34" charset="0"/>
              </a:rPr>
              <a:t>A) Faint, get help, call EMS.</a:t>
            </a:r>
          </a:p>
          <a:p>
            <a:pPr lvl="0"/>
            <a:r>
              <a:rPr lang="en-US" b="1" u="sng" cap="none" dirty="0">
                <a:latin typeface="Arial Narrow" panose="020B0606020202030204" pitchFamily="34" charset="0"/>
              </a:rPr>
              <a:t>B) Get the Supervising Pharmacist to discuss further.</a:t>
            </a:r>
          </a:p>
          <a:p>
            <a:pPr lvl="0"/>
            <a:r>
              <a:rPr lang="en-US" cap="none" dirty="0">
                <a:latin typeface="Arial Narrow" panose="020B0606020202030204" pitchFamily="34" charset="0"/>
              </a:rPr>
              <a:t>C) Call the patient to inform her of the error immediately.</a:t>
            </a:r>
          </a:p>
          <a:p>
            <a:pPr lvl="0"/>
            <a:r>
              <a:rPr lang="en-US" cap="none" dirty="0">
                <a:latin typeface="Arial Narrow" panose="020B0606020202030204" pitchFamily="34" charset="0"/>
              </a:rPr>
              <a:t>D) Pretend that the error did not occur and say nothing.</a:t>
            </a:r>
          </a:p>
        </p:txBody>
      </p:sp>
    </p:spTree>
    <p:extLst>
      <p:ext uri="{BB962C8B-B14F-4D97-AF65-F5344CB8AC3E}">
        <p14:creationId xmlns:p14="http://schemas.microsoft.com/office/powerpoint/2010/main" val="9879698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774568"/>
          </a:xfrm>
          <a:solidFill>
            <a:srgbClr val="FFC000"/>
          </a:solidFill>
        </p:spPr>
        <p:txBody>
          <a:bodyPr>
            <a:normAutofit/>
          </a:bodyPr>
          <a:lstStyle/>
          <a:p>
            <a:endParaRPr lang="en-US" sz="1400" cap="none" dirty="0">
              <a:latin typeface="Arial Narrow" panose="020B0606020202030204" pitchFamily="34" charset="0"/>
            </a:endParaRPr>
          </a:p>
          <a:p>
            <a:pPr lvl="0"/>
            <a:r>
              <a:rPr lang="en-US" sz="1400" cap="none" dirty="0">
                <a:latin typeface="Arial Narrow" panose="020B0606020202030204" pitchFamily="34" charset="0"/>
              </a:rPr>
              <a:t>41) A patient comes back to your pharmacy the next day, stating that “the influenza vaccine you gave her made her arm swell and pus.” What are the best next steps for you to do as a qualified pharmacy technician?</a:t>
            </a:r>
          </a:p>
          <a:p>
            <a:pPr lvl="0"/>
            <a:r>
              <a:rPr lang="en-US" sz="1400" cap="none" dirty="0">
                <a:latin typeface="Arial Narrow" panose="020B0606020202030204" pitchFamily="34" charset="0"/>
              </a:rPr>
              <a:t>A) Get the Supervising Pharmacist and report the adverse event to NMSIIS.</a:t>
            </a:r>
          </a:p>
          <a:p>
            <a:pPr lvl="0"/>
            <a:r>
              <a:rPr lang="en-US" sz="1400" cap="none" dirty="0">
                <a:latin typeface="Arial Narrow" panose="020B0606020202030204" pitchFamily="34" charset="0"/>
              </a:rPr>
              <a:t>B) Get the Supervising Pharmacist and report the adverse event to NMPHA.</a:t>
            </a:r>
          </a:p>
          <a:p>
            <a:pPr lvl="0"/>
            <a:r>
              <a:rPr lang="en-US" sz="1400" cap="none" dirty="0">
                <a:latin typeface="Arial Narrow" panose="020B0606020202030204" pitchFamily="34" charset="0"/>
              </a:rPr>
              <a:t>C) Get the Supervising Pharmacist and report the adverse event to VAPHA.</a:t>
            </a:r>
          </a:p>
          <a:p>
            <a:pPr lvl="0"/>
            <a:r>
              <a:rPr lang="en-US" sz="1400" b="1" u="sng" cap="none" dirty="0">
                <a:latin typeface="Arial Narrow" panose="020B0606020202030204" pitchFamily="34" charset="0"/>
              </a:rPr>
              <a:t>D) Get the Supervising Pharmacist and report the adverse event to VAERS.</a:t>
            </a:r>
          </a:p>
        </p:txBody>
      </p:sp>
    </p:spTree>
    <p:extLst>
      <p:ext uri="{BB962C8B-B14F-4D97-AF65-F5344CB8AC3E}">
        <p14:creationId xmlns:p14="http://schemas.microsoft.com/office/powerpoint/2010/main" val="26940029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774568"/>
          </a:xfrm>
          <a:solidFill>
            <a:srgbClr val="FFC000"/>
          </a:solidFill>
        </p:spPr>
        <p:txBody>
          <a:bodyPr>
            <a:normAutofit/>
          </a:bodyPr>
          <a:lstStyle/>
          <a:p>
            <a:endParaRPr lang="en-US" sz="1400" cap="none" dirty="0">
              <a:latin typeface="Arial Narrow" panose="020B0606020202030204" pitchFamily="34" charset="0"/>
            </a:endParaRPr>
          </a:p>
          <a:p>
            <a:pPr lvl="0"/>
            <a:r>
              <a:rPr lang="en-US" sz="1400" cap="none" dirty="0">
                <a:latin typeface="Arial Narrow" panose="020B0606020202030204" pitchFamily="34" charset="0"/>
              </a:rPr>
              <a:t>42) A patient, after having just received the influenza vaccine, asks “What other vaccines do I need?” What are the next best steps for you to do as the qualified pharmacy technician?</a:t>
            </a:r>
          </a:p>
          <a:p>
            <a:pPr lvl="0"/>
            <a:r>
              <a:rPr lang="en-US" sz="1400" cap="none" dirty="0">
                <a:latin typeface="Arial Narrow" panose="020B0606020202030204" pitchFamily="34" charset="0"/>
              </a:rPr>
              <a:t>A) Get the ACIP vaccine schedule and recommend all necessary vaccines.</a:t>
            </a:r>
          </a:p>
          <a:p>
            <a:pPr lvl="0"/>
            <a:r>
              <a:rPr lang="en-US" sz="1400" cap="none" dirty="0">
                <a:latin typeface="Arial Narrow" panose="020B0606020202030204" pitchFamily="34" charset="0"/>
              </a:rPr>
              <a:t>B) Get the ACIP vaccine schedule and give it to the patient to determine.</a:t>
            </a:r>
          </a:p>
          <a:p>
            <a:pPr lvl="0"/>
            <a:r>
              <a:rPr lang="en-US" sz="1400" b="1" u="sng" cap="none" dirty="0">
                <a:latin typeface="Arial Narrow" panose="020B0606020202030204" pitchFamily="34" charset="0"/>
              </a:rPr>
              <a:t>C) Get the Supervising Pharmacist to further discuss.</a:t>
            </a:r>
          </a:p>
          <a:p>
            <a:pPr lvl="0"/>
            <a:r>
              <a:rPr lang="en-US" sz="1400" cap="none" dirty="0">
                <a:latin typeface="Arial Narrow" panose="020B0606020202030204" pitchFamily="34" charset="0"/>
              </a:rPr>
              <a:t>D) Get the Primary Medical Provider to further discuss.</a:t>
            </a:r>
          </a:p>
        </p:txBody>
      </p:sp>
    </p:spTree>
    <p:extLst>
      <p:ext uri="{BB962C8B-B14F-4D97-AF65-F5344CB8AC3E}">
        <p14:creationId xmlns:p14="http://schemas.microsoft.com/office/powerpoint/2010/main" val="2986268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000"/>
              <a:buFont typeface="Garamond"/>
              <a:buNone/>
            </a:pPr>
            <a:r>
              <a:rPr lang="en" dirty="0"/>
              <a:t>Objectives</a:t>
            </a:r>
            <a:endParaRPr dirty="0"/>
          </a:p>
        </p:txBody>
      </p:sp>
      <p:sp>
        <p:nvSpPr>
          <p:cNvPr id="5" name="Content Placeholder 4"/>
          <p:cNvSpPr>
            <a:spLocks noGrp="1"/>
          </p:cNvSpPr>
          <p:nvPr>
            <p:ph sz="quarter" idx="13"/>
          </p:nvPr>
        </p:nvSpPr>
        <p:spPr>
          <a:xfrm>
            <a:off x="185854" y="840059"/>
            <a:ext cx="8742555" cy="3754243"/>
          </a:xfrm>
        </p:spPr>
        <p:txBody>
          <a:bodyPr>
            <a:noAutofit/>
          </a:bodyPr>
          <a:lstStyle/>
          <a:p>
            <a:r>
              <a:rPr lang="en-US" sz="1300" cap="none" dirty="0">
                <a:latin typeface="Arial" panose="020B0604020202020204" pitchFamily="34" charset="0"/>
                <a:cs typeface="Arial" panose="020B0604020202020204" pitchFamily="34" charset="0"/>
              </a:rPr>
              <a:t>Pharmacy Technicians, at the completion of this course, will be able to:</a:t>
            </a:r>
          </a:p>
          <a:p>
            <a:pPr lvl="1"/>
            <a:r>
              <a:rPr lang="en-US" sz="1300" u="sng" cap="none" dirty="0">
                <a:latin typeface="Arial" panose="020B0604020202020204" pitchFamily="34" charset="0"/>
                <a:cs typeface="Arial" panose="020B0604020202020204" pitchFamily="34" charset="0"/>
              </a:rPr>
              <a:t>Further</a:t>
            </a:r>
            <a:r>
              <a:rPr lang="en-US" sz="1300" cap="none" dirty="0">
                <a:latin typeface="Arial" panose="020B0604020202020204" pitchFamily="34" charset="0"/>
                <a:cs typeface="Arial" panose="020B0604020202020204" pitchFamily="34" charset="0"/>
              </a:rPr>
              <a:t> identify clinic or pharmacy policies &amp; procedures (includes CPR/OSHA/Hep B).</a:t>
            </a:r>
          </a:p>
          <a:p>
            <a:pPr lvl="1"/>
            <a:r>
              <a:rPr lang="en-US" sz="1300" u="sng" cap="none" dirty="0">
                <a:latin typeface="Arial" panose="020B0604020202020204" pitchFamily="34" charset="0"/>
                <a:cs typeface="Arial" panose="020B0604020202020204" pitchFamily="34" charset="0"/>
              </a:rPr>
              <a:t>Further</a:t>
            </a:r>
            <a:r>
              <a:rPr lang="en-US" sz="1300" cap="none" dirty="0">
                <a:latin typeface="Arial" panose="020B0604020202020204" pitchFamily="34" charset="0"/>
                <a:cs typeface="Arial" panose="020B0604020202020204" pitchFamily="34" charset="0"/>
              </a:rPr>
              <a:t> identify the pharmacy technician’s role. </a:t>
            </a:r>
          </a:p>
          <a:p>
            <a:pPr lvl="1"/>
            <a:r>
              <a:rPr lang="en-US" sz="1300" u="sng" cap="none" dirty="0">
                <a:latin typeface="Arial" panose="020B0604020202020204" pitchFamily="34" charset="0"/>
                <a:cs typeface="Arial" panose="020B0604020202020204" pitchFamily="34" charset="0"/>
              </a:rPr>
              <a:t>Further</a:t>
            </a:r>
            <a:r>
              <a:rPr lang="en-US" sz="1300" cap="none" dirty="0">
                <a:latin typeface="Arial" panose="020B0604020202020204" pitchFamily="34" charset="0"/>
                <a:cs typeface="Arial" panose="020B0604020202020204" pitchFamily="34" charset="0"/>
              </a:rPr>
              <a:t> understand screening questions, patient responses, &amp; vaccine consent. </a:t>
            </a:r>
          </a:p>
          <a:p>
            <a:pPr lvl="1"/>
            <a:r>
              <a:rPr lang="en-US" sz="1300" u="sng" cap="none" dirty="0">
                <a:latin typeface="Arial" panose="020B0604020202020204" pitchFamily="34" charset="0"/>
                <a:cs typeface="Arial" panose="020B0604020202020204" pitchFamily="34" charset="0"/>
              </a:rPr>
              <a:t>Further</a:t>
            </a:r>
            <a:r>
              <a:rPr lang="en-US" sz="1300" cap="none" dirty="0">
                <a:latin typeface="Arial" panose="020B0604020202020204" pitchFamily="34" charset="0"/>
                <a:cs typeface="Arial" panose="020B0604020202020204" pitchFamily="34" charset="0"/>
              </a:rPr>
              <a:t> describe sterile technique, safety needle devices, other injection techniques, and common vaccines.</a:t>
            </a:r>
          </a:p>
          <a:p>
            <a:pPr lvl="1"/>
            <a:r>
              <a:rPr lang="en-US" sz="1300" u="sng" cap="none" dirty="0">
                <a:latin typeface="Arial" panose="020B0604020202020204" pitchFamily="34" charset="0"/>
                <a:cs typeface="Arial" panose="020B0604020202020204" pitchFamily="34" charset="0"/>
              </a:rPr>
              <a:t>Further</a:t>
            </a:r>
            <a:r>
              <a:rPr lang="en-US" sz="1300" cap="none" dirty="0">
                <a:latin typeface="Arial" panose="020B0604020202020204" pitchFamily="34" charset="0"/>
                <a:cs typeface="Arial" panose="020B0604020202020204" pitchFamily="34" charset="0"/>
              </a:rPr>
              <a:t> describe proper use of sharps, needle stick management, and post vaccine care.</a:t>
            </a:r>
          </a:p>
          <a:p>
            <a:pPr lvl="1"/>
            <a:r>
              <a:rPr lang="en-US" sz="1300" u="sng" cap="none" dirty="0">
                <a:latin typeface="Arial" panose="020B0604020202020204" pitchFamily="34" charset="0"/>
                <a:cs typeface="Arial" panose="020B0604020202020204" pitchFamily="34" charset="0"/>
              </a:rPr>
              <a:t>Further</a:t>
            </a:r>
            <a:r>
              <a:rPr lang="en-US" sz="1300" cap="none" dirty="0">
                <a:latin typeface="Arial" panose="020B0604020202020204" pitchFamily="34" charset="0"/>
                <a:cs typeface="Arial" panose="020B0604020202020204" pitchFamily="34" charset="0"/>
              </a:rPr>
              <a:t> recognize treatment and management of emergency reactions to vaccines.</a:t>
            </a:r>
          </a:p>
          <a:p>
            <a:pPr lvl="1"/>
            <a:r>
              <a:rPr lang="en-US" sz="1300" u="sng" cap="none" dirty="0">
                <a:latin typeface="Arial" panose="020B0604020202020204" pitchFamily="34" charset="0"/>
                <a:cs typeface="Arial" panose="020B0604020202020204" pitchFamily="34" charset="0"/>
              </a:rPr>
              <a:t>Further</a:t>
            </a:r>
            <a:r>
              <a:rPr lang="en-US" sz="1300" cap="none" dirty="0">
                <a:latin typeface="Arial" panose="020B0604020202020204" pitchFamily="34" charset="0"/>
                <a:cs typeface="Arial" panose="020B0604020202020204" pitchFamily="34" charset="0"/>
              </a:rPr>
              <a:t> review Immunization Regulations and Emergency Order for New Mexico.</a:t>
            </a:r>
          </a:p>
          <a:p>
            <a:pPr lvl="1"/>
            <a:r>
              <a:rPr lang="en-US" sz="1300" u="sng" cap="none" dirty="0">
                <a:latin typeface="Arial" panose="020B0604020202020204" pitchFamily="34" charset="0"/>
                <a:cs typeface="Arial" panose="020B0604020202020204" pitchFamily="34" charset="0"/>
              </a:rPr>
              <a:t>Further</a:t>
            </a:r>
            <a:r>
              <a:rPr lang="en-US" sz="1300" cap="none" dirty="0">
                <a:latin typeface="Arial" panose="020B0604020202020204" pitchFamily="34" charset="0"/>
                <a:cs typeface="Arial" panose="020B0604020202020204" pitchFamily="34" charset="0"/>
              </a:rPr>
              <a:t> discuss FAQs about immunization and patient cases that the pharmacy technician may encounter.</a:t>
            </a:r>
          </a:p>
        </p:txBody>
      </p:sp>
      <p:pic>
        <p:nvPicPr>
          <p:cNvPr id="3" name="Picture 2"/>
          <p:cNvPicPr>
            <a:picLocks noChangeAspect="1"/>
          </p:cNvPicPr>
          <p:nvPr/>
        </p:nvPicPr>
        <p:blipFill>
          <a:blip r:embed="rId3"/>
          <a:stretch>
            <a:fillRect/>
          </a:stretch>
        </p:blipFill>
        <p:spPr>
          <a:xfrm>
            <a:off x="8113429" y="4203814"/>
            <a:ext cx="646232" cy="646232"/>
          </a:xfrm>
          <a:prstGeom prst="rect">
            <a:avLst/>
          </a:prstGeom>
        </p:spPr>
      </p:pic>
    </p:spTree>
    <p:extLst>
      <p:ext uri="{BB962C8B-B14F-4D97-AF65-F5344CB8AC3E}">
        <p14:creationId xmlns:p14="http://schemas.microsoft.com/office/powerpoint/2010/main" val="14977236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39" y="514350"/>
            <a:ext cx="8831766" cy="863974"/>
          </a:xfrm>
        </p:spPr>
        <p:txBody>
          <a:bodyPr>
            <a:normAutofit/>
          </a:bodyPr>
          <a:lstStyle/>
          <a:p>
            <a:pPr algn="ctr"/>
            <a:r>
              <a:rPr lang="en-US" dirty="0"/>
              <a:t>Policies &amp; procedures</a:t>
            </a:r>
          </a:p>
        </p:txBody>
      </p:sp>
      <p:sp>
        <p:nvSpPr>
          <p:cNvPr id="3" name="Content Placeholder 2"/>
          <p:cNvSpPr>
            <a:spLocks noGrp="1"/>
          </p:cNvSpPr>
          <p:nvPr>
            <p:ph sz="quarter" idx="13"/>
          </p:nvPr>
        </p:nvSpPr>
        <p:spPr>
          <a:xfrm>
            <a:off x="492049" y="1220284"/>
            <a:ext cx="8391756" cy="3233854"/>
          </a:xfrm>
        </p:spPr>
        <p:txBody>
          <a:bodyPr>
            <a:normAutofit fontScale="85000" lnSpcReduction="20000"/>
          </a:bodyPr>
          <a:lstStyle/>
          <a:p>
            <a:r>
              <a:rPr lang="en-US" cap="none" dirty="0">
                <a:latin typeface="Arial" panose="020B0604020202020204" pitchFamily="34" charset="0"/>
                <a:cs typeface="Arial" panose="020B0604020202020204" pitchFamily="34" charset="0"/>
              </a:rPr>
              <a:t>Remember who you </a:t>
            </a:r>
            <a:r>
              <a:rPr lang="en-US" b="1" u="sng" cap="none" dirty="0">
                <a:latin typeface="Arial" panose="020B0604020202020204" pitchFamily="34" charset="0"/>
                <a:cs typeface="Arial" panose="020B0604020202020204" pitchFamily="34" charset="0"/>
              </a:rPr>
              <a:t>can</a:t>
            </a:r>
            <a:r>
              <a:rPr lang="en-US" cap="none" dirty="0">
                <a:latin typeface="Arial" panose="020B0604020202020204" pitchFamily="34" charset="0"/>
                <a:cs typeface="Arial" panose="020B0604020202020204" pitchFamily="34" charset="0"/>
              </a:rPr>
              <a:t> vaccinate and who you </a:t>
            </a:r>
            <a:r>
              <a:rPr lang="en-US" b="1" u="sng" cap="none" dirty="0">
                <a:latin typeface="Arial" panose="020B0604020202020204" pitchFamily="34" charset="0"/>
                <a:cs typeface="Arial" panose="020B0604020202020204" pitchFamily="34" charset="0"/>
              </a:rPr>
              <a:t>cannot</a:t>
            </a:r>
            <a:r>
              <a:rPr lang="en-US" cap="none" dirty="0">
                <a:latin typeface="Arial" panose="020B0604020202020204" pitchFamily="34" charset="0"/>
                <a:cs typeface="Arial" panose="020B0604020202020204" pitchFamily="34" charset="0"/>
              </a:rPr>
              <a:t> vaccinate:</a:t>
            </a:r>
          </a:p>
          <a:p>
            <a:pPr lvl="1"/>
            <a:r>
              <a:rPr lang="en-US" sz="1500" cap="none" dirty="0">
                <a:latin typeface="Arial" panose="020B0604020202020204" pitchFamily="34" charset="0"/>
                <a:cs typeface="Arial" panose="020B0604020202020204" pitchFamily="34" charset="0"/>
              </a:rPr>
              <a:t>CAN: Age 3-18 routine ACIP recommended vaccine(s) or non-flu/non-COVID-19 vaccines.</a:t>
            </a:r>
          </a:p>
          <a:p>
            <a:pPr lvl="1"/>
            <a:r>
              <a:rPr lang="en-US" sz="1500" cap="none" dirty="0">
                <a:latin typeface="Arial" panose="020B0604020202020204" pitchFamily="34" charset="0"/>
                <a:cs typeface="Arial" panose="020B0604020202020204" pitchFamily="34" charset="0"/>
              </a:rPr>
              <a:t>CAN: Age 3 and above FDA approved influenza vaccine(s).</a:t>
            </a:r>
          </a:p>
          <a:p>
            <a:pPr lvl="1"/>
            <a:r>
              <a:rPr lang="en-US" sz="1500" cap="none" dirty="0">
                <a:latin typeface="Arial" panose="020B0604020202020204" pitchFamily="34" charset="0"/>
                <a:cs typeface="Arial" panose="020B0604020202020204" pitchFamily="34" charset="0"/>
              </a:rPr>
              <a:t>CAN: Age 3 and above FDA approved COVID-19 vaccine(s).</a:t>
            </a:r>
          </a:p>
          <a:p>
            <a:pPr lvl="1"/>
            <a:r>
              <a:rPr lang="en-US" sz="1500" b="1" cap="none" dirty="0">
                <a:latin typeface="Arial" panose="020B0604020202020204" pitchFamily="34" charset="0"/>
                <a:cs typeface="Arial" panose="020B0604020202020204" pitchFamily="34" charset="0"/>
              </a:rPr>
              <a:t>CANNOT: </a:t>
            </a:r>
            <a:r>
              <a:rPr lang="en-US" sz="1500" cap="none" dirty="0">
                <a:latin typeface="Arial" panose="020B0604020202020204" pitchFamily="34" charset="0"/>
                <a:cs typeface="Arial" panose="020B0604020202020204" pitchFamily="34" charset="0"/>
              </a:rPr>
              <a:t>Age 19 and above non-flu/non-COVID-19 vaccines &amp; age 0 to 3 years all vaccines.</a:t>
            </a:r>
          </a:p>
          <a:p>
            <a:r>
              <a:rPr lang="en-US" cap="none" dirty="0">
                <a:latin typeface="Arial" panose="020B0604020202020204" pitchFamily="34" charset="0"/>
                <a:cs typeface="Arial" panose="020B0604020202020204" pitchFamily="34" charset="0"/>
              </a:rPr>
              <a:t>A patient presents that is 21 years old needing a routine HPV vaccine (ACIP recommended ages 9-26 then shared clinical decision making with the Supervising Pharmacist age 26-45), what do you confirm?</a:t>
            </a:r>
          </a:p>
          <a:p>
            <a:pPr lvl="1">
              <a:buFont typeface="Wingdings" panose="05000000000000000000" pitchFamily="2" charset="2"/>
              <a:buChar char="ü"/>
            </a:pPr>
            <a:r>
              <a:rPr lang="en-US" sz="1500" cap="none" dirty="0">
                <a:latin typeface="Arial" panose="020B0604020202020204" pitchFamily="34" charset="0"/>
                <a:cs typeface="Arial" panose="020B0604020202020204" pitchFamily="34" charset="0"/>
              </a:rPr>
              <a:t>Confirm patient age.</a:t>
            </a:r>
          </a:p>
          <a:p>
            <a:pPr lvl="1">
              <a:buFont typeface="Wingdings" panose="05000000000000000000" pitchFamily="2" charset="2"/>
              <a:buChar char="ü"/>
            </a:pPr>
            <a:r>
              <a:rPr lang="en-US" sz="1500" cap="none" dirty="0">
                <a:latin typeface="Arial" panose="020B0604020202020204" pitchFamily="34" charset="0"/>
                <a:cs typeface="Arial" panose="020B0604020202020204" pitchFamily="34" charset="0"/>
              </a:rPr>
              <a:t>Confirm routine ACIP recommended vaccine(s).</a:t>
            </a:r>
          </a:p>
          <a:p>
            <a:pPr lvl="1">
              <a:buFont typeface="Wingdings" panose="05000000000000000000" pitchFamily="2" charset="2"/>
              <a:buChar char="ü"/>
            </a:pPr>
            <a:r>
              <a:rPr lang="en-US" sz="1500" cap="none" dirty="0">
                <a:latin typeface="Arial" panose="020B0604020202020204" pitchFamily="34" charset="0"/>
                <a:cs typeface="Arial" panose="020B0604020202020204" pitchFamily="34" charset="0"/>
              </a:rPr>
              <a:t>Confirm allergies/contraindications &amp; screening questions.</a:t>
            </a:r>
          </a:p>
          <a:p>
            <a:pPr lvl="1">
              <a:buFont typeface="Wingdings" panose="05000000000000000000" pitchFamily="2" charset="2"/>
              <a:buChar char="ü"/>
            </a:pPr>
            <a:r>
              <a:rPr lang="en-US" sz="1500" cap="none" dirty="0">
                <a:latin typeface="Arial" panose="020B0604020202020204" pitchFamily="34" charset="0"/>
                <a:cs typeface="Arial" panose="020B0604020202020204" pitchFamily="34" charset="0"/>
              </a:rPr>
              <a:t>Ability to bill or pay.</a:t>
            </a:r>
          </a:p>
          <a:p>
            <a:pPr lvl="1">
              <a:buFont typeface="Wingdings" panose="05000000000000000000" pitchFamily="2" charset="2"/>
              <a:buChar char="ü"/>
            </a:pPr>
            <a:r>
              <a:rPr lang="en-US" sz="1500" cap="none" dirty="0">
                <a:latin typeface="Arial" panose="020B0604020202020204" pitchFamily="34" charset="0"/>
                <a:cs typeface="Arial" panose="020B0604020202020204" pitchFamily="34" charset="0"/>
              </a:rPr>
              <a:t>Confirm Supervising Pharmacist verification &amp; </a:t>
            </a:r>
            <a:r>
              <a:rPr lang="en-US" sz="1400" b="1" u="sng" cap="none" dirty="0">
                <a:latin typeface="Arial" panose="020B0604020202020204" pitchFamily="34" charset="0"/>
                <a:cs typeface="Arial" panose="020B0604020202020204" pitchFamily="34" charset="0"/>
              </a:rPr>
              <a:t>pharmacist administration of vaccine. </a:t>
            </a:r>
            <a:endParaRPr lang="en-US" cap="none"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8113429" y="4203814"/>
            <a:ext cx="646232" cy="646232"/>
          </a:xfrm>
          <a:prstGeom prst="rect">
            <a:avLst/>
          </a:prstGeom>
        </p:spPr>
      </p:pic>
      <p:sp>
        <p:nvSpPr>
          <p:cNvPr id="6" name="TextBox 5"/>
          <p:cNvSpPr txBox="1"/>
          <p:nvPr/>
        </p:nvSpPr>
        <p:spPr>
          <a:xfrm>
            <a:off x="282498" y="4296097"/>
            <a:ext cx="7830931" cy="461665"/>
          </a:xfrm>
          <a:prstGeom prst="rect">
            <a:avLst/>
          </a:prstGeom>
          <a:noFill/>
        </p:spPr>
        <p:txBody>
          <a:bodyPr wrap="square" rtlCol="0">
            <a:spAutoFit/>
          </a:bodyPr>
          <a:lstStyle/>
          <a:p>
            <a:r>
              <a:rPr lang="en-US" sz="1200" b="1" dirty="0">
                <a:latin typeface="Arial Narrow" panose="020B0606020202030204" pitchFamily="34" charset="0"/>
              </a:rPr>
              <a:t>New Mexico Protocol for Pharmacists Prescribing of Vaccines:  </a:t>
            </a:r>
            <a:r>
              <a:rPr lang="en-US" sz="1200" b="1" dirty="0">
                <a:latin typeface="Arial Narrow" panose="020B0606020202030204" pitchFamily="34" charset="0"/>
                <a:hlinkClick r:id="rId3"/>
              </a:rPr>
              <a:t>https://www.nmpharmacy.org/resources/Documents/IZprot2015%20-%20June%20BOP-Aug%20MB-Aug%20BON%201.pdf</a:t>
            </a:r>
            <a:r>
              <a:rPr lang="en-US" sz="1200" b="1" dirty="0">
                <a:latin typeface="Arial Narrow" panose="020B0606020202030204" pitchFamily="34" charset="0"/>
              </a:rPr>
              <a:t> </a:t>
            </a:r>
          </a:p>
        </p:txBody>
      </p:sp>
    </p:spTree>
    <p:extLst>
      <p:ext uri="{BB962C8B-B14F-4D97-AF65-F5344CB8AC3E}">
        <p14:creationId xmlns:p14="http://schemas.microsoft.com/office/powerpoint/2010/main" val="32381027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312" y="112906"/>
            <a:ext cx="7797662" cy="863974"/>
          </a:xfrm>
        </p:spPr>
        <p:txBody>
          <a:bodyPr/>
          <a:lstStyle/>
          <a:p>
            <a:pPr algn="ctr"/>
            <a:r>
              <a:rPr lang="en-US" dirty="0"/>
              <a:t>CPR/OSHA/Hep B</a:t>
            </a:r>
          </a:p>
        </p:txBody>
      </p:sp>
      <p:sp>
        <p:nvSpPr>
          <p:cNvPr id="3" name="Content Placeholder 2"/>
          <p:cNvSpPr>
            <a:spLocks noGrp="1"/>
          </p:cNvSpPr>
          <p:nvPr>
            <p:ph sz="quarter" idx="13"/>
          </p:nvPr>
        </p:nvSpPr>
        <p:spPr>
          <a:xfrm>
            <a:off x="237892" y="854927"/>
            <a:ext cx="8422887" cy="3486614"/>
          </a:xfrm>
        </p:spPr>
        <p:txBody>
          <a:bodyPr>
            <a:normAutofit fontScale="55000" lnSpcReduction="20000"/>
          </a:bodyPr>
          <a:lstStyle/>
          <a:p>
            <a:r>
              <a:rPr lang="en-US" sz="1900" cap="none" dirty="0">
                <a:latin typeface="Arial" panose="020B0604020202020204" pitchFamily="34" charset="0"/>
                <a:cs typeface="Arial" panose="020B0604020202020204" pitchFamily="34" charset="0"/>
              </a:rPr>
              <a:t>CPR: things to note</a:t>
            </a:r>
          </a:p>
          <a:p>
            <a:pPr lvl="1"/>
            <a:r>
              <a:rPr lang="en-US" sz="1900" cap="none" dirty="0">
                <a:latin typeface="Arial" panose="020B0604020202020204" pitchFamily="34" charset="0"/>
                <a:cs typeface="Arial" panose="020B0604020202020204" pitchFamily="34" charset="0"/>
              </a:rPr>
              <a:t>Live CPR training is not required.</a:t>
            </a:r>
          </a:p>
          <a:p>
            <a:pPr lvl="1"/>
            <a:r>
              <a:rPr lang="en-US" sz="1900" cap="none" dirty="0">
                <a:latin typeface="Arial" panose="020B0604020202020204" pitchFamily="34" charset="0"/>
                <a:cs typeface="Arial" panose="020B0604020202020204" pitchFamily="34" charset="0"/>
              </a:rPr>
              <a:t>May be BLS which is basic life support for non-healthcare professionals.</a:t>
            </a:r>
          </a:p>
          <a:p>
            <a:pPr lvl="1"/>
            <a:r>
              <a:rPr lang="en-US" sz="1900" cap="none" dirty="0">
                <a:latin typeface="Arial" panose="020B0604020202020204" pitchFamily="34" charset="0"/>
                <a:cs typeface="Arial" panose="020B0604020202020204" pitchFamily="34" charset="0"/>
              </a:rPr>
              <a:t>Must be current CPR certification.</a:t>
            </a:r>
          </a:p>
          <a:p>
            <a:pPr lvl="1"/>
            <a:r>
              <a:rPr lang="en-US" sz="1900" cap="none" dirty="0">
                <a:latin typeface="Arial" panose="020B0604020202020204" pitchFamily="34" charset="0"/>
                <a:cs typeface="Arial" panose="020B0604020202020204" pitchFamily="34" charset="0"/>
              </a:rPr>
              <a:t>If CPR certification is expired, you may not vaccinate (you are responsible for maintaining this is active).</a:t>
            </a:r>
          </a:p>
          <a:p>
            <a:pPr lvl="1"/>
            <a:r>
              <a:rPr lang="en-US" sz="1900" cap="none" dirty="0">
                <a:latin typeface="Arial" panose="020B0604020202020204" pitchFamily="34" charset="0"/>
                <a:cs typeface="Arial" panose="020B0604020202020204" pitchFamily="34" charset="0"/>
              </a:rPr>
              <a:t>Supervising pharmacist must also be CPR certified.</a:t>
            </a:r>
          </a:p>
          <a:p>
            <a:r>
              <a:rPr lang="en-US" sz="1900" cap="none" dirty="0">
                <a:latin typeface="Arial" panose="020B0604020202020204" pitchFamily="34" charset="0"/>
                <a:cs typeface="Arial" panose="020B0604020202020204" pitchFamily="34" charset="0"/>
              </a:rPr>
              <a:t>OSHA: things to note</a:t>
            </a:r>
          </a:p>
          <a:p>
            <a:pPr lvl="1"/>
            <a:r>
              <a:rPr lang="en-US" sz="1900" cap="none" dirty="0">
                <a:latin typeface="Arial" panose="020B0604020202020204" pitchFamily="34" charset="0"/>
                <a:cs typeface="Arial" panose="020B0604020202020204" pitchFamily="34" charset="0"/>
              </a:rPr>
              <a:t>Completed annually, only if required by your clinic or pharmacy.</a:t>
            </a:r>
          </a:p>
          <a:p>
            <a:pPr lvl="1"/>
            <a:r>
              <a:rPr lang="en-US" sz="1900" cap="none" dirty="0">
                <a:latin typeface="Arial" panose="020B0604020202020204" pitchFamily="34" charset="0"/>
                <a:cs typeface="Arial" panose="020B0604020202020204" pitchFamily="34" charset="0"/>
              </a:rPr>
              <a:t>Not required by the NM Board of Pharmacy (for pharmacy technician or Supervising Pharmacist).</a:t>
            </a:r>
          </a:p>
          <a:p>
            <a:pPr lvl="1"/>
            <a:r>
              <a:rPr lang="en-US" sz="1900" cap="none" dirty="0">
                <a:latin typeface="Arial" panose="020B0604020202020204" pitchFamily="34" charset="0"/>
                <a:cs typeface="Arial" panose="020B0604020202020204" pitchFamily="34" charset="0"/>
              </a:rPr>
              <a:t>Explains Blood Bourn Pathogens, Sharps, Needle Stick, etc. </a:t>
            </a:r>
          </a:p>
          <a:p>
            <a:r>
              <a:rPr lang="en-US" sz="1900" cap="none" dirty="0">
                <a:latin typeface="Arial" panose="020B0604020202020204" pitchFamily="34" charset="0"/>
                <a:cs typeface="Arial" panose="020B0604020202020204" pitchFamily="34" charset="0"/>
              </a:rPr>
              <a:t>Hep B: things to note</a:t>
            </a:r>
          </a:p>
          <a:p>
            <a:pPr lvl="1"/>
            <a:r>
              <a:rPr lang="en-US" sz="1900" cap="none" dirty="0">
                <a:latin typeface="Arial" panose="020B0604020202020204" pitchFamily="34" charset="0"/>
                <a:cs typeface="Arial" panose="020B0604020202020204" pitchFamily="34" charset="0"/>
              </a:rPr>
              <a:t>Three shot series for adults (one time booster series) even if childhood series was complete (day 0,1 month, 6-12 months) and you can be late never early.</a:t>
            </a:r>
          </a:p>
          <a:p>
            <a:pPr lvl="1"/>
            <a:r>
              <a:rPr lang="en-US" sz="1900" cap="none" dirty="0">
                <a:latin typeface="Arial" panose="020B0604020202020204" pitchFamily="34" charset="0"/>
                <a:cs typeface="Arial" panose="020B0604020202020204" pitchFamily="34" charset="0"/>
              </a:rPr>
              <a:t>Not required by the NM Board of pharmacy (NMPhA strongly encourages a booster series).</a:t>
            </a:r>
          </a:p>
          <a:p>
            <a:pPr lvl="1"/>
            <a:r>
              <a:rPr lang="en-US" sz="1900" cap="none" dirty="0">
                <a:latin typeface="Arial" panose="020B0604020202020204" pitchFamily="34" charset="0"/>
                <a:cs typeface="Arial" panose="020B0604020202020204" pitchFamily="34" charset="0"/>
              </a:rPr>
              <a:t>Remember you could be exposed to patient’s bodily fluids and you MUST protect yourself (get at least one NOW).</a:t>
            </a:r>
          </a:p>
          <a:p>
            <a:pPr lvl="1"/>
            <a:endParaRPr lang="en-US" dirty="0"/>
          </a:p>
          <a:p>
            <a:pPr lvl="1"/>
            <a:endParaRPr lang="en-US" dirty="0"/>
          </a:p>
        </p:txBody>
      </p:sp>
      <p:sp>
        <p:nvSpPr>
          <p:cNvPr id="4" name="TextBox 3"/>
          <p:cNvSpPr txBox="1"/>
          <p:nvPr/>
        </p:nvSpPr>
        <p:spPr>
          <a:xfrm>
            <a:off x="282498" y="4296097"/>
            <a:ext cx="7830931" cy="461665"/>
          </a:xfrm>
          <a:prstGeom prst="rect">
            <a:avLst/>
          </a:prstGeom>
          <a:noFill/>
        </p:spPr>
        <p:txBody>
          <a:bodyPr wrap="square" rtlCol="0">
            <a:spAutoFit/>
          </a:bodyPr>
          <a:lstStyle/>
          <a:p>
            <a:r>
              <a:rPr lang="en-US" sz="1200" b="1" dirty="0">
                <a:latin typeface="Arial Narrow" panose="020B0606020202030204" pitchFamily="34" charset="0"/>
              </a:rPr>
              <a:t>New Mexico Protocol for Pharmacists Prescribing of Vaccines:  </a:t>
            </a:r>
            <a:r>
              <a:rPr lang="en-US" sz="1200" b="1" dirty="0">
                <a:latin typeface="Arial Narrow" panose="020B0606020202030204" pitchFamily="34" charset="0"/>
                <a:hlinkClick r:id="rId2"/>
              </a:rPr>
              <a:t>https://www.nmpharmacy.org/resources/Documents/IZprot2015%20-%20June%20BOP-Aug%20MB-Aug%20BON%201.pdf</a:t>
            </a:r>
            <a:r>
              <a:rPr lang="en-US" sz="1200" b="1" dirty="0">
                <a:latin typeface="Arial Narrow" panose="020B0606020202030204" pitchFamily="34" charset="0"/>
              </a:rPr>
              <a:t> </a:t>
            </a:r>
          </a:p>
        </p:txBody>
      </p:sp>
      <p:pic>
        <p:nvPicPr>
          <p:cNvPr id="5" name="Picture 4"/>
          <p:cNvPicPr>
            <a:picLocks noChangeAspect="1"/>
          </p:cNvPicPr>
          <p:nvPr/>
        </p:nvPicPr>
        <p:blipFill>
          <a:blip r:embed="rId3"/>
          <a:stretch>
            <a:fillRect/>
          </a:stretch>
        </p:blipFill>
        <p:spPr>
          <a:xfrm>
            <a:off x="8222165" y="4222694"/>
            <a:ext cx="646232" cy="646232"/>
          </a:xfrm>
          <a:prstGeom prst="rect">
            <a:avLst/>
          </a:prstGeom>
        </p:spPr>
      </p:pic>
    </p:spTree>
    <p:extLst>
      <p:ext uri="{BB962C8B-B14F-4D97-AF65-F5344CB8AC3E}">
        <p14:creationId xmlns:p14="http://schemas.microsoft.com/office/powerpoint/2010/main" val="570804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solidFill>
            <a:srgbClr val="FFC000"/>
          </a:solidFill>
        </p:spPr>
        <p:txBody>
          <a:bodyPr>
            <a:normAutofit/>
          </a:bodyPr>
          <a:lstStyle/>
          <a:p>
            <a:pPr marL="0" lvl="0" indent="0">
              <a:buNone/>
            </a:pPr>
            <a:r>
              <a:rPr lang="en-US" sz="1400" cap="none" dirty="0">
                <a:latin typeface="Arial Narrow" panose="020B0606020202030204" pitchFamily="34" charset="0"/>
              </a:rPr>
              <a:t>1) As a New Mexico qualified pharmacy technician, now certified in immunizations, you are able to:</a:t>
            </a:r>
          </a:p>
          <a:p>
            <a:pPr lvl="0"/>
            <a:r>
              <a:rPr lang="en-US" sz="1400" cap="none" dirty="0">
                <a:latin typeface="Arial Narrow" panose="020B0606020202030204" pitchFamily="34" charset="0"/>
              </a:rPr>
              <a:t>A) Order vaccines and maintain vaccine inventory.</a:t>
            </a:r>
          </a:p>
          <a:p>
            <a:pPr lvl="0"/>
            <a:r>
              <a:rPr lang="en-US" sz="1400" cap="none" dirty="0">
                <a:latin typeface="Arial Narrow" panose="020B0606020202030204" pitchFamily="34" charset="0"/>
              </a:rPr>
              <a:t>B) Educate patients on the efficacy of vaccines. </a:t>
            </a:r>
          </a:p>
          <a:p>
            <a:pPr lvl="0"/>
            <a:r>
              <a:rPr lang="en-US" sz="1400" cap="none" dirty="0">
                <a:latin typeface="Arial Narrow" panose="020B0606020202030204" pitchFamily="34" charset="0"/>
              </a:rPr>
              <a:t>C) Complete billing and documentation of vaccines given. </a:t>
            </a:r>
          </a:p>
          <a:p>
            <a:pPr lvl="0"/>
            <a:r>
              <a:rPr lang="en-US" sz="1400" b="1" u="sng" cap="none" dirty="0">
                <a:solidFill>
                  <a:schemeClr val="tx2"/>
                </a:solidFill>
                <a:latin typeface="Arial Narrow" panose="020B0606020202030204" pitchFamily="34" charset="0"/>
              </a:rPr>
              <a:t>D) A and C</a:t>
            </a:r>
          </a:p>
          <a:p>
            <a:endParaRPr lang="en-US" dirty="0"/>
          </a:p>
        </p:txBody>
      </p:sp>
    </p:spTree>
    <p:extLst>
      <p:ext uri="{BB962C8B-B14F-4D97-AF65-F5344CB8AC3E}">
        <p14:creationId xmlns:p14="http://schemas.microsoft.com/office/powerpoint/2010/main" val="2209746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Policies &amp; procedures </a:t>
            </a:r>
          </a:p>
        </p:txBody>
      </p:sp>
      <p:sp>
        <p:nvSpPr>
          <p:cNvPr id="3" name="Content Placeholder 2"/>
          <p:cNvSpPr>
            <a:spLocks noGrp="1"/>
          </p:cNvSpPr>
          <p:nvPr>
            <p:ph sz="quarter" idx="13"/>
          </p:nvPr>
        </p:nvSpPr>
        <p:spPr>
          <a:xfrm>
            <a:off x="514351" y="1211766"/>
            <a:ext cx="7796030" cy="2906751"/>
          </a:xfrm>
        </p:spPr>
        <p:txBody>
          <a:bodyPr>
            <a:noAutofit/>
          </a:bodyPr>
          <a:lstStyle/>
          <a:p>
            <a:r>
              <a:rPr lang="en-US" sz="1200" b="1" u="sng" cap="none" dirty="0">
                <a:latin typeface="Arial" panose="020B0604020202020204" pitchFamily="34" charset="0"/>
              </a:rPr>
              <a:t>Frequent FAQs</a:t>
            </a:r>
          </a:p>
          <a:p>
            <a:r>
              <a:rPr lang="en-US" sz="1200" cap="none" dirty="0">
                <a:latin typeface="Arial" panose="020B0604020202020204" pitchFamily="34" charset="0"/>
              </a:rPr>
              <a:t>What if the New Mexico Board of Pharmacy (NM BOP) audits and requests your immunization materials?</a:t>
            </a:r>
          </a:p>
          <a:p>
            <a:pPr lvl="1"/>
            <a:r>
              <a:rPr lang="en-US" sz="1050" cap="none" dirty="0">
                <a:latin typeface="Arial" panose="020B0604020202020204" pitchFamily="34" charset="0"/>
              </a:rPr>
              <a:t>You should offer: pharmacy tech. license, IZ Certification, IZ P &amp; P, NM BOP Emergency Order, Needle Stick Policy.</a:t>
            </a:r>
          </a:p>
          <a:p>
            <a:r>
              <a:rPr lang="en-US" sz="1200" cap="none" dirty="0">
                <a:latin typeface="Arial" panose="020B0604020202020204" pitchFamily="34" charset="0"/>
              </a:rPr>
              <a:t>What if the place I am working does not provide adequate PPE (i.e. eye covering, masks, disinfectant)?</a:t>
            </a:r>
          </a:p>
          <a:p>
            <a:pPr lvl="1"/>
            <a:r>
              <a:rPr lang="en-US" sz="1050" cap="none" dirty="0">
                <a:latin typeface="Arial" panose="020B0604020202020204" pitchFamily="34" charset="0"/>
              </a:rPr>
              <a:t>You are responsible for your own health, if you feel anyone/anything is unsafe, please do not proceed unless questions or concerns are addressed.</a:t>
            </a:r>
          </a:p>
          <a:p>
            <a:r>
              <a:rPr lang="en-US" sz="1200" cap="none" dirty="0">
                <a:latin typeface="Arial" panose="020B0604020202020204" pitchFamily="34" charset="0"/>
              </a:rPr>
              <a:t>What if you cannot find an E-kit and the Supervising Pharmacist says “go ahead anyway, nothing will happen?”</a:t>
            </a:r>
          </a:p>
          <a:p>
            <a:pPr lvl="1"/>
            <a:r>
              <a:rPr lang="en-US" sz="1050" cap="none" dirty="0">
                <a:latin typeface="Arial" panose="020B0604020202020204" pitchFamily="34" charset="0"/>
              </a:rPr>
              <a:t>An E-kit is required per the NM BOP and despite most liability falling on the Supervising Pharmacist, additional liabilities could fall on the pharmacy technician as the administrator of vaccine(s), so protect yourself!</a:t>
            </a:r>
          </a:p>
        </p:txBody>
      </p:sp>
      <p:sp>
        <p:nvSpPr>
          <p:cNvPr id="4" name="TextBox 3"/>
          <p:cNvSpPr txBox="1"/>
          <p:nvPr/>
        </p:nvSpPr>
        <p:spPr>
          <a:xfrm>
            <a:off x="3271024" y="4497659"/>
            <a:ext cx="5486400" cy="369332"/>
          </a:xfrm>
          <a:prstGeom prst="rect">
            <a:avLst/>
          </a:prstGeom>
          <a:noFill/>
        </p:spPr>
        <p:txBody>
          <a:bodyPr wrap="square" rtlCol="0">
            <a:spAutoFit/>
          </a:bodyPr>
          <a:lstStyle/>
          <a:p>
            <a:r>
              <a:rPr lang="en-US" dirty="0"/>
              <a:t>No E-Kit = No Vaccine </a:t>
            </a:r>
          </a:p>
        </p:txBody>
      </p:sp>
      <p:pic>
        <p:nvPicPr>
          <p:cNvPr id="5" name="Picture 4"/>
          <p:cNvPicPr>
            <a:picLocks noChangeAspect="1"/>
          </p:cNvPicPr>
          <p:nvPr/>
        </p:nvPicPr>
        <p:blipFill>
          <a:blip r:embed="rId2"/>
          <a:stretch>
            <a:fillRect/>
          </a:stretch>
        </p:blipFill>
        <p:spPr>
          <a:xfrm>
            <a:off x="8222165" y="4222694"/>
            <a:ext cx="646232" cy="646232"/>
          </a:xfrm>
          <a:prstGeom prst="rect">
            <a:avLst/>
          </a:prstGeom>
        </p:spPr>
      </p:pic>
    </p:spTree>
    <p:extLst>
      <p:ext uri="{BB962C8B-B14F-4D97-AF65-F5344CB8AC3E}">
        <p14:creationId xmlns:p14="http://schemas.microsoft.com/office/powerpoint/2010/main" val="2160366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95" y="514350"/>
            <a:ext cx="7243633" cy="863974"/>
          </a:xfrm>
        </p:spPr>
        <p:txBody>
          <a:bodyPr>
            <a:normAutofit fontScale="90000"/>
          </a:bodyPr>
          <a:lstStyle/>
          <a:p>
            <a:pPr algn="ctr"/>
            <a:r>
              <a:rPr lang="en-US" dirty="0"/>
              <a:t>The </a:t>
            </a:r>
            <a:r>
              <a:rPr lang="en-US" u="sng" dirty="0"/>
              <a:t>pharmacy technician’s </a:t>
            </a:r>
            <a:r>
              <a:rPr lang="en-US" dirty="0"/>
              <a:t>role what’s required</a:t>
            </a:r>
          </a:p>
        </p:txBody>
      </p:sp>
      <p:sp>
        <p:nvSpPr>
          <p:cNvPr id="3" name="Content Placeholder 2"/>
          <p:cNvSpPr>
            <a:spLocks noGrp="1"/>
          </p:cNvSpPr>
          <p:nvPr>
            <p:ph sz="quarter" idx="13"/>
          </p:nvPr>
        </p:nvSpPr>
        <p:spPr>
          <a:xfrm>
            <a:off x="514351" y="1603528"/>
            <a:ext cx="7796030" cy="2484750"/>
          </a:xfrm>
        </p:spPr>
        <p:txBody>
          <a:bodyPr>
            <a:normAutofit fontScale="85000" lnSpcReduction="20000"/>
          </a:bodyPr>
          <a:lstStyle/>
          <a:p>
            <a:r>
              <a:rPr lang="en-US" cap="none" dirty="0">
                <a:latin typeface="Arial" panose="020B0604020202020204" pitchFamily="34" charset="0"/>
                <a:cs typeface="Arial" panose="020B0604020202020204" pitchFamily="34" charset="0"/>
              </a:rPr>
              <a:t>As a New Mexico pharmacy technician, certified in immunizations, you MUST:</a:t>
            </a:r>
          </a:p>
          <a:p>
            <a:pPr marL="342900" indent="-342900">
              <a:buFont typeface="+mj-lt"/>
              <a:buAutoNum type="arabicPeriod"/>
            </a:pPr>
            <a:r>
              <a:rPr lang="en-US" cap="none" dirty="0">
                <a:latin typeface="Arial" panose="020B0604020202020204" pitchFamily="34" charset="0"/>
                <a:cs typeface="Arial" panose="020B0604020202020204" pitchFamily="34" charset="0"/>
              </a:rPr>
              <a:t>Only give pharmacist prescribed/ordered, FDA-authorized/licensed vaccine(s), this includes vaccine approved for Emergency Use Authorization (EUA).</a:t>
            </a:r>
          </a:p>
          <a:p>
            <a:pPr marL="342900" indent="-342900">
              <a:buFont typeface="+mj-lt"/>
              <a:buAutoNum type="arabicPeriod"/>
            </a:pPr>
            <a:r>
              <a:rPr lang="en-US" cap="none" dirty="0">
                <a:latin typeface="Arial" panose="020B0604020202020204" pitchFamily="34" charset="0"/>
                <a:cs typeface="Arial" panose="020B0604020202020204" pitchFamily="34" charset="0"/>
              </a:rPr>
              <a:t>Only give childhood vaccine(s) that are routine ACIP recommended/scheduled vaccine(s).</a:t>
            </a:r>
          </a:p>
          <a:p>
            <a:pPr marL="342900" indent="-342900">
              <a:buFont typeface="+mj-lt"/>
              <a:buAutoNum type="arabicPeriod"/>
            </a:pPr>
            <a:r>
              <a:rPr lang="en-US" cap="none" dirty="0">
                <a:latin typeface="Arial" panose="020B0604020202020204" pitchFamily="34" charset="0"/>
                <a:cs typeface="Arial" panose="020B0604020202020204" pitchFamily="34" charset="0"/>
              </a:rPr>
              <a:t>Maintain 2 hour CE in immunizations every NM BOP licensing period and CPR certification as required. </a:t>
            </a:r>
          </a:p>
          <a:p>
            <a:pPr marL="342900" indent="-342900">
              <a:buFont typeface="+mj-lt"/>
              <a:buAutoNum type="arabicPeriod"/>
            </a:pPr>
            <a:r>
              <a:rPr lang="en-US" cap="none" dirty="0">
                <a:latin typeface="Arial" panose="020B0604020202020204" pitchFamily="34" charset="0"/>
                <a:cs typeface="Arial" panose="020B0604020202020204" pitchFamily="34" charset="0"/>
              </a:rPr>
              <a:t>During vaccinations given to patients 18 years or younger, inform patients/parents the significance of well-child visits.</a:t>
            </a:r>
          </a:p>
          <a:p>
            <a:pPr marL="342900" indent="-342900">
              <a:buFont typeface="+mj-lt"/>
              <a:buAutoNum type="arabicPeriod"/>
            </a:pPr>
            <a:r>
              <a:rPr lang="en-US" cap="none" dirty="0">
                <a:latin typeface="Arial" panose="020B0604020202020204" pitchFamily="34" charset="0"/>
                <a:cs typeface="Arial" panose="020B0604020202020204" pitchFamily="34" charset="0"/>
              </a:rPr>
              <a:t>Documentation of identify any/all vaccine(s) given. </a:t>
            </a:r>
          </a:p>
          <a:p>
            <a:pPr marL="342900" indent="-342900">
              <a:buFont typeface="+mj-lt"/>
              <a:buAutoNum type="arabicPeriod"/>
            </a:pPr>
            <a:endParaRPr lang="en-US" cap="none"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8113428" y="4203814"/>
            <a:ext cx="646232" cy="646232"/>
          </a:xfrm>
          <a:prstGeom prst="rect">
            <a:avLst/>
          </a:prstGeom>
        </p:spPr>
      </p:pic>
      <p:sp>
        <p:nvSpPr>
          <p:cNvPr id="5" name="TextBox 4"/>
          <p:cNvSpPr txBox="1"/>
          <p:nvPr/>
        </p:nvSpPr>
        <p:spPr>
          <a:xfrm flipH="1">
            <a:off x="65069" y="4126790"/>
            <a:ext cx="8048359" cy="646331"/>
          </a:xfrm>
          <a:prstGeom prst="rect">
            <a:avLst/>
          </a:prstGeom>
          <a:noFill/>
        </p:spPr>
        <p:txBody>
          <a:bodyPr wrap="square" rtlCol="0">
            <a:spAutoFit/>
          </a:bodyPr>
          <a:lstStyle/>
          <a:p>
            <a:r>
              <a:rPr lang="en-US" sz="1200" dirty="0">
                <a:latin typeface="Arial Narrow" panose="020B0606020202030204" pitchFamily="34" charset="0"/>
              </a:rPr>
              <a:t>NM Board of Pharmacy Qualified Pharmacy Technician Childhood and COVID-19 Vaccine Administration and COVID-19 Testing Document: </a:t>
            </a:r>
            <a:r>
              <a:rPr lang="en-US" sz="1200" dirty="0">
                <a:latin typeface="Arial Narrow" panose="020B0606020202030204" pitchFamily="34" charset="0"/>
                <a:hlinkClick r:id="rId3"/>
              </a:rPr>
              <a:t>http://www.rld.state.nm.us/uploads/FileLinks/ad6770c244f74bdaaeaa53842023b4c7/technician_vaccine_administration_and_covid_testing_ii.pdf</a:t>
            </a:r>
            <a:r>
              <a:rPr lang="en-US" sz="1200" dirty="0">
                <a:latin typeface="Arial Narrow" panose="020B0606020202030204" pitchFamily="34" charset="0"/>
              </a:rPr>
              <a:t> </a:t>
            </a:r>
          </a:p>
        </p:txBody>
      </p:sp>
    </p:spTree>
    <p:extLst>
      <p:ext uri="{BB962C8B-B14F-4D97-AF65-F5344CB8AC3E}">
        <p14:creationId xmlns:p14="http://schemas.microsoft.com/office/powerpoint/2010/main" val="4109953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731" y="269023"/>
            <a:ext cx="7797662" cy="863974"/>
          </a:xfrm>
        </p:spPr>
        <p:txBody>
          <a:bodyPr>
            <a:normAutofit fontScale="90000"/>
          </a:bodyPr>
          <a:lstStyle/>
          <a:p>
            <a:pPr algn="ctr"/>
            <a:r>
              <a:rPr lang="en-US" dirty="0"/>
              <a:t>The Pharmacy Technician’s Role</a:t>
            </a:r>
            <a:br>
              <a:rPr lang="en-US" dirty="0"/>
            </a:br>
            <a:r>
              <a:rPr lang="en-US" dirty="0"/>
              <a:t>what’s required</a:t>
            </a:r>
          </a:p>
        </p:txBody>
      </p:sp>
      <p:sp>
        <p:nvSpPr>
          <p:cNvPr id="3" name="Content Placeholder 2"/>
          <p:cNvSpPr>
            <a:spLocks noGrp="1"/>
          </p:cNvSpPr>
          <p:nvPr>
            <p:ph sz="quarter" idx="13"/>
          </p:nvPr>
        </p:nvSpPr>
        <p:spPr>
          <a:xfrm>
            <a:off x="126381" y="1132997"/>
            <a:ext cx="8690516" cy="3568390"/>
          </a:xfrm>
        </p:spPr>
        <p:txBody>
          <a:bodyPr>
            <a:normAutofit fontScale="85000" lnSpcReduction="20000"/>
          </a:bodyPr>
          <a:lstStyle/>
          <a:p>
            <a:r>
              <a:rPr lang="en-US" sz="1400" b="1" u="sng" cap="none" dirty="0">
                <a:latin typeface="Arial" panose="020B0604020202020204" pitchFamily="34" charset="0"/>
              </a:rPr>
              <a:t>Frequent FAQs</a:t>
            </a:r>
          </a:p>
          <a:p>
            <a:r>
              <a:rPr lang="en-US" sz="1400" cap="none" dirty="0">
                <a:latin typeface="Arial" panose="020B0604020202020204" pitchFamily="34" charset="0"/>
              </a:rPr>
              <a:t>What if a patient brings in a hardcopy prescription for the tdap vaccine for their 11 year old son, required for school registration, and the script is processed with the hardcopy prescriber (not prescribed from Supervising Pharmacist)?</a:t>
            </a:r>
          </a:p>
          <a:p>
            <a:pPr lvl="1"/>
            <a:r>
              <a:rPr lang="en-US" sz="1400" cap="none" dirty="0">
                <a:latin typeface="Arial" panose="020B0604020202020204" pitchFamily="34" charset="0"/>
              </a:rPr>
              <a:t>Confirm appropriateness with Supervising Pharmacist &amp; change hardcopy to Supervising Pharmacist prescription with Supervising Pharmacist as provider. </a:t>
            </a:r>
          </a:p>
          <a:p>
            <a:pPr lvl="1"/>
            <a:r>
              <a:rPr lang="en-US" sz="1400" cap="none" dirty="0">
                <a:latin typeface="Arial" panose="020B0604020202020204" pitchFamily="34" charset="0"/>
              </a:rPr>
              <a:t>ACIP childhood schedule: </a:t>
            </a:r>
            <a:r>
              <a:rPr lang="en-US" sz="1400" cap="none" dirty="0">
                <a:latin typeface="Arial" panose="020B0604020202020204" pitchFamily="34" charset="0"/>
                <a:hlinkClick r:id="rId2"/>
              </a:rPr>
              <a:t>https://www.cdc.gov/vaccines/schedules/downloads/child/0-18yrs-child-combined-schedule.pdf</a:t>
            </a:r>
            <a:r>
              <a:rPr lang="en-US" sz="1400" cap="none" dirty="0">
                <a:latin typeface="Arial" panose="020B0604020202020204" pitchFamily="34" charset="0"/>
              </a:rPr>
              <a:t> </a:t>
            </a:r>
          </a:p>
          <a:p>
            <a:r>
              <a:rPr lang="en-US" sz="1400" cap="none" dirty="0">
                <a:latin typeface="Arial" panose="020B0604020202020204" pitchFamily="34" charset="0"/>
              </a:rPr>
              <a:t>What if my Supervising Pharmacist prescribes an off label, rotavirus for a 3 year old patient as catch-up, outside of routine ACIP age recommendations?</a:t>
            </a:r>
          </a:p>
          <a:p>
            <a:pPr lvl="1"/>
            <a:r>
              <a:rPr lang="en-US" sz="1400" cap="none" dirty="0">
                <a:latin typeface="Arial" panose="020B0604020202020204" pitchFamily="34" charset="0"/>
              </a:rPr>
              <a:t>Confirm and discuss with Supervising Pharmacist (the catch-up schedule finds this not required for a 3 year old patient).</a:t>
            </a:r>
          </a:p>
          <a:p>
            <a:pPr lvl="1"/>
            <a:r>
              <a:rPr lang="en-US" sz="1400" cap="none" dirty="0">
                <a:latin typeface="Arial" panose="020B0604020202020204" pitchFamily="34" charset="0"/>
              </a:rPr>
              <a:t>ACIP catch-up schedule: </a:t>
            </a:r>
            <a:r>
              <a:rPr lang="en-US" sz="1400" cap="none" dirty="0">
                <a:latin typeface="Arial" panose="020B0604020202020204" pitchFamily="34" charset="0"/>
                <a:hlinkClick r:id="rId3"/>
              </a:rPr>
              <a:t>https://www.cdc.gov/vaccines/schedules/hcp/imz/catchup.html#table-catchup</a:t>
            </a:r>
            <a:r>
              <a:rPr lang="en-US" sz="1400" cap="none" dirty="0">
                <a:latin typeface="Arial" panose="020B0604020202020204" pitchFamily="34" charset="0"/>
              </a:rPr>
              <a:t> </a:t>
            </a:r>
          </a:p>
          <a:p>
            <a:r>
              <a:rPr lang="en-US" sz="1400" cap="none" dirty="0">
                <a:latin typeface="Arial" panose="020B0604020202020204" pitchFamily="34" charset="0"/>
              </a:rPr>
              <a:t>What if it is the last month before my NM pharmacy tech. license expires and I forgot to do my CE’s?</a:t>
            </a:r>
          </a:p>
          <a:p>
            <a:pPr lvl="1"/>
            <a:r>
              <a:rPr lang="en-US" sz="1400" cap="none" dirty="0">
                <a:latin typeface="Arial" panose="020B0604020202020204" pitchFamily="34" charset="0"/>
              </a:rPr>
              <a:t>Reach out to colleagues, search online, GET IT DONE!</a:t>
            </a:r>
          </a:p>
          <a:p>
            <a:pPr lvl="1"/>
            <a:r>
              <a:rPr lang="en-US" sz="1400" cap="none" dirty="0">
                <a:latin typeface="Arial" panose="020B0604020202020204" pitchFamily="34" charset="0"/>
              </a:rPr>
              <a:t>If expired, do not continue to vaccinate, and retake this NMPhA class (and re-pay).</a:t>
            </a:r>
          </a:p>
          <a:p>
            <a:endParaRPr lang="en-US" dirty="0"/>
          </a:p>
        </p:txBody>
      </p:sp>
      <p:pic>
        <p:nvPicPr>
          <p:cNvPr id="5" name="Picture 4"/>
          <p:cNvPicPr>
            <a:picLocks noChangeAspect="1"/>
          </p:cNvPicPr>
          <p:nvPr/>
        </p:nvPicPr>
        <p:blipFill>
          <a:blip r:embed="rId4"/>
          <a:stretch>
            <a:fillRect/>
          </a:stretch>
        </p:blipFill>
        <p:spPr>
          <a:xfrm>
            <a:off x="8170665" y="4159210"/>
            <a:ext cx="646232" cy="646232"/>
          </a:xfrm>
          <a:prstGeom prst="rect">
            <a:avLst/>
          </a:prstGeom>
        </p:spPr>
      </p:pic>
    </p:spTree>
    <p:extLst>
      <p:ext uri="{BB962C8B-B14F-4D97-AF65-F5344CB8AC3E}">
        <p14:creationId xmlns:p14="http://schemas.microsoft.com/office/powerpoint/2010/main" val="12005729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Pharmacy technician’s role</a:t>
            </a:r>
          </a:p>
        </p:txBody>
      </p:sp>
      <p:sp>
        <p:nvSpPr>
          <p:cNvPr id="3" name="Content Placeholder 2"/>
          <p:cNvSpPr>
            <a:spLocks noGrp="1"/>
          </p:cNvSpPr>
          <p:nvPr>
            <p:ph sz="quarter" idx="13"/>
          </p:nvPr>
        </p:nvSpPr>
        <p:spPr>
          <a:xfrm>
            <a:off x="514351" y="1293541"/>
            <a:ext cx="7796030" cy="3018264"/>
          </a:xfrm>
        </p:spPr>
        <p:txBody>
          <a:bodyPr>
            <a:normAutofit fontScale="77500" lnSpcReduction="20000"/>
          </a:bodyPr>
          <a:lstStyle/>
          <a:p>
            <a:r>
              <a:rPr lang="en-US" b="1" u="sng" cap="none" dirty="0">
                <a:latin typeface="Arial" panose="020B0604020202020204" pitchFamily="34" charset="0"/>
              </a:rPr>
              <a:t>Frequent FAQs</a:t>
            </a:r>
          </a:p>
          <a:p>
            <a:r>
              <a:rPr lang="en-US" cap="none" dirty="0">
                <a:latin typeface="Arial" panose="020B0604020202020204" pitchFamily="34" charset="0"/>
              </a:rPr>
              <a:t>What if my CPR expired three months ago and I have been vaccinating patients with an expired CPR?</a:t>
            </a:r>
          </a:p>
          <a:p>
            <a:pPr lvl="1"/>
            <a:r>
              <a:rPr lang="en-US" cap="none" dirty="0">
                <a:latin typeface="Arial" panose="020B0604020202020204" pitchFamily="34" charset="0"/>
              </a:rPr>
              <a:t>Work with your pharmacy leadership for appropriate next steps. Do not hide it!</a:t>
            </a:r>
          </a:p>
          <a:p>
            <a:pPr lvl="1"/>
            <a:r>
              <a:rPr lang="en-US" cap="none" dirty="0">
                <a:latin typeface="Arial" panose="020B0604020202020204" pitchFamily="34" charset="0"/>
              </a:rPr>
              <a:t>Get CPR renewed ASAP. There is lots of online CPR and some CPR is better than expired/no CPR, even if it is outside the company requested CPR course. </a:t>
            </a:r>
          </a:p>
          <a:p>
            <a:r>
              <a:rPr lang="en-US" cap="none" dirty="0">
                <a:latin typeface="Arial" panose="020B0604020202020204" pitchFamily="34" charset="0"/>
              </a:rPr>
              <a:t>What if a 4 year old patient comes to the pharmacy for a routine influenza vaccine and mom states “my daughter is pretty healthy, she rarely goes to the doctor at least.”</a:t>
            </a:r>
          </a:p>
          <a:p>
            <a:pPr lvl="1"/>
            <a:r>
              <a:rPr lang="en-US" cap="none" dirty="0">
                <a:latin typeface="Arial" panose="020B0604020202020204" pitchFamily="34" charset="0"/>
              </a:rPr>
              <a:t>You are required by the NM BOP for those (18 years or younger) to inform their parent/legal guardian about the significance of a well-child visit with their/a primary provider. These well-child checks confirm childhood development, motor skills, and social history. </a:t>
            </a:r>
          </a:p>
          <a:p>
            <a:r>
              <a:rPr lang="en-US" cap="none" dirty="0">
                <a:latin typeface="Arial" panose="020B0604020202020204" pitchFamily="34" charset="0"/>
              </a:rPr>
              <a:t>What if a co-worker, also immunizing, never documents completely or signs their name or site of injection?</a:t>
            </a:r>
          </a:p>
          <a:p>
            <a:pPr lvl="1"/>
            <a:r>
              <a:rPr lang="en-US" cap="none" dirty="0">
                <a:latin typeface="Arial" panose="020B0604020202020204" pitchFamily="34" charset="0"/>
              </a:rPr>
              <a:t>RD (right deltoid) or other site of injection, is essential to tracking adverse reactions. You should not take on this liability if incomplete from co-worker(s). Work with the Supervising Pharmacist to determine next steps. </a:t>
            </a:r>
          </a:p>
          <a:p>
            <a:pPr lvl="1"/>
            <a:r>
              <a:rPr lang="en-US" cap="none" dirty="0">
                <a:latin typeface="Arial" panose="020B0604020202020204" pitchFamily="34" charset="0"/>
              </a:rPr>
              <a:t>Documentation of the vaccinator is required by NM BOP and is essential for NMSIIS reporting (which is a state law). </a:t>
            </a:r>
          </a:p>
          <a:p>
            <a:pPr lvl="1"/>
            <a:endParaRPr lang="en-US" cap="none" dirty="0">
              <a:latin typeface="Arial" panose="020B0604020202020204" pitchFamily="34" charset="0"/>
            </a:endParaRPr>
          </a:p>
          <a:p>
            <a:endParaRPr lang="en-US" dirty="0"/>
          </a:p>
        </p:txBody>
      </p:sp>
      <p:pic>
        <p:nvPicPr>
          <p:cNvPr id="4" name="Picture 3"/>
          <p:cNvPicPr>
            <a:picLocks noChangeAspect="1"/>
          </p:cNvPicPr>
          <p:nvPr/>
        </p:nvPicPr>
        <p:blipFill>
          <a:blip r:embed="rId2"/>
          <a:stretch>
            <a:fillRect/>
          </a:stretch>
        </p:blipFill>
        <p:spPr>
          <a:xfrm>
            <a:off x="8113428" y="4203814"/>
            <a:ext cx="646232" cy="646232"/>
          </a:xfrm>
          <a:prstGeom prst="rect">
            <a:avLst/>
          </a:prstGeom>
        </p:spPr>
      </p:pic>
    </p:spTree>
    <p:extLst>
      <p:ext uri="{BB962C8B-B14F-4D97-AF65-F5344CB8AC3E}">
        <p14:creationId xmlns:p14="http://schemas.microsoft.com/office/powerpoint/2010/main" val="5680709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NMSIIS</a:t>
            </a:r>
          </a:p>
        </p:txBody>
      </p:sp>
      <p:sp>
        <p:nvSpPr>
          <p:cNvPr id="3" name="Content Placeholder 2"/>
          <p:cNvSpPr>
            <a:spLocks noGrp="1"/>
          </p:cNvSpPr>
          <p:nvPr>
            <p:ph sz="quarter" idx="13"/>
          </p:nvPr>
        </p:nvSpPr>
        <p:spPr>
          <a:xfrm>
            <a:off x="515983" y="1633299"/>
            <a:ext cx="7796030" cy="2483392"/>
          </a:xfrm>
        </p:spPr>
        <p:txBody>
          <a:bodyPr>
            <a:normAutofit/>
          </a:bodyPr>
          <a:lstStyle/>
          <a:p>
            <a:r>
              <a:rPr lang="en-US" sz="1400" cap="none" dirty="0">
                <a:latin typeface="Arial" panose="020B0604020202020204" pitchFamily="34" charset="0"/>
                <a:cs typeface="Arial" panose="020B0604020202020204" pitchFamily="34" charset="0"/>
              </a:rPr>
              <a:t>By logging into the NMSIIS domain, you agree to abide by the terms of the New Mexico Department of Health (NMDOH)...</a:t>
            </a:r>
          </a:p>
          <a:p>
            <a:r>
              <a:rPr lang="en-US" sz="1400" cap="none" dirty="0">
                <a:latin typeface="Arial" panose="020B0604020202020204" pitchFamily="34" charset="0"/>
                <a:cs typeface="Arial" panose="020B0604020202020204" pitchFamily="34" charset="0"/>
              </a:rPr>
              <a:t>Only authorized users of this site should be accessing this system (do not share passwords). </a:t>
            </a:r>
          </a:p>
          <a:p>
            <a:r>
              <a:rPr lang="en-US" sz="1400" cap="none" dirty="0">
                <a:latin typeface="Arial" panose="020B0604020202020204" pitchFamily="34" charset="0"/>
                <a:cs typeface="Arial" panose="020B0604020202020204" pitchFamily="34" charset="0"/>
              </a:rPr>
              <a:t>Any unauthorized and improper use of this system may result in disciplinary action or criminal and civil penalties.</a:t>
            </a:r>
          </a:p>
        </p:txBody>
      </p:sp>
      <p:sp>
        <p:nvSpPr>
          <p:cNvPr id="6" name="TextBox 5"/>
          <p:cNvSpPr txBox="1"/>
          <p:nvPr/>
        </p:nvSpPr>
        <p:spPr>
          <a:xfrm flipH="1">
            <a:off x="237683" y="4203715"/>
            <a:ext cx="8384602" cy="646331"/>
          </a:xfrm>
          <a:prstGeom prst="rect">
            <a:avLst/>
          </a:prstGeom>
          <a:noFill/>
        </p:spPr>
        <p:txBody>
          <a:bodyPr wrap="square" rtlCol="0">
            <a:spAutoFit/>
          </a:bodyPr>
          <a:lstStyle/>
          <a:p>
            <a:r>
              <a:rPr lang="en-US" dirty="0">
                <a:latin typeface="Arial Narrow" panose="020B0606020202030204" pitchFamily="34" charset="0"/>
              </a:rPr>
              <a:t>NMSIIS Technical assistance, please contact the NMSIIS Help Desk at (833) 882-645</a:t>
            </a:r>
          </a:p>
          <a:p>
            <a:r>
              <a:rPr lang="en-US" dirty="0">
                <a:latin typeface="Arial Narrow" panose="020B0606020202030204" pitchFamily="34" charset="0"/>
              </a:rPr>
              <a:t>NMSIIS Sign Up: </a:t>
            </a:r>
            <a:r>
              <a:rPr lang="en-US" dirty="0">
                <a:latin typeface="Arial Narrow" panose="020B0606020202030204" pitchFamily="34" charset="0"/>
                <a:hlinkClick r:id="rId2"/>
              </a:rPr>
              <a:t>https://www.nmhealth.org/about/phd/idb/imp/siis/train/</a:t>
            </a:r>
            <a:r>
              <a:rPr lang="en-US" dirty="0">
                <a:latin typeface="Arial Narrow" panose="020B0606020202030204" pitchFamily="34" charset="0"/>
              </a:rPr>
              <a:t> </a:t>
            </a:r>
          </a:p>
        </p:txBody>
      </p:sp>
      <p:pic>
        <p:nvPicPr>
          <p:cNvPr id="7" name="Picture 6"/>
          <p:cNvPicPr>
            <a:picLocks noChangeAspect="1"/>
          </p:cNvPicPr>
          <p:nvPr/>
        </p:nvPicPr>
        <p:blipFill>
          <a:blip r:embed="rId3"/>
          <a:stretch>
            <a:fillRect/>
          </a:stretch>
        </p:blipFill>
        <p:spPr>
          <a:xfrm>
            <a:off x="8113428" y="4203814"/>
            <a:ext cx="646232" cy="64623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398" y="183530"/>
            <a:ext cx="3333750" cy="1371600"/>
          </a:xfrm>
          <a:prstGeom prst="rect">
            <a:avLst/>
          </a:prstGeom>
        </p:spPr>
      </p:pic>
    </p:spTree>
    <p:extLst>
      <p:ext uri="{BB962C8B-B14F-4D97-AF65-F5344CB8AC3E}">
        <p14:creationId xmlns:p14="http://schemas.microsoft.com/office/powerpoint/2010/main" val="27763735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NMSIIS</a:t>
            </a:r>
          </a:p>
        </p:txBody>
      </p:sp>
      <p:sp>
        <p:nvSpPr>
          <p:cNvPr id="3" name="Content Placeholder 2"/>
          <p:cNvSpPr>
            <a:spLocks noGrp="1"/>
          </p:cNvSpPr>
          <p:nvPr>
            <p:ph sz="quarter" idx="13"/>
          </p:nvPr>
        </p:nvSpPr>
        <p:spPr>
          <a:xfrm>
            <a:off x="514350" y="1828800"/>
            <a:ext cx="8235639" cy="3174379"/>
          </a:xfrm>
        </p:spPr>
        <p:txBody>
          <a:bodyPr>
            <a:normAutofit lnSpcReduction="10000"/>
          </a:bodyPr>
          <a:lstStyle/>
          <a:p>
            <a:r>
              <a:rPr lang="en-US" sz="1200" b="1" u="sng" cap="none" dirty="0">
                <a:latin typeface="Arial" panose="020B0604020202020204" pitchFamily="34" charset="0"/>
              </a:rPr>
              <a:t>Frequest FAQs</a:t>
            </a:r>
          </a:p>
          <a:p>
            <a:r>
              <a:rPr lang="en-US" sz="1200" cap="none" dirty="0">
                <a:latin typeface="Arial" panose="020B0604020202020204" pitchFamily="34" charset="0"/>
              </a:rPr>
              <a:t>Am I a provider of vaccines, how do I get an NMIIS log in to see what patients have had or need?</a:t>
            </a:r>
          </a:p>
          <a:p>
            <a:pPr lvl="1"/>
            <a:r>
              <a:rPr lang="en-US" sz="1200" cap="none" dirty="0">
                <a:latin typeface="Arial" panose="020B0604020202020204" pitchFamily="34" charset="0"/>
              </a:rPr>
              <a:t>Anyone who provides vaccines, even if not the prescriber, can get a log on via NM DOH.</a:t>
            </a:r>
          </a:p>
          <a:p>
            <a:pPr lvl="1"/>
            <a:r>
              <a:rPr lang="en-US" sz="1200" cap="none" dirty="0">
                <a:latin typeface="Arial" panose="020B0604020202020204" pitchFamily="34" charset="0"/>
              </a:rPr>
              <a:t>The NMSIIS Access Exam must be passed (80% or better) to obtain log in credentials.</a:t>
            </a:r>
          </a:p>
          <a:p>
            <a:r>
              <a:rPr lang="en-US" sz="1200" cap="none" dirty="0">
                <a:latin typeface="Arial" panose="020B0604020202020204" pitchFamily="34" charset="0"/>
              </a:rPr>
              <a:t>What if a patient says to you “I had my first COVID-19 vaccine at the hospital clinic, but not sure when or which brand. I’m here for my second shot please!”</a:t>
            </a:r>
          </a:p>
          <a:p>
            <a:pPr lvl="1"/>
            <a:r>
              <a:rPr lang="en-US" sz="1200" cap="none" dirty="0">
                <a:latin typeface="Arial" panose="020B0604020202020204" pitchFamily="34" charset="0"/>
              </a:rPr>
              <a:t>Either the patient can access </a:t>
            </a:r>
            <a:r>
              <a:rPr lang="en-US" sz="1200" i="1" cap="none" dirty="0">
                <a:latin typeface="Arial" panose="020B0604020202020204" pitchFamily="34" charset="0"/>
              </a:rPr>
              <a:t>Viewvax.org</a:t>
            </a:r>
            <a:r>
              <a:rPr lang="en-US" sz="1200" cap="none" dirty="0">
                <a:latin typeface="Arial" panose="020B0604020202020204" pitchFamily="34" charset="0"/>
              </a:rPr>
              <a:t> or you can access </a:t>
            </a:r>
            <a:r>
              <a:rPr lang="en-US" sz="1200" i="1" cap="none" dirty="0">
                <a:latin typeface="Arial" panose="020B0604020202020204" pitchFamily="34" charset="0"/>
              </a:rPr>
              <a:t>NMSIIS </a:t>
            </a:r>
            <a:r>
              <a:rPr lang="en-US" sz="1200" cap="none" dirty="0">
                <a:latin typeface="Arial" panose="020B0604020202020204" pitchFamily="34" charset="0"/>
              </a:rPr>
              <a:t>to determine if the second shot is due and which shot is required (brand names of COVID-19 vaccines are not interchangeable in the series.)</a:t>
            </a:r>
          </a:p>
          <a:p>
            <a:r>
              <a:rPr lang="en-US" sz="1200" cap="none" dirty="0">
                <a:latin typeface="Arial" panose="020B0604020202020204" pitchFamily="34" charset="0"/>
              </a:rPr>
              <a:t>What if a patient says, I got my COVID-19 vaccines at the hospital clinic (Pfizer), but now I want the other brand (Moderna).</a:t>
            </a:r>
          </a:p>
          <a:p>
            <a:pPr lvl="1"/>
            <a:r>
              <a:rPr lang="en-US" sz="1200" cap="none" dirty="0">
                <a:latin typeface="Arial" panose="020B0604020202020204" pitchFamily="34" charset="0"/>
              </a:rPr>
              <a:t>At this time, because the CDC ACIP recommendation is only one COVID-19 vaccine per patient, we are not able to give multiple vaccines for COVID-19. </a:t>
            </a:r>
          </a:p>
          <a:p>
            <a:endParaRPr lang="en-US" dirty="0"/>
          </a:p>
          <a:p>
            <a:endParaRPr lang="en-US" dirty="0"/>
          </a:p>
          <a:p>
            <a:endParaRPr lang="en-US" dirty="0"/>
          </a:p>
          <a:p>
            <a:endParaRPr lang="en-US" dirty="0"/>
          </a:p>
        </p:txBody>
      </p:sp>
      <p:pic>
        <p:nvPicPr>
          <p:cNvPr id="5" name="Picture 4"/>
          <p:cNvPicPr>
            <a:picLocks noChangeAspect="1"/>
          </p:cNvPicPr>
          <p:nvPr/>
        </p:nvPicPr>
        <p:blipFill>
          <a:blip r:embed="rId2"/>
          <a:stretch>
            <a:fillRect/>
          </a:stretch>
        </p:blipFill>
        <p:spPr>
          <a:xfrm>
            <a:off x="8159245" y="4196381"/>
            <a:ext cx="646232" cy="646232"/>
          </a:xfrm>
          <a:prstGeom prst="rect">
            <a:avLst/>
          </a:prstGeom>
        </p:spPr>
      </p:pic>
      <p:sp>
        <p:nvSpPr>
          <p:cNvPr id="6" name="TextBox 5"/>
          <p:cNvSpPr txBox="1"/>
          <p:nvPr/>
        </p:nvSpPr>
        <p:spPr>
          <a:xfrm>
            <a:off x="408877" y="4505093"/>
            <a:ext cx="7694879" cy="307777"/>
          </a:xfrm>
          <a:prstGeom prst="rect">
            <a:avLst/>
          </a:prstGeom>
          <a:noFill/>
        </p:spPr>
        <p:txBody>
          <a:bodyPr wrap="square" rtlCol="0">
            <a:spAutoFit/>
          </a:bodyPr>
          <a:lstStyle/>
          <a:p>
            <a:r>
              <a:rPr lang="en-US" sz="1400" dirty="0">
                <a:latin typeface="Arial Narrow" panose="020B0606020202030204" pitchFamily="34" charset="0"/>
              </a:rPr>
              <a:t>Viewvax: </a:t>
            </a:r>
            <a:r>
              <a:rPr lang="en-US" sz="1400" dirty="0">
                <a:latin typeface="Arial Narrow" panose="020B0606020202030204" pitchFamily="34" charset="0"/>
                <a:hlinkClick r:id="rId3"/>
              </a:rPr>
              <a:t>https://nmsiis.health.state.nm.us/webiznet_nm_public/Application/PublicPortal</a:t>
            </a:r>
            <a:r>
              <a:rPr lang="en-US" sz="1400" dirty="0">
                <a:latin typeface="Arial Narrow" panose="020B0606020202030204" pitchFamily="34" charset="0"/>
              </a:rPr>
              <a:t> </a:t>
            </a:r>
          </a:p>
        </p:txBody>
      </p:sp>
    </p:spTree>
    <p:extLst>
      <p:ext uri="{BB962C8B-B14F-4D97-AF65-F5344CB8AC3E}">
        <p14:creationId xmlns:p14="http://schemas.microsoft.com/office/powerpoint/2010/main" val="270030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71" y="98037"/>
            <a:ext cx="7797662" cy="863974"/>
          </a:xfrm>
        </p:spPr>
        <p:txBody>
          <a:bodyPr/>
          <a:lstStyle/>
          <a:p>
            <a:pPr algn="ctr"/>
            <a:r>
              <a:rPr lang="en-US" dirty="0"/>
              <a:t>Screening questions</a:t>
            </a:r>
          </a:p>
        </p:txBody>
      </p:sp>
      <p:sp>
        <p:nvSpPr>
          <p:cNvPr id="3" name="Content Placeholder 2"/>
          <p:cNvSpPr>
            <a:spLocks noGrp="1"/>
          </p:cNvSpPr>
          <p:nvPr>
            <p:ph sz="quarter" idx="13"/>
          </p:nvPr>
        </p:nvSpPr>
        <p:spPr>
          <a:xfrm>
            <a:off x="289932" y="750849"/>
            <a:ext cx="8504663" cy="3902927"/>
          </a:xfrm>
        </p:spPr>
        <p:txBody>
          <a:bodyPr>
            <a:noAutofit/>
          </a:bodyPr>
          <a:lstStyle/>
          <a:p>
            <a:r>
              <a:rPr lang="en-US" sz="900" b="1" cap="none" dirty="0">
                <a:latin typeface="Arial" panose="020B0604020202020204" pitchFamily="34" charset="0"/>
              </a:rPr>
              <a:t>For patients: </a:t>
            </a:r>
            <a:r>
              <a:rPr lang="en-US" sz="900" cap="none" dirty="0">
                <a:latin typeface="Arial" panose="020B0604020202020204" pitchFamily="34" charset="0"/>
              </a:rPr>
              <a:t>The following questions will help us determine which vaccines you may be given today. If you answer “yes” to any question, it does not necessarily mean you should not be vaccinated. It just means additional questions must be asked. If a question is not clear, please ask your healthcare provider to explain it.</a:t>
            </a:r>
          </a:p>
          <a:p>
            <a:r>
              <a:rPr lang="en-US" sz="1000" b="1" cap="none" dirty="0">
                <a:latin typeface="Arial" panose="020B0604020202020204" pitchFamily="34" charset="0"/>
              </a:rPr>
              <a:t>1. </a:t>
            </a:r>
            <a:r>
              <a:rPr lang="en-US" sz="1000" cap="none" dirty="0">
                <a:latin typeface="Arial" panose="020B0604020202020204" pitchFamily="34" charset="0"/>
              </a:rPr>
              <a:t>Are you sick today? </a:t>
            </a:r>
          </a:p>
          <a:p>
            <a:r>
              <a:rPr lang="en-US" sz="1000" b="1" cap="none" dirty="0">
                <a:latin typeface="Arial" panose="020B0604020202020204" pitchFamily="34" charset="0"/>
              </a:rPr>
              <a:t>2. </a:t>
            </a:r>
            <a:r>
              <a:rPr lang="en-US" sz="1000" cap="none" dirty="0">
                <a:latin typeface="Arial" panose="020B0604020202020204" pitchFamily="34" charset="0"/>
              </a:rPr>
              <a:t>Do you have allergies to medications, food, a vaccine component, or latex? </a:t>
            </a:r>
          </a:p>
          <a:p>
            <a:r>
              <a:rPr lang="en-US" sz="1000" b="1" cap="none" dirty="0">
                <a:latin typeface="Arial" panose="020B0604020202020204" pitchFamily="34" charset="0"/>
              </a:rPr>
              <a:t>3. </a:t>
            </a:r>
            <a:r>
              <a:rPr lang="en-US" sz="1000" cap="none" dirty="0">
                <a:latin typeface="Arial" panose="020B0604020202020204" pitchFamily="34" charset="0"/>
              </a:rPr>
              <a:t>Have you ever had a serious reaction after receiving a vaccination?</a:t>
            </a:r>
          </a:p>
          <a:p>
            <a:r>
              <a:rPr lang="en-US" sz="1000" b="1" cap="none" dirty="0">
                <a:latin typeface="Arial" panose="020B0604020202020204" pitchFamily="34" charset="0"/>
              </a:rPr>
              <a:t>4. </a:t>
            </a:r>
            <a:r>
              <a:rPr lang="en-US" sz="1000" cap="none" dirty="0">
                <a:latin typeface="Arial" panose="020B0604020202020204" pitchFamily="34" charset="0"/>
              </a:rPr>
              <a:t>Do you have a long-term health problem with heart, lung, kidney, or metabolic disease (e.g., diabetes), asthma, a blood disorder, no spleen, complement component deficiency, a cochlear implant, or a spinal fluid leak? Are you on long-term aspirin therapy?</a:t>
            </a:r>
          </a:p>
          <a:p>
            <a:r>
              <a:rPr lang="en-US" sz="1000" b="1" cap="none" dirty="0">
                <a:latin typeface="Arial" panose="020B0604020202020204" pitchFamily="34" charset="0"/>
              </a:rPr>
              <a:t>5. </a:t>
            </a:r>
            <a:r>
              <a:rPr lang="en-US" sz="1000" cap="none" dirty="0">
                <a:latin typeface="Arial" panose="020B0604020202020204" pitchFamily="34" charset="0"/>
              </a:rPr>
              <a:t>Do you have cancer, leukemia, HIV/AIDS, or any other immune system problem? </a:t>
            </a:r>
          </a:p>
          <a:p>
            <a:r>
              <a:rPr lang="en-US" sz="1000" b="1" cap="none" dirty="0">
                <a:latin typeface="Arial" panose="020B0604020202020204" pitchFamily="34" charset="0"/>
              </a:rPr>
              <a:t>6. </a:t>
            </a:r>
            <a:r>
              <a:rPr lang="en-US" sz="1000" cap="none" dirty="0">
                <a:latin typeface="Arial" panose="020B0604020202020204" pitchFamily="34" charset="0"/>
              </a:rPr>
              <a:t>Do you have a parent, brother, or sister with an immune system problem? </a:t>
            </a:r>
          </a:p>
          <a:p>
            <a:r>
              <a:rPr lang="en-US" sz="1000" b="1" cap="none" dirty="0">
                <a:latin typeface="Arial" panose="020B0604020202020204" pitchFamily="34" charset="0"/>
              </a:rPr>
              <a:t>7. </a:t>
            </a:r>
            <a:r>
              <a:rPr lang="en-US" sz="1000" cap="none" dirty="0">
                <a:latin typeface="Arial" panose="020B0604020202020204" pitchFamily="34" charset="0"/>
              </a:rPr>
              <a:t>In the past 3 months, have you taken medications that affect your immune system, such as prednisone, other steroids, or anticancer drugs; drugs for the treatment of rheumatoid arthritis, Crohn’s disease, or psoriasis; or have you had radiation treatments?</a:t>
            </a:r>
          </a:p>
          <a:p>
            <a:r>
              <a:rPr lang="en-US" sz="1000" b="1" cap="none" dirty="0">
                <a:latin typeface="Arial" panose="020B0604020202020204" pitchFamily="34" charset="0"/>
              </a:rPr>
              <a:t>8. </a:t>
            </a:r>
            <a:r>
              <a:rPr lang="en-US" sz="1000" cap="none" dirty="0">
                <a:latin typeface="Arial" panose="020B0604020202020204" pitchFamily="34" charset="0"/>
              </a:rPr>
              <a:t>Have you had a seizure or a brain or other nervous system problem?</a:t>
            </a:r>
          </a:p>
          <a:p>
            <a:r>
              <a:rPr lang="en-US" sz="1000" b="1" cap="none" dirty="0">
                <a:latin typeface="Arial" panose="020B0604020202020204" pitchFamily="34" charset="0"/>
              </a:rPr>
              <a:t>9. </a:t>
            </a:r>
            <a:r>
              <a:rPr lang="en-US" sz="1000" cap="none" dirty="0">
                <a:latin typeface="Arial" panose="020B0604020202020204" pitchFamily="34" charset="0"/>
              </a:rPr>
              <a:t>During the past year, have you received a transfusion of blood or blood products, or been given immune (gamma) globulin or an antiviral drug?</a:t>
            </a:r>
          </a:p>
          <a:p>
            <a:r>
              <a:rPr lang="en-US" sz="1000" b="1" cap="none" dirty="0">
                <a:latin typeface="Arial" panose="020B0604020202020204" pitchFamily="34" charset="0"/>
              </a:rPr>
              <a:t>10. </a:t>
            </a:r>
            <a:r>
              <a:rPr lang="en-US" sz="1000" cap="none" dirty="0">
                <a:latin typeface="Arial" panose="020B0604020202020204" pitchFamily="34" charset="0"/>
              </a:rPr>
              <a:t>For women: Are you pregnant or is there a chance you could become pregnant during the next month?</a:t>
            </a:r>
          </a:p>
          <a:p>
            <a:r>
              <a:rPr lang="en-US" sz="1000" b="1" cap="none" dirty="0">
                <a:latin typeface="Arial" panose="020B0604020202020204" pitchFamily="34" charset="0"/>
              </a:rPr>
              <a:t>11. </a:t>
            </a:r>
            <a:r>
              <a:rPr lang="en-US" sz="1000" cap="none" dirty="0">
                <a:latin typeface="Arial" panose="020B0604020202020204" pitchFamily="34" charset="0"/>
              </a:rPr>
              <a:t>Have you received any vaccinations in the past 4 weeks?</a:t>
            </a:r>
          </a:p>
        </p:txBody>
      </p:sp>
      <p:pic>
        <p:nvPicPr>
          <p:cNvPr id="4" name="Picture 3"/>
          <p:cNvPicPr>
            <a:picLocks noChangeAspect="1"/>
          </p:cNvPicPr>
          <p:nvPr/>
        </p:nvPicPr>
        <p:blipFill>
          <a:blip r:embed="rId2"/>
          <a:stretch>
            <a:fillRect/>
          </a:stretch>
        </p:blipFill>
        <p:spPr>
          <a:xfrm>
            <a:off x="8113428" y="4203814"/>
            <a:ext cx="646232" cy="646232"/>
          </a:xfrm>
          <a:prstGeom prst="rect">
            <a:avLst/>
          </a:prstGeom>
        </p:spPr>
      </p:pic>
    </p:spTree>
    <p:extLst>
      <p:ext uri="{BB962C8B-B14F-4D97-AF65-F5344CB8AC3E}">
        <p14:creationId xmlns:p14="http://schemas.microsoft.com/office/powerpoint/2010/main" val="6429656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451E2-8C42-4729-A4B9-ADF8F22CBFA4}"/>
              </a:ext>
            </a:extLst>
          </p:cNvPr>
          <p:cNvSpPr>
            <a:spLocks noGrp="1"/>
          </p:cNvSpPr>
          <p:nvPr>
            <p:ph type="title"/>
          </p:nvPr>
        </p:nvSpPr>
        <p:spPr>
          <a:xfrm>
            <a:off x="1379219" y="514350"/>
            <a:ext cx="6932793" cy="863974"/>
          </a:xfrm>
        </p:spPr>
        <p:txBody>
          <a:bodyPr/>
          <a:lstStyle/>
          <a:p>
            <a:r>
              <a:rPr lang="en-US" dirty="0"/>
              <a:t>Vaccine timing principles</a:t>
            </a:r>
          </a:p>
        </p:txBody>
      </p:sp>
      <p:sp>
        <p:nvSpPr>
          <p:cNvPr id="3" name="Content Placeholder 2">
            <a:extLst>
              <a:ext uri="{FF2B5EF4-FFF2-40B4-BE49-F238E27FC236}">
                <a16:creationId xmlns:a16="http://schemas.microsoft.com/office/drawing/2014/main" id="{2686CD44-62F2-4997-83FE-D8E147B6C347}"/>
              </a:ext>
            </a:extLst>
          </p:cNvPr>
          <p:cNvSpPr>
            <a:spLocks noGrp="1"/>
          </p:cNvSpPr>
          <p:nvPr>
            <p:ph sz="quarter" idx="13"/>
          </p:nvPr>
        </p:nvSpPr>
        <p:spPr/>
        <p:txBody>
          <a:bodyPr/>
          <a:lstStyle/>
          <a:p>
            <a:r>
              <a:rPr lang="en-US" dirty="0"/>
              <a:t>2 Inactivated vaccines = no spacing required</a:t>
            </a:r>
          </a:p>
          <a:p>
            <a:r>
              <a:rPr lang="en-US" dirty="0"/>
              <a:t>2 Live attenuated vaccines = same clinic day or 4 weeks apart</a:t>
            </a:r>
          </a:p>
          <a:p>
            <a:r>
              <a:rPr lang="en-US" dirty="0"/>
              <a:t>1 inactivated vaccine and 1 live attenuated vaccine = no spacing required</a:t>
            </a:r>
          </a:p>
          <a:p>
            <a:r>
              <a:rPr lang="en-US" dirty="0"/>
              <a:t>2 </a:t>
            </a:r>
            <a:r>
              <a:rPr lang="en-US" dirty="0" err="1"/>
              <a:t>Covid</a:t>
            </a:r>
            <a:r>
              <a:rPr lang="en-US" dirty="0"/>
              <a:t> vaccines = 14 days from other vaccines</a:t>
            </a:r>
          </a:p>
        </p:txBody>
      </p:sp>
    </p:spTree>
    <p:extLst>
      <p:ext uri="{BB962C8B-B14F-4D97-AF65-F5344CB8AC3E}">
        <p14:creationId xmlns:p14="http://schemas.microsoft.com/office/powerpoint/2010/main" val="39503326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Screening questions</a:t>
            </a:r>
          </a:p>
        </p:txBody>
      </p:sp>
      <p:sp>
        <p:nvSpPr>
          <p:cNvPr id="3" name="Content Placeholder 2"/>
          <p:cNvSpPr>
            <a:spLocks noGrp="1"/>
          </p:cNvSpPr>
          <p:nvPr>
            <p:ph sz="quarter" idx="13"/>
          </p:nvPr>
        </p:nvSpPr>
        <p:spPr/>
        <p:txBody>
          <a:bodyPr>
            <a:normAutofit fontScale="70000" lnSpcReduction="20000"/>
          </a:bodyPr>
          <a:lstStyle/>
          <a:p>
            <a:r>
              <a:rPr lang="en-US" sz="1400" b="1" u="sng" cap="none" dirty="0">
                <a:latin typeface="Arial" panose="020B0604020202020204" pitchFamily="34" charset="0"/>
              </a:rPr>
              <a:t>Frequent FAQs</a:t>
            </a:r>
          </a:p>
          <a:p>
            <a:r>
              <a:rPr lang="en-US" sz="1400" cap="none" dirty="0">
                <a:latin typeface="Arial" panose="020B0604020202020204" pitchFamily="34" charset="0"/>
              </a:rPr>
              <a:t>What if a patient wants a shingles vaccine, but is on chemotherapy treatment for cancer?</a:t>
            </a:r>
          </a:p>
          <a:p>
            <a:r>
              <a:rPr lang="en-US" sz="1400" cap="none" dirty="0">
                <a:latin typeface="Arial" panose="020B0604020202020204" pitchFamily="34" charset="0"/>
              </a:rPr>
              <a:t>What if child (4 years) comes in for a routine MMR vaccine (a live, attenuated vaccine), but is asplenic (has no spleen)?</a:t>
            </a:r>
          </a:p>
          <a:p>
            <a:r>
              <a:rPr lang="en-US" sz="1400" cap="none" dirty="0">
                <a:latin typeface="Arial" panose="020B0604020202020204" pitchFamily="34" charset="0"/>
              </a:rPr>
              <a:t>What if a child (4 years) comes in for a routine varicella (a live, attenuated vaccine), and lives with an immunocompromised relative?</a:t>
            </a:r>
          </a:p>
          <a:p>
            <a:pPr lvl="1"/>
            <a:r>
              <a:rPr lang="en-US" sz="1250" cap="none" dirty="0">
                <a:latin typeface="Arial" panose="020B0604020202020204" pitchFamily="34" charset="0"/>
              </a:rPr>
              <a:t>Answer to all of the above: Refer to the Supervising Pharmacist, and for your own vaccine knowledge, reference the ACIP medical indication vaccination schedule. </a:t>
            </a:r>
            <a:endParaRPr lang="en-US" sz="1400" cap="none" dirty="0">
              <a:latin typeface="Arial" panose="020B0604020202020204" pitchFamily="34" charset="0"/>
            </a:endParaRPr>
          </a:p>
          <a:p>
            <a:r>
              <a:rPr lang="en-US" sz="1400" cap="none" dirty="0">
                <a:latin typeface="Arial" panose="020B0604020202020204" pitchFamily="34" charset="0"/>
              </a:rPr>
              <a:t>What if a patient says yes to a serious reaction after receiving a vaccine?</a:t>
            </a:r>
          </a:p>
          <a:p>
            <a:r>
              <a:rPr lang="en-US" sz="1400" cap="none" dirty="0">
                <a:latin typeface="Arial" panose="020B0604020202020204" pitchFamily="34" charset="0"/>
              </a:rPr>
              <a:t>What if a patient says yes to allergies, but does not specify further details? </a:t>
            </a:r>
          </a:p>
          <a:p>
            <a:pPr lvl="1"/>
            <a:r>
              <a:rPr lang="en-US" cap="none" dirty="0">
                <a:latin typeface="Arial" panose="020B0604020202020204" pitchFamily="34" charset="0"/>
                <a:cs typeface="Arial" panose="020B0604020202020204" pitchFamily="34" charset="0"/>
              </a:rPr>
              <a:t>Answer to al of the above: </a:t>
            </a:r>
            <a:r>
              <a:rPr lang="en-US" sz="1400" cap="none" dirty="0">
                <a:latin typeface="Arial" panose="020B0604020202020204" pitchFamily="34" charset="0"/>
              </a:rPr>
              <a:t>Refer to the Supervising Pharmacist to discuss and counsel the patient. Note the reaction or allergy and document the necessary info. </a:t>
            </a:r>
          </a:p>
          <a:p>
            <a:pPr lvl="1"/>
            <a:endParaRPr lang="en-US" dirty="0"/>
          </a:p>
          <a:p>
            <a:endParaRPr lang="en-US" dirty="0"/>
          </a:p>
        </p:txBody>
      </p:sp>
      <p:pic>
        <p:nvPicPr>
          <p:cNvPr id="4" name="Picture 3"/>
          <p:cNvPicPr>
            <a:picLocks noChangeAspect="1"/>
          </p:cNvPicPr>
          <p:nvPr/>
        </p:nvPicPr>
        <p:blipFill>
          <a:blip r:embed="rId2"/>
          <a:stretch>
            <a:fillRect/>
          </a:stretch>
        </p:blipFill>
        <p:spPr>
          <a:xfrm>
            <a:off x="8113428" y="4203814"/>
            <a:ext cx="646232" cy="646232"/>
          </a:xfrm>
          <a:prstGeom prst="rect">
            <a:avLst/>
          </a:prstGeom>
        </p:spPr>
      </p:pic>
    </p:spTree>
    <p:extLst>
      <p:ext uri="{BB962C8B-B14F-4D97-AF65-F5344CB8AC3E}">
        <p14:creationId xmlns:p14="http://schemas.microsoft.com/office/powerpoint/2010/main" val="16222794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quarter" idx="14"/>
          </p:nvPr>
        </p:nvSpPr>
        <p:spPr/>
        <p:txBody>
          <a:bodyPr/>
          <a:lstStyle/>
          <a:p>
            <a:endParaRPr lang="en-US" dirty="0"/>
          </a:p>
        </p:txBody>
      </p:sp>
      <p:pic>
        <p:nvPicPr>
          <p:cNvPr id="5" name="Content Placeholder 10"/>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14351" y="-16288"/>
            <a:ext cx="8246381" cy="5159788"/>
          </a:xfrm>
        </p:spPr>
      </p:pic>
    </p:spTree>
    <p:extLst>
      <p:ext uri="{BB962C8B-B14F-4D97-AF65-F5344CB8AC3E}">
        <p14:creationId xmlns:p14="http://schemas.microsoft.com/office/powerpoint/2010/main" val="20845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182029"/>
            <a:ext cx="7796030" cy="3055434"/>
          </a:xfrm>
          <a:solidFill>
            <a:srgbClr val="FFC000"/>
          </a:solidFill>
        </p:spPr>
        <p:txBody>
          <a:bodyPr>
            <a:normAutofit/>
          </a:bodyPr>
          <a:lstStyle/>
          <a:p>
            <a:pPr lvl="0"/>
            <a:r>
              <a:rPr lang="en-US" sz="1400" cap="none" dirty="0">
                <a:latin typeface="Arial Narrow" panose="020B0606020202030204" pitchFamily="34" charset="0"/>
              </a:rPr>
              <a:t>2) As In accordance with the </a:t>
            </a:r>
            <a:r>
              <a:rPr lang="en-US" sz="1400" i="1" cap="none" dirty="0">
                <a:latin typeface="Arial Narrow" panose="020B0606020202030204" pitchFamily="34" charset="0"/>
              </a:rPr>
              <a:t>New Mexico Board of Pharmacy Qualified Pharmacy Technician Childhood and COVID-19 Vaccine Administration and COVID-19 Testing Document</a:t>
            </a:r>
            <a:r>
              <a:rPr lang="en-US" sz="1400" cap="none" dirty="0">
                <a:latin typeface="Arial Narrow" panose="020B0606020202030204" pitchFamily="34" charset="0"/>
              </a:rPr>
              <a:t> (link included in the home study slides), the Mexico qualified pharmacy technicians can now vaccinate:</a:t>
            </a:r>
          </a:p>
          <a:p>
            <a:pPr lvl="0"/>
            <a:r>
              <a:rPr lang="en-US" sz="1400" cap="none" dirty="0">
                <a:latin typeface="Arial Narrow" panose="020B0606020202030204" pitchFamily="34" charset="0"/>
              </a:rPr>
              <a:t>A) All ACIP approved vaccines, ages 3 to 64 and licensed/approved COVID-19 vaccines, ages 3 to 18.</a:t>
            </a:r>
          </a:p>
          <a:p>
            <a:pPr lvl="0"/>
            <a:r>
              <a:rPr lang="en-US" sz="1400" cap="none" dirty="0">
                <a:latin typeface="Arial Narrow" panose="020B0606020202030204" pitchFamily="34" charset="0"/>
              </a:rPr>
              <a:t>B) All ACIP approved vaccines, ages 3 to 18 and licensed/approved COVID-19 vaccines, ages 3 to 64.</a:t>
            </a:r>
          </a:p>
          <a:p>
            <a:pPr lvl="0"/>
            <a:r>
              <a:rPr lang="en-US" sz="1400" b="1" u="sng" cap="none" dirty="0">
                <a:latin typeface="Arial Narrow" panose="020B0606020202030204" pitchFamily="34" charset="0"/>
              </a:rPr>
              <a:t>C) All ACIP approved vaccines, ages 3 to 18 and licensed/approved COVID-19 and influenza vaccines, ages 3 and above. </a:t>
            </a:r>
          </a:p>
          <a:p>
            <a:pPr lvl="0"/>
            <a:r>
              <a:rPr lang="en-US" sz="1400" cap="none" dirty="0">
                <a:latin typeface="Arial Narrow" panose="020B0606020202030204" pitchFamily="34" charset="0"/>
              </a:rPr>
              <a:t>D) All ACIP approved vaccines, ages 3 to 18 and licensed/approved COVID-19 and influenza vaccines, ages 3 to 64. </a:t>
            </a:r>
          </a:p>
          <a:p>
            <a:endParaRPr lang="en-US" dirty="0"/>
          </a:p>
        </p:txBody>
      </p:sp>
    </p:spTree>
    <p:extLst>
      <p:ext uri="{BB962C8B-B14F-4D97-AF65-F5344CB8AC3E}">
        <p14:creationId xmlns:p14="http://schemas.microsoft.com/office/powerpoint/2010/main" val="15976913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3"/>
            <a:ext cx="8943278" cy="868605"/>
          </a:xfrm>
        </p:spPr>
        <p:txBody>
          <a:bodyPr>
            <a:normAutofit/>
          </a:bodyPr>
          <a:lstStyle/>
          <a:p>
            <a:pPr algn="ctr"/>
            <a:r>
              <a:rPr lang="en-US" dirty="0"/>
              <a:t>ACIP vaccine schedules (Updates in Jan.)</a:t>
            </a:r>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29376" y="716479"/>
            <a:ext cx="5764349" cy="4427021"/>
          </a:xfrm>
        </p:spPr>
      </p:pic>
      <p:pic>
        <p:nvPicPr>
          <p:cNvPr id="10" name="Content Placeholder 9"/>
          <p:cNvPicPr>
            <a:picLocks noGrp="1" noChangeAspect="1"/>
          </p:cNvPicPr>
          <p:nvPr>
            <p:ph sz="quarter" idx="14"/>
          </p:nvPr>
        </p:nvPicPr>
        <p:blipFill>
          <a:blip r:embed="rId3"/>
          <a:stretch>
            <a:fillRect/>
          </a:stretch>
        </p:blipFill>
        <p:spPr>
          <a:xfrm>
            <a:off x="8169060" y="4190844"/>
            <a:ext cx="646232" cy="646232"/>
          </a:xfrm>
          <a:prstGeom prst="rect">
            <a:avLst/>
          </a:prstGeom>
        </p:spPr>
      </p:pic>
    </p:spTree>
    <p:extLst>
      <p:ext uri="{BB962C8B-B14F-4D97-AF65-F5344CB8AC3E}">
        <p14:creationId xmlns:p14="http://schemas.microsoft.com/office/powerpoint/2010/main" val="7000670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
            <a:ext cx="8995317" cy="868605"/>
          </a:xfrm>
        </p:spPr>
        <p:txBody>
          <a:bodyPr>
            <a:normAutofit/>
          </a:bodyPr>
          <a:lstStyle/>
          <a:p>
            <a:pPr algn="ctr"/>
            <a:r>
              <a:rPr lang="en-US" dirty="0"/>
              <a:t>ACIP vaccine schedules (updates in Jan.)</a:t>
            </a:r>
          </a:p>
        </p:txBody>
      </p:sp>
      <p:pic>
        <p:nvPicPr>
          <p:cNvPr id="9" name="Content Placeholder 8"/>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618563" y="676506"/>
            <a:ext cx="5816397" cy="4466993"/>
          </a:xfrm>
        </p:spPr>
      </p:pic>
      <p:pic>
        <p:nvPicPr>
          <p:cNvPr id="13" name="Picture 12"/>
          <p:cNvPicPr>
            <a:picLocks noChangeAspect="1"/>
          </p:cNvPicPr>
          <p:nvPr/>
        </p:nvPicPr>
        <p:blipFill>
          <a:blip r:embed="rId3"/>
          <a:stretch>
            <a:fillRect/>
          </a:stretch>
        </p:blipFill>
        <p:spPr>
          <a:xfrm>
            <a:off x="8113428" y="4203814"/>
            <a:ext cx="646232" cy="646232"/>
          </a:xfrm>
          <a:prstGeom prst="rect">
            <a:avLst/>
          </a:prstGeom>
        </p:spPr>
      </p:pic>
    </p:spTree>
    <p:extLst>
      <p:ext uri="{BB962C8B-B14F-4D97-AF65-F5344CB8AC3E}">
        <p14:creationId xmlns:p14="http://schemas.microsoft.com/office/powerpoint/2010/main" val="7289227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41" y="105472"/>
            <a:ext cx="7797662" cy="863974"/>
          </a:xfrm>
        </p:spPr>
        <p:txBody>
          <a:bodyPr/>
          <a:lstStyle/>
          <a:p>
            <a:pPr algn="ctr"/>
            <a:r>
              <a:rPr lang="en-US" dirty="0"/>
              <a:t>Patient responses</a:t>
            </a:r>
          </a:p>
        </p:txBody>
      </p:sp>
      <p:sp>
        <p:nvSpPr>
          <p:cNvPr id="3" name="Content Placeholder 2"/>
          <p:cNvSpPr>
            <a:spLocks noGrp="1"/>
          </p:cNvSpPr>
          <p:nvPr>
            <p:ph sz="quarter" idx="13"/>
          </p:nvPr>
        </p:nvSpPr>
        <p:spPr>
          <a:xfrm>
            <a:off x="425141" y="969446"/>
            <a:ext cx="8245309" cy="3479179"/>
          </a:xfrm>
        </p:spPr>
        <p:txBody>
          <a:bodyPr>
            <a:normAutofit fontScale="77500" lnSpcReduction="20000"/>
          </a:bodyPr>
          <a:lstStyle/>
          <a:p>
            <a:r>
              <a:rPr lang="en-US" sz="1700" b="1" u="sng" cap="none" dirty="0">
                <a:latin typeface="Arial" panose="020B0604020202020204" pitchFamily="34" charset="0"/>
              </a:rPr>
              <a:t>Why are patient responses to the screening questions so significant?</a:t>
            </a:r>
          </a:p>
          <a:p>
            <a:pPr lvl="1"/>
            <a:r>
              <a:rPr lang="en-US" sz="1550" cap="none" dirty="0">
                <a:latin typeface="Arial" panose="020B0604020202020204" pitchFamily="34" charset="0"/>
              </a:rPr>
              <a:t>Better screening = less emergency situations/reactions.</a:t>
            </a:r>
          </a:p>
          <a:p>
            <a:pPr lvl="1"/>
            <a:r>
              <a:rPr lang="en-US" sz="1550" b="1" cap="none" dirty="0">
                <a:latin typeface="Arial" panose="020B0604020202020204" pitchFamily="34" charset="0"/>
              </a:rPr>
              <a:t>Contraindications</a:t>
            </a:r>
            <a:r>
              <a:rPr lang="en-US" sz="1550" cap="none" dirty="0">
                <a:latin typeface="Arial" panose="020B0604020202020204" pitchFamily="34" charset="0"/>
              </a:rPr>
              <a:t> are conditions in a patient that increases the risk for a serious adverse reaction to a vaccination &amp; are conditions under which vaccines should NOT be administered. </a:t>
            </a:r>
          </a:p>
          <a:p>
            <a:pPr lvl="1"/>
            <a:r>
              <a:rPr lang="en-US" sz="1550" cap="none" dirty="0">
                <a:latin typeface="Arial" panose="020B0604020202020204" pitchFamily="34" charset="0"/>
              </a:rPr>
              <a:t>Because the majority of contraindications are temporary, vaccinations often can be administered later when the condition leading to a contraindication no longer exists. </a:t>
            </a:r>
          </a:p>
          <a:p>
            <a:pPr lvl="1"/>
            <a:r>
              <a:rPr lang="en-US" sz="1550" cap="none" dirty="0">
                <a:latin typeface="Arial" panose="020B0604020202020204" pitchFamily="34" charset="0"/>
              </a:rPr>
              <a:t>A vaccine should not be administered when a contraindication is present; for example, MMR vaccine should not be administered to severely immunocompromised patients, but there are a lot of myths as well. </a:t>
            </a:r>
          </a:p>
          <a:p>
            <a:pPr lvl="2"/>
            <a:r>
              <a:rPr lang="en-US" sz="1400" cap="none" dirty="0">
                <a:latin typeface="Arial" panose="020B0604020202020204" pitchFamily="34" charset="0"/>
              </a:rPr>
              <a:t>Severely immunocompromised patients should not receive any live, attenuated vaccines.</a:t>
            </a:r>
          </a:p>
          <a:p>
            <a:pPr lvl="2"/>
            <a:r>
              <a:rPr lang="en-US" sz="1400" cap="none" dirty="0">
                <a:latin typeface="Arial" panose="020B0604020202020204" pitchFamily="34" charset="0"/>
              </a:rPr>
              <a:t>Because of the theoretical risk to the fetus, women known to be pregnant should not receive any live, attenuated vaccines. </a:t>
            </a:r>
          </a:p>
          <a:p>
            <a:pPr lvl="2"/>
            <a:r>
              <a:rPr lang="en-US" sz="1400" cap="none" dirty="0">
                <a:latin typeface="Arial" panose="020B0604020202020204" pitchFamily="34" charset="0"/>
              </a:rPr>
              <a:t>Persons who experienced encephalopathy within 7 days after administration of a previous dose of pertussis-containing vaccine not attributable to another identifiable cause, should not receive additional doses of a vaccine that contains pertussis. </a:t>
            </a:r>
          </a:p>
          <a:p>
            <a:pPr lvl="2"/>
            <a:r>
              <a:rPr lang="en-US" sz="1400" cap="none" dirty="0">
                <a:latin typeface="Arial" panose="020B0604020202020204" pitchFamily="34" charset="0"/>
              </a:rPr>
              <a:t>Persons with PEG allergic reaction(s) should not receive any COVID-19 vaccine (</a:t>
            </a:r>
            <a:r>
              <a:rPr lang="en-US" sz="1400" cap="none" dirty="0" err="1">
                <a:latin typeface="Arial" panose="020B0604020202020204" pitchFamily="34" charset="0"/>
              </a:rPr>
              <a:t>Moderna</a:t>
            </a:r>
            <a:r>
              <a:rPr lang="en-US" sz="1400" cap="none" dirty="0">
                <a:latin typeface="Arial" panose="020B0604020202020204" pitchFamily="34" charset="0"/>
              </a:rPr>
              <a:t> </a:t>
            </a:r>
            <a:r>
              <a:rPr lang="en-US" sz="1400" cap="none">
                <a:latin typeface="Arial" panose="020B0604020202020204" pitchFamily="34" charset="0"/>
              </a:rPr>
              <a:t>or Pfizer) </a:t>
            </a:r>
            <a:r>
              <a:rPr lang="en-US" sz="1400" cap="none" dirty="0">
                <a:latin typeface="Arial" panose="020B0604020202020204" pitchFamily="34" charset="0"/>
              </a:rPr>
              <a:t>to date. </a:t>
            </a:r>
          </a:p>
          <a:p>
            <a:endParaRPr lang="en-US" dirty="0"/>
          </a:p>
        </p:txBody>
      </p:sp>
      <p:pic>
        <p:nvPicPr>
          <p:cNvPr id="4" name="Picture 3"/>
          <p:cNvPicPr>
            <a:picLocks noChangeAspect="1"/>
          </p:cNvPicPr>
          <p:nvPr/>
        </p:nvPicPr>
        <p:blipFill>
          <a:blip r:embed="rId2"/>
          <a:stretch>
            <a:fillRect/>
          </a:stretch>
        </p:blipFill>
        <p:spPr>
          <a:xfrm>
            <a:off x="8113428" y="4203814"/>
            <a:ext cx="646232" cy="646232"/>
          </a:xfrm>
          <a:prstGeom prst="rect">
            <a:avLst/>
          </a:prstGeom>
        </p:spPr>
      </p:pic>
      <p:sp>
        <p:nvSpPr>
          <p:cNvPr id="5" name="TextBox 4"/>
          <p:cNvSpPr txBox="1"/>
          <p:nvPr/>
        </p:nvSpPr>
        <p:spPr>
          <a:xfrm>
            <a:off x="74342" y="4200162"/>
            <a:ext cx="8370849" cy="584775"/>
          </a:xfrm>
          <a:prstGeom prst="rect">
            <a:avLst/>
          </a:prstGeom>
          <a:noFill/>
        </p:spPr>
        <p:txBody>
          <a:bodyPr wrap="square" rtlCol="0">
            <a:spAutoFit/>
          </a:bodyPr>
          <a:lstStyle/>
          <a:p>
            <a:r>
              <a:rPr lang="en-US" sz="1400" dirty="0">
                <a:latin typeface="Arial Narrow" panose="020B0606020202030204" pitchFamily="34" charset="0"/>
              </a:rPr>
              <a:t>CDC Contraindications &amp; Precautions to Commonly Used Vaccines: </a:t>
            </a:r>
            <a:r>
              <a:rPr lang="en-US" sz="1400" dirty="0">
                <a:latin typeface="Arial Narrow" panose="020B0606020202030204" pitchFamily="34" charset="0"/>
                <a:hlinkClick r:id="rId3"/>
              </a:rPr>
              <a:t>https://www.cdc.gov/vaccines/hcp/acip-recs/general-recs/contraindications.htm</a:t>
            </a:r>
            <a:r>
              <a:rPr lang="en-US" dirty="0">
                <a:hlinkClick r:id="rId3"/>
              </a:rPr>
              <a:t>l</a:t>
            </a:r>
            <a:r>
              <a:rPr lang="en-US" dirty="0"/>
              <a:t>    </a:t>
            </a:r>
          </a:p>
        </p:txBody>
      </p:sp>
    </p:spTree>
    <p:extLst>
      <p:ext uri="{BB962C8B-B14F-4D97-AF65-F5344CB8AC3E}">
        <p14:creationId xmlns:p14="http://schemas.microsoft.com/office/powerpoint/2010/main" val="11928763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049" y="199133"/>
            <a:ext cx="7797662" cy="863974"/>
          </a:xfrm>
        </p:spPr>
        <p:txBody>
          <a:bodyPr/>
          <a:lstStyle/>
          <a:p>
            <a:pPr algn="ctr"/>
            <a:r>
              <a:rPr lang="en-US" dirty="0"/>
              <a:t>Patient responses</a:t>
            </a:r>
          </a:p>
        </p:txBody>
      </p:sp>
      <p:sp>
        <p:nvSpPr>
          <p:cNvPr id="3" name="Content Placeholder 2"/>
          <p:cNvSpPr>
            <a:spLocks noGrp="1"/>
          </p:cNvSpPr>
          <p:nvPr>
            <p:ph sz="quarter" idx="13"/>
          </p:nvPr>
        </p:nvSpPr>
        <p:spPr>
          <a:xfrm>
            <a:off x="156117" y="1047309"/>
            <a:ext cx="8014010" cy="3156505"/>
          </a:xfrm>
        </p:spPr>
        <p:txBody>
          <a:bodyPr>
            <a:normAutofit fontScale="25000" lnSpcReduction="20000"/>
          </a:bodyPr>
          <a:lstStyle/>
          <a:p>
            <a:pPr marL="0" indent="0">
              <a:buNone/>
            </a:pPr>
            <a:endParaRPr lang="en-US" sz="4200" cap="none" dirty="0">
              <a:latin typeface="Arial" panose="020B0604020202020204" pitchFamily="34" charset="0"/>
            </a:endParaRPr>
          </a:p>
          <a:p>
            <a:r>
              <a:rPr lang="en-US" sz="4200" b="1" cap="none" dirty="0">
                <a:latin typeface="Arial" panose="020B0604020202020204" pitchFamily="34" charset="0"/>
              </a:rPr>
              <a:t>Precautions</a:t>
            </a:r>
            <a:r>
              <a:rPr lang="en-US" sz="4200" cap="none" dirty="0">
                <a:latin typeface="Arial" panose="020B0604020202020204" pitchFamily="34" charset="0"/>
              </a:rPr>
              <a:t> are conditions in a patient that might increase the risk for a serious adverse reaction or might compromise the ability of the vaccine to produce immunity, and therefore be deferred to a later time when the precaution no longer exists or is no longer a concern.</a:t>
            </a:r>
          </a:p>
          <a:p>
            <a:pPr lvl="1"/>
            <a:r>
              <a:rPr lang="en-US" sz="4200" cap="none" dirty="0">
                <a:latin typeface="Arial" panose="020B0604020202020204" pitchFamily="34" charset="0"/>
              </a:rPr>
              <a:t>For example, if you administer the measles vaccine to a person with passive immunity to measles from a blood transfusion administered up to 7 months ago, a person might experience a more severe reaction than otherwise expected.</a:t>
            </a:r>
          </a:p>
          <a:p>
            <a:r>
              <a:rPr lang="en-US" sz="4200" cap="none" dirty="0">
                <a:latin typeface="Arial" panose="020B0604020202020204" pitchFamily="34" charset="0"/>
              </a:rPr>
              <a:t>When is it OK to give the vaccine regardless of a possible precaution?</a:t>
            </a:r>
          </a:p>
          <a:p>
            <a:pPr lvl="1"/>
            <a:r>
              <a:rPr lang="en-US" sz="4200" cap="none" dirty="0">
                <a:latin typeface="Arial" panose="020B0604020202020204" pitchFamily="34" charset="0"/>
              </a:rPr>
              <a:t>When the benefits of vaccine outweighs the risk to the patient. </a:t>
            </a:r>
          </a:p>
          <a:p>
            <a:r>
              <a:rPr lang="en-US" sz="4200" cap="none" dirty="0">
                <a:latin typeface="Arial" panose="020B0604020202020204" pitchFamily="34" charset="0"/>
              </a:rPr>
              <a:t>Precaution of ALL vaccines: </a:t>
            </a:r>
            <a:r>
              <a:rPr lang="en-US" sz="4200" u="sng" cap="none" dirty="0">
                <a:latin typeface="Arial" panose="020B0604020202020204" pitchFamily="34" charset="0"/>
              </a:rPr>
              <a:t>Moderate or severe </a:t>
            </a:r>
            <a:r>
              <a:rPr lang="en-US" sz="4200" cap="none" dirty="0">
                <a:latin typeface="Arial" panose="020B0604020202020204" pitchFamily="34" charset="0"/>
              </a:rPr>
              <a:t>acute illness with or without a fever. Response: Discuss with Supervising Pharmacist and delay vaccine until illness resolves.</a:t>
            </a:r>
          </a:p>
          <a:p>
            <a:r>
              <a:rPr lang="en-US" sz="4200" cap="none" dirty="0">
                <a:latin typeface="Arial" panose="020B0604020202020204" pitchFamily="34" charset="0"/>
              </a:rPr>
              <a:t>Precaution of ALL vaccines: Allergic reaction to component of the vaccine. Response: Discuss with Supervising Pharmacist and defer vaccine to primary care provider. </a:t>
            </a:r>
          </a:p>
          <a:p>
            <a:r>
              <a:rPr lang="en-US" sz="4200" cap="none" dirty="0">
                <a:latin typeface="Arial" panose="020B0604020202020204" pitchFamily="34" charset="0"/>
              </a:rPr>
              <a:t>Precaution for ALL vaccines: Previous reaction of febrile seizures in children who received that specific vaccine during childhood. Response: Discuss with Supervising Pharmacist and APAP for potential fever post-vaccine care.</a:t>
            </a:r>
          </a:p>
          <a:p>
            <a:r>
              <a:rPr lang="en-US" sz="4200" cap="none" dirty="0">
                <a:latin typeface="Arial" panose="020B0604020202020204" pitchFamily="34" charset="0"/>
              </a:rPr>
              <a:t>Precaution for MOST vaccines: Egg allergy documented with hives/breathing discomfort. Response: Discuss with Supervising Pharmacist and confirm with package insert that eggs were not involved in manufacturing of vaccine (i.e. Flucelvax or FluBlock, COVID-19 vaccine (Pfizer)).</a:t>
            </a:r>
          </a:p>
          <a:p>
            <a:endParaRPr lang="en-US" dirty="0"/>
          </a:p>
        </p:txBody>
      </p:sp>
      <p:pic>
        <p:nvPicPr>
          <p:cNvPr id="4" name="Picture 3"/>
          <p:cNvPicPr>
            <a:picLocks noChangeAspect="1"/>
          </p:cNvPicPr>
          <p:nvPr/>
        </p:nvPicPr>
        <p:blipFill>
          <a:blip r:embed="rId2"/>
          <a:stretch>
            <a:fillRect/>
          </a:stretch>
        </p:blipFill>
        <p:spPr>
          <a:xfrm>
            <a:off x="8113428" y="4203814"/>
            <a:ext cx="646232" cy="646232"/>
          </a:xfrm>
          <a:prstGeom prst="rect">
            <a:avLst/>
          </a:prstGeom>
        </p:spPr>
      </p:pic>
    </p:spTree>
    <p:extLst>
      <p:ext uri="{BB962C8B-B14F-4D97-AF65-F5344CB8AC3E}">
        <p14:creationId xmlns:p14="http://schemas.microsoft.com/office/powerpoint/2010/main" val="3393715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Patient responses</a:t>
            </a:r>
          </a:p>
        </p:txBody>
      </p:sp>
      <p:sp>
        <p:nvSpPr>
          <p:cNvPr id="3" name="Content Placeholder 2"/>
          <p:cNvSpPr>
            <a:spLocks noGrp="1"/>
          </p:cNvSpPr>
          <p:nvPr>
            <p:ph sz="quarter" idx="13"/>
          </p:nvPr>
        </p:nvSpPr>
        <p:spPr/>
        <p:txBody>
          <a:bodyPr>
            <a:normAutofit/>
          </a:bodyPr>
          <a:lstStyle/>
          <a:p>
            <a:r>
              <a:rPr lang="en-US" cap="none" dirty="0">
                <a:latin typeface="Arial" panose="020B0604020202020204" pitchFamily="34" charset="0"/>
              </a:rPr>
              <a:t>Anyone (patients or health-care providers) can misperceive certain conditions or circumstances as valid contraindications or precautions, which results in missed opportunities to administer recommended vaccines.</a:t>
            </a:r>
          </a:p>
          <a:p>
            <a:r>
              <a:rPr lang="en-US" cap="none" dirty="0">
                <a:latin typeface="Arial" panose="020B0604020202020204" pitchFamily="34" charset="0"/>
              </a:rPr>
              <a:t>Examples: </a:t>
            </a:r>
          </a:p>
          <a:p>
            <a:pPr lvl="1"/>
            <a:r>
              <a:rPr lang="en-US" cap="none" dirty="0">
                <a:latin typeface="Arial" panose="020B0604020202020204" pitchFamily="34" charset="0"/>
              </a:rPr>
              <a:t>Varicella &amp; unknown history of having chickenpox.</a:t>
            </a:r>
          </a:p>
          <a:p>
            <a:pPr lvl="1"/>
            <a:r>
              <a:rPr lang="en-US" cap="none" dirty="0">
                <a:latin typeface="Arial" panose="020B0604020202020204" pitchFamily="34" charset="0"/>
              </a:rPr>
              <a:t>MMR &amp; positive TB test result.</a:t>
            </a:r>
          </a:p>
          <a:p>
            <a:pPr lvl="1"/>
            <a:r>
              <a:rPr lang="en-US" cap="none" dirty="0">
                <a:latin typeface="Arial" panose="020B0604020202020204" pitchFamily="34" charset="0"/>
              </a:rPr>
              <a:t>HPV &amp; breastfeeding.</a:t>
            </a:r>
          </a:p>
          <a:p>
            <a:pPr lvl="1"/>
            <a:r>
              <a:rPr lang="en-US" cap="none" dirty="0">
                <a:latin typeface="Arial" panose="020B0604020202020204" pitchFamily="34" charset="0"/>
              </a:rPr>
              <a:t>Warfarin and any vaccine. </a:t>
            </a:r>
          </a:p>
          <a:p>
            <a:endParaRPr lang="en-US" dirty="0"/>
          </a:p>
        </p:txBody>
      </p:sp>
      <p:sp>
        <p:nvSpPr>
          <p:cNvPr id="4" name="TextBox 3"/>
          <p:cNvSpPr txBox="1"/>
          <p:nvPr/>
        </p:nvSpPr>
        <p:spPr>
          <a:xfrm>
            <a:off x="74342" y="4200162"/>
            <a:ext cx="8370849" cy="523220"/>
          </a:xfrm>
          <a:prstGeom prst="rect">
            <a:avLst/>
          </a:prstGeom>
          <a:noFill/>
        </p:spPr>
        <p:txBody>
          <a:bodyPr wrap="square" rtlCol="0">
            <a:spAutoFit/>
          </a:bodyPr>
          <a:lstStyle/>
          <a:p>
            <a:r>
              <a:rPr lang="en-US" sz="1400" dirty="0">
                <a:latin typeface="Arial Narrow" panose="020B0606020202030204" pitchFamily="34" charset="0"/>
              </a:rPr>
              <a:t>CDC Incorrectly Perceived Contraindications or Precautions: </a:t>
            </a:r>
            <a:r>
              <a:rPr lang="en-US" sz="1400" dirty="0">
                <a:latin typeface="Arial Narrow" panose="020B0606020202030204" pitchFamily="34" charset="0"/>
                <a:hlinkClick r:id="rId2"/>
              </a:rPr>
              <a:t>https://www.cdc.gov/vaccines/hcp/acip-recs/general-recs/contraindications.html#t-02</a:t>
            </a:r>
            <a:r>
              <a:rPr lang="en-US" sz="1400" dirty="0">
                <a:latin typeface="Arial Narrow" panose="020B0606020202030204" pitchFamily="34" charset="0"/>
              </a:rPr>
              <a:t>  </a:t>
            </a:r>
            <a:endParaRPr lang="en-US" dirty="0"/>
          </a:p>
        </p:txBody>
      </p:sp>
      <p:pic>
        <p:nvPicPr>
          <p:cNvPr id="5" name="Picture 4"/>
          <p:cNvPicPr>
            <a:picLocks noChangeAspect="1"/>
          </p:cNvPicPr>
          <p:nvPr/>
        </p:nvPicPr>
        <p:blipFill>
          <a:blip r:embed="rId3"/>
          <a:stretch>
            <a:fillRect/>
          </a:stretch>
        </p:blipFill>
        <p:spPr>
          <a:xfrm>
            <a:off x="8113428" y="4203814"/>
            <a:ext cx="646232" cy="646232"/>
          </a:xfrm>
          <a:prstGeom prst="rect">
            <a:avLst/>
          </a:prstGeom>
        </p:spPr>
      </p:pic>
    </p:spTree>
    <p:extLst>
      <p:ext uri="{BB962C8B-B14F-4D97-AF65-F5344CB8AC3E}">
        <p14:creationId xmlns:p14="http://schemas.microsoft.com/office/powerpoint/2010/main" val="24582701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Common Myths of vaccinations</a:t>
            </a:r>
          </a:p>
        </p:txBody>
      </p:sp>
      <p:sp>
        <p:nvSpPr>
          <p:cNvPr id="3" name="Content Placeholder 2"/>
          <p:cNvSpPr>
            <a:spLocks noGrp="1"/>
          </p:cNvSpPr>
          <p:nvPr>
            <p:ph sz="quarter" idx="13"/>
          </p:nvPr>
        </p:nvSpPr>
        <p:spPr/>
        <p:txBody>
          <a:bodyPr>
            <a:normAutofit fontScale="92500" lnSpcReduction="20000"/>
          </a:bodyPr>
          <a:lstStyle/>
          <a:p>
            <a:r>
              <a:rPr lang="en-US" b="1" cap="none" dirty="0">
                <a:latin typeface="Arial" panose="020B0604020202020204" pitchFamily="34" charset="0"/>
              </a:rPr>
              <a:t>Myth: Vaccines aren't worth the risk.</a:t>
            </a:r>
          </a:p>
          <a:p>
            <a:r>
              <a:rPr lang="en-US" cap="none" dirty="0">
                <a:latin typeface="Arial" panose="020B0604020202020204" pitchFamily="34" charset="0"/>
              </a:rPr>
              <a:t>Despite parent concerns, children have been successfully vaccinated for decades. In fact, there has never been a single credible study linking vaccines to long term health conditions. </a:t>
            </a:r>
          </a:p>
          <a:p>
            <a:r>
              <a:rPr lang="en-US" b="1" cap="none" dirty="0">
                <a:latin typeface="Arial" panose="020B0604020202020204" pitchFamily="34" charset="0"/>
              </a:rPr>
              <a:t>Myth: Better hygiene and sanitation are actually responsible for decreased infections, not vaccines.</a:t>
            </a:r>
          </a:p>
          <a:p>
            <a:r>
              <a:rPr lang="en-US" cap="none" dirty="0">
                <a:latin typeface="Arial" panose="020B0604020202020204" pitchFamily="34" charset="0"/>
              </a:rPr>
              <a:t>Although vaccines don't deserve all the credit for reducing or eliminating rates of infectious disease. Better sanitation, nutrition, and the development of antibiotics helped a lot too. But when these factors are isolated and rates of infectious disease are scrutinized, the role of vaccines cannot be denied.</a:t>
            </a:r>
          </a:p>
          <a:p>
            <a:endParaRPr lang="en-US" dirty="0"/>
          </a:p>
        </p:txBody>
      </p:sp>
      <p:sp>
        <p:nvSpPr>
          <p:cNvPr id="4" name="TextBox 3"/>
          <p:cNvSpPr txBox="1"/>
          <p:nvPr/>
        </p:nvSpPr>
        <p:spPr>
          <a:xfrm flipH="1">
            <a:off x="182894" y="4200162"/>
            <a:ext cx="8458944" cy="523220"/>
          </a:xfrm>
          <a:prstGeom prst="rect">
            <a:avLst/>
          </a:prstGeom>
          <a:noFill/>
        </p:spPr>
        <p:txBody>
          <a:bodyPr wrap="square" rtlCol="0">
            <a:spAutoFit/>
          </a:bodyPr>
          <a:lstStyle/>
          <a:p>
            <a:r>
              <a:rPr lang="en-US" sz="1400" dirty="0">
                <a:latin typeface="Arial Narrow" panose="020B0606020202030204" pitchFamily="34" charset="0"/>
              </a:rPr>
              <a:t>Vaccine Myths Debunked PublicHealth.Org Resource: </a:t>
            </a:r>
            <a:r>
              <a:rPr lang="en-US" sz="1400" dirty="0">
                <a:latin typeface="Arial Narrow" panose="020B0606020202030204" pitchFamily="34" charset="0"/>
                <a:hlinkClick r:id="rId2"/>
              </a:rPr>
              <a:t>https://www.publichealth.org/public-awareness/understanding-vaccines/vaccine-myths-debunked/</a:t>
            </a:r>
            <a:r>
              <a:rPr lang="en-US" sz="1400" dirty="0">
                <a:latin typeface="Arial Narrow" panose="020B0606020202030204" pitchFamily="34" charset="0"/>
              </a:rPr>
              <a:t>   </a:t>
            </a:r>
          </a:p>
        </p:txBody>
      </p:sp>
    </p:spTree>
    <p:extLst>
      <p:ext uri="{BB962C8B-B14F-4D97-AF65-F5344CB8AC3E}">
        <p14:creationId xmlns:p14="http://schemas.microsoft.com/office/powerpoint/2010/main" val="16172383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Motivational interviewing</a:t>
            </a:r>
          </a:p>
        </p:txBody>
      </p:sp>
      <p:sp>
        <p:nvSpPr>
          <p:cNvPr id="4" name="Text Placeholder 3"/>
          <p:cNvSpPr>
            <a:spLocks noGrp="1"/>
          </p:cNvSpPr>
          <p:nvPr>
            <p:ph type="body" idx="1"/>
          </p:nvPr>
        </p:nvSpPr>
        <p:spPr/>
        <p:txBody>
          <a:bodyPr/>
          <a:lstStyle/>
          <a:p>
            <a:pPr algn="ctr"/>
            <a:r>
              <a:rPr lang="en-US" dirty="0"/>
              <a:t>Do 		</a:t>
            </a:r>
          </a:p>
        </p:txBody>
      </p:sp>
      <p:sp>
        <p:nvSpPr>
          <p:cNvPr id="3" name="Content Placeholder 2"/>
          <p:cNvSpPr>
            <a:spLocks noGrp="1"/>
          </p:cNvSpPr>
          <p:nvPr>
            <p:ph sz="quarter" idx="13"/>
          </p:nvPr>
        </p:nvSpPr>
        <p:spPr>
          <a:xfrm>
            <a:off x="514351" y="2146300"/>
            <a:ext cx="4250937" cy="1884639"/>
          </a:xfrm>
        </p:spPr>
        <p:txBody>
          <a:bodyPr>
            <a:normAutofit fontScale="92500"/>
          </a:bodyPr>
          <a:lstStyle/>
          <a:p>
            <a:r>
              <a:rPr lang="en-US" cap="none" dirty="0">
                <a:latin typeface="Arial" panose="020B0604020202020204" pitchFamily="34" charset="0"/>
              </a:rPr>
              <a:t>“We have some shots to do today?” (emphasize)</a:t>
            </a:r>
          </a:p>
          <a:p>
            <a:r>
              <a:rPr lang="en-US" cap="none" dirty="0">
                <a:latin typeface="Arial" panose="020B0604020202020204" pitchFamily="34" charset="0"/>
              </a:rPr>
              <a:t>“I understand your concern, let me get the Supervising Pharmacist to go over the information with you.” (reflective)</a:t>
            </a:r>
          </a:p>
          <a:p>
            <a:r>
              <a:rPr lang="en-US" cap="none" dirty="0">
                <a:latin typeface="Arial" panose="020B0604020202020204" pitchFamily="34" charset="0"/>
              </a:rPr>
              <a:t>“So you have heard the flu shot can give you the flu?” (repeat back)</a:t>
            </a:r>
          </a:p>
          <a:p>
            <a:endParaRPr lang="en-US" cap="none" dirty="0">
              <a:latin typeface="Arial" panose="020B0604020202020204" pitchFamily="34" charset="0"/>
            </a:endParaRPr>
          </a:p>
        </p:txBody>
      </p:sp>
      <p:sp>
        <p:nvSpPr>
          <p:cNvPr id="5" name="Text Placeholder 4"/>
          <p:cNvSpPr>
            <a:spLocks noGrp="1"/>
          </p:cNvSpPr>
          <p:nvPr>
            <p:ph type="body" sz="quarter" idx="3"/>
          </p:nvPr>
        </p:nvSpPr>
        <p:spPr/>
        <p:txBody>
          <a:bodyPr/>
          <a:lstStyle/>
          <a:p>
            <a:pPr algn="ctr"/>
            <a:r>
              <a:rPr lang="en-US" dirty="0"/>
              <a:t>Do not</a:t>
            </a:r>
          </a:p>
        </p:txBody>
      </p:sp>
      <p:sp>
        <p:nvSpPr>
          <p:cNvPr id="6" name="Content Placeholder 5"/>
          <p:cNvSpPr>
            <a:spLocks noGrp="1"/>
          </p:cNvSpPr>
          <p:nvPr>
            <p:ph sz="quarter" idx="14"/>
          </p:nvPr>
        </p:nvSpPr>
        <p:spPr>
          <a:xfrm>
            <a:off x="4663644" y="2146300"/>
            <a:ext cx="3648368" cy="1884639"/>
          </a:xfrm>
        </p:spPr>
        <p:txBody>
          <a:bodyPr>
            <a:normAutofit lnSpcReduction="10000"/>
          </a:bodyPr>
          <a:lstStyle/>
          <a:p>
            <a:r>
              <a:rPr lang="en-US" sz="1400" cap="none" dirty="0">
                <a:latin typeface="Arial" panose="020B0604020202020204" pitchFamily="34" charset="0"/>
              </a:rPr>
              <a:t>“Have you thought about what shots you would like today?”</a:t>
            </a:r>
          </a:p>
          <a:p>
            <a:r>
              <a:rPr lang="en-US" sz="1400" cap="none" dirty="0">
                <a:latin typeface="Arial" panose="020B0604020202020204" pitchFamily="34" charset="0"/>
              </a:rPr>
              <a:t>“Well that is just a silly concern.”</a:t>
            </a:r>
          </a:p>
          <a:p>
            <a:r>
              <a:rPr lang="en-US" sz="1400" cap="none" dirty="0">
                <a:latin typeface="Arial" panose="020B0604020202020204" pitchFamily="34" charset="0"/>
              </a:rPr>
              <a:t>“The flu shot does not give you the flu, let’s just do it.”</a:t>
            </a:r>
          </a:p>
          <a:p>
            <a:r>
              <a:rPr lang="en-US" sz="1400" cap="none" dirty="0">
                <a:latin typeface="Arial" panose="020B0604020202020204" pitchFamily="34" charset="0"/>
              </a:rPr>
              <a:t>“Next victim please.”</a:t>
            </a:r>
          </a:p>
          <a:p>
            <a:endParaRPr lang="en-US" dirty="0"/>
          </a:p>
        </p:txBody>
      </p:sp>
    </p:spTree>
    <p:extLst>
      <p:ext uri="{BB962C8B-B14F-4D97-AF65-F5344CB8AC3E}">
        <p14:creationId xmlns:p14="http://schemas.microsoft.com/office/powerpoint/2010/main" val="20233656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Communication tips</a:t>
            </a:r>
          </a:p>
        </p:txBody>
      </p:sp>
      <p:sp>
        <p:nvSpPr>
          <p:cNvPr id="8" name="Content Placeholder 7"/>
          <p:cNvSpPr>
            <a:spLocks noGrp="1"/>
          </p:cNvSpPr>
          <p:nvPr>
            <p:ph sz="quarter" idx="13"/>
          </p:nvPr>
        </p:nvSpPr>
        <p:spPr/>
        <p:txBody>
          <a:bodyPr/>
          <a:lstStyle/>
          <a:p>
            <a:pPr>
              <a:buFont typeface="Wingdings" panose="05000000000000000000" pitchFamily="2" charset="2"/>
              <a:buChar char="ü"/>
            </a:pPr>
            <a:r>
              <a:rPr lang="en-US" cap="none" dirty="0">
                <a:latin typeface="Arial" panose="020B0604020202020204" pitchFamily="34" charset="0"/>
              </a:rPr>
              <a:t>Ask</a:t>
            </a:r>
          </a:p>
          <a:p>
            <a:pPr>
              <a:buFont typeface="Wingdings" panose="05000000000000000000" pitchFamily="2" charset="2"/>
              <a:buChar char="ü"/>
            </a:pPr>
            <a:r>
              <a:rPr lang="en-US" cap="none" dirty="0">
                <a:latin typeface="Arial" panose="020B0604020202020204" pitchFamily="34" charset="0"/>
              </a:rPr>
              <a:t>Listen</a:t>
            </a:r>
          </a:p>
          <a:p>
            <a:pPr>
              <a:buFont typeface="Wingdings" panose="05000000000000000000" pitchFamily="2" charset="2"/>
              <a:buChar char="ü"/>
            </a:pPr>
            <a:r>
              <a:rPr lang="en-US" cap="none" dirty="0">
                <a:latin typeface="Arial" panose="020B0604020202020204" pitchFamily="34" charset="0"/>
              </a:rPr>
              <a:t>Body language</a:t>
            </a:r>
          </a:p>
          <a:p>
            <a:pPr>
              <a:buFont typeface="Wingdings" panose="05000000000000000000" pitchFamily="2" charset="2"/>
              <a:buChar char="ü"/>
            </a:pPr>
            <a:r>
              <a:rPr lang="en-US" cap="none" dirty="0">
                <a:latin typeface="Arial" panose="020B0604020202020204" pitchFamily="34" charset="0"/>
              </a:rPr>
              <a:t>Check back</a:t>
            </a:r>
          </a:p>
          <a:p>
            <a:pPr>
              <a:buFont typeface="Wingdings" panose="05000000000000000000" pitchFamily="2" charset="2"/>
              <a:buChar char="ü"/>
            </a:pPr>
            <a:r>
              <a:rPr lang="en-US" cap="none" dirty="0">
                <a:latin typeface="Arial" panose="020B0604020202020204" pitchFamily="34" charset="0"/>
              </a:rPr>
              <a:t>Summarize</a:t>
            </a:r>
          </a:p>
          <a:p>
            <a:pPr>
              <a:buFont typeface="Wingdings" panose="05000000000000000000" pitchFamily="2" charset="2"/>
              <a:buChar char="ü"/>
            </a:pPr>
            <a:r>
              <a:rPr lang="en-US" cap="none" dirty="0">
                <a:latin typeface="Arial" panose="020B0604020202020204" pitchFamily="34" charset="0"/>
              </a:rPr>
              <a:t>Affirm</a:t>
            </a:r>
          </a:p>
        </p:txBody>
      </p:sp>
      <p:sp>
        <p:nvSpPr>
          <p:cNvPr id="9" name="Content Placeholder 8"/>
          <p:cNvSpPr>
            <a:spLocks noGrp="1"/>
          </p:cNvSpPr>
          <p:nvPr>
            <p:ph sz="quarter" idx="14"/>
          </p:nvPr>
        </p:nvSpPr>
        <p:spPr>
          <a:xfrm>
            <a:off x="4495478" y="1547547"/>
            <a:ext cx="3265771" cy="2483392"/>
          </a:xfrm>
        </p:spPr>
        <p:txBody>
          <a:bodyPr>
            <a:normAutofit fontScale="85000" lnSpcReduction="20000"/>
          </a:bodyPr>
          <a:lstStyle/>
          <a:p>
            <a:r>
              <a:rPr lang="en-US" cap="none" dirty="0">
                <a:latin typeface="Arial" panose="020B0604020202020204" pitchFamily="34" charset="0"/>
              </a:rPr>
              <a:t>NM by County, % fully immunized (children age 2 years): </a:t>
            </a:r>
            <a:r>
              <a:rPr lang="en-US" cap="none" dirty="0">
                <a:latin typeface="Arial" panose="020B0604020202020204" pitchFamily="34" charset="0"/>
                <a:hlinkClick r:id="rId2"/>
              </a:rPr>
              <a:t>https://ibis.health.state.nm.us/indicator/view/Immun431331.Cnty.html</a:t>
            </a:r>
            <a:r>
              <a:rPr lang="en-US" cap="none" dirty="0">
                <a:latin typeface="Arial" panose="020B0604020202020204" pitchFamily="34" charset="0"/>
              </a:rPr>
              <a:t> </a:t>
            </a:r>
          </a:p>
          <a:p>
            <a:r>
              <a:rPr lang="en-US" cap="none" dirty="0">
                <a:latin typeface="Arial" panose="020B0604020202020204" pitchFamily="34" charset="0"/>
              </a:rPr>
              <a:t>Catron County 33% </a:t>
            </a:r>
          </a:p>
          <a:p>
            <a:r>
              <a:rPr lang="en-US" cap="none" dirty="0">
                <a:latin typeface="Arial" panose="020B0604020202020204" pitchFamily="34" charset="0"/>
              </a:rPr>
              <a:t>Sierra County 60%</a:t>
            </a:r>
          </a:p>
          <a:p>
            <a:r>
              <a:rPr lang="en-US" cap="none" dirty="0">
                <a:latin typeface="Arial" panose="020B0604020202020204" pitchFamily="34" charset="0"/>
              </a:rPr>
              <a:t>Curry County 62.7%</a:t>
            </a:r>
          </a:p>
          <a:p>
            <a:r>
              <a:rPr lang="en-US" cap="none" dirty="0">
                <a:latin typeface="Arial" panose="020B0604020202020204" pitchFamily="34" charset="0"/>
              </a:rPr>
              <a:t>Bernalillo Country 85.9%</a:t>
            </a:r>
          </a:p>
          <a:p>
            <a:r>
              <a:rPr lang="en-US" cap="none" dirty="0">
                <a:latin typeface="Arial" panose="020B0604020202020204" pitchFamily="34" charset="0"/>
              </a:rPr>
              <a:t>Sandoval County 86.8%</a:t>
            </a:r>
          </a:p>
        </p:txBody>
      </p:sp>
    </p:spTree>
    <p:extLst>
      <p:ext uri="{BB962C8B-B14F-4D97-AF65-F5344CB8AC3E}">
        <p14:creationId xmlns:p14="http://schemas.microsoft.com/office/powerpoint/2010/main" val="40279273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Let’s Practice with Some Vaccine hesitancy</a:t>
            </a:r>
          </a:p>
        </p:txBody>
      </p:sp>
      <p:sp>
        <p:nvSpPr>
          <p:cNvPr id="3" name="Content Placeholder 2"/>
          <p:cNvSpPr>
            <a:spLocks noGrp="1"/>
          </p:cNvSpPr>
          <p:nvPr>
            <p:ph sz="quarter" idx="13"/>
          </p:nvPr>
        </p:nvSpPr>
        <p:spPr>
          <a:xfrm>
            <a:off x="514350" y="1547547"/>
            <a:ext cx="8339717" cy="3277214"/>
          </a:xfrm>
        </p:spPr>
        <p:txBody>
          <a:bodyPr>
            <a:normAutofit fontScale="92500" lnSpcReduction="10000"/>
          </a:bodyPr>
          <a:lstStyle/>
          <a:p>
            <a:r>
              <a:rPr lang="en-US" i="1" cap="none" dirty="0">
                <a:latin typeface="Arial" panose="020B0604020202020204" pitchFamily="34" charset="0"/>
              </a:rPr>
              <a:t>Patien</a:t>
            </a:r>
            <a:r>
              <a:rPr lang="en-US" cap="none" dirty="0">
                <a:latin typeface="Arial" panose="020B0604020202020204" pitchFamily="34" charset="0"/>
              </a:rPr>
              <a:t>t: “Aluminum is used in vaccines and seems dangerous to give to my kid.”</a:t>
            </a:r>
          </a:p>
          <a:p>
            <a:r>
              <a:rPr lang="en-US" i="1" cap="none" dirty="0">
                <a:latin typeface="Arial" panose="020B0604020202020204" pitchFamily="34" charset="0"/>
              </a:rPr>
              <a:t>Pharm Tech</a:t>
            </a:r>
            <a:r>
              <a:rPr lang="en-US" cap="none" dirty="0">
                <a:latin typeface="Arial" panose="020B0604020202020204" pitchFamily="34" charset="0"/>
              </a:rPr>
              <a:t>.: “Let me get the Pharmacist and we can get the information to help make the best decision for your child.”</a:t>
            </a:r>
          </a:p>
          <a:p>
            <a:r>
              <a:rPr lang="en-US" i="1" cap="none" dirty="0">
                <a:latin typeface="Arial" panose="020B0604020202020204" pitchFamily="34" charset="0"/>
              </a:rPr>
              <a:t>Supervising Pharmacist</a:t>
            </a:r>
            <a:r>
              <a:rPr lang="en-US" cap="none" dirty="0">
                <a:latin typeface="Arial" panose="020B0604020202020204" pitchFamily="34" charset="0"/>
              </a:rPr>
              <a:t>: “Although aluminum is used as an adjuvant to improve immune response it is in trace amounts and is not harmful to your child.”</a:t>
            </a:r>
          </a:p>
          <a:p>
            <a:r>
              <a:rPr lang="en-US" i="1" cap="none" dirty="0">
                <a:latin typeface="Arial" panose="020B0604020202020204" pitchFamily="34" charset="0"/>
              </a:rPr>
              <a:t>Patient</a:t>
            </a:r>
            <a:r>
              <a:rPr lang="en-US" cap="none" dirty="0">
                <a:latin typeface="Arial" panose="020B0604020202020204" pitchFamily="34" charset="0"/>
              </a:rPr>
              <a:t>: “Thimerisol is a preservative used in vaccines and I heard it causes autism in kids.” </a:t>
            </a:r>
          </a:p>
          <a:p>
            <a:r>
              <a:rPr lang="en-US" i="1" cap="none" dirty="0">
                <a:latin typeface="Arial" panose="020B0604020202020204" pitchFamily="34" charset="0"/>
              </a:rPr>
              <a:t>Pharm Tech</a:t>
            </a:r>
            <a:r>
              <a:rPr lang="en-US" cap="none" dirty="0">
                <a:latin typeface="Arial" panose="020B0604020202020204" pitchFamily="34" charset="0"/>
              </a:rPr>
              <a:t>.: “Let me get the Pharmacist and we can get the information to help make the best decision for your child.”</a:t>
            </a:r>
          </a:p>
          <a:p>
            <a:r>
              <a:rPr lang="en-US" i="1" cap="none" dirty="0">
                <a:latin typeface="Arial" panose="020B0604020202020204" pitchFamily="34" charset="0"/>
              </a:rPr>
              <a:t>Supervising Pharmacist</a:t>
            </a:r>
            <a:r>
              <a:rPr lang="en-US" cap="none" dirty="0">
                <a:latin typeface="Arial" panose="020B0604020202020204" pitchFamily="34" charset="0"/>
              </a:rPr>
              <a:t>: “Although Thimerisol, a form of ethylmercury, can be used as a preservative in some flu vaccines, it was removed from all childhood vaccines in 2001. We also do not carry the flu vaccine that contains this anymore.”</a:t>
            </a:r>
          </a:p>
          <a:p>
            <a:endParaRPr lang="en-US" dirty="0"/>
          </a:p>
        </p:txBody>
      </p:sp>
    </p:spTree>
    <p:extLst>
      <p:ext uri="{BB962C8B-B14F-4D97-AF65-F5344CB8AC3E}">
        <p14:creationId xmlns:p14="http://schemas.microsoft.com/office/powerpoint/2010/main" val="24994021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Vaccine consent</a:t>
            </a:r>
          </a:p>
        </p:txBody>
      </p:sp>
      <p:sp>
        <p:nvSpPr>
          <p:cNvPr id="3" name="Content Placeholder 2"/>
          <p:cNvSpPr>
            <a:spLocks noGrp="1"/>
          </p:cNvSpPr>
          <p:nvPr>
            <p:ph sz="quarter" idx="13"/>
          </p:nvPr>
        </p:nvSpPr>
        <p:spPr/>
        <p:txBody>
          <a:bodyPr>
            <a:normAutofit lnSpcReduction="10000"/>
          </a:bodyPr>
          <a:lstStyle/>
          <a:p>
            <a:r>
              <a:rPr lang="en-US" cap="none" dirty="0">
                <a:latin typeface="Arial" panose="020B0604020202020204" pitchFamily="34" charset="0"/>
              </a:rPr>
              <a:t>Titer Discussion – blood test to determine if antibodies are present and if vaccine is needed. (Consider: time, cost, availability). </a:t>
            </a:r>
          </a:p>
          <a:p>
            <a:r>
              <a:rPr lang="en-US" cap="none" dirty="0">
                <a:latin typeface="Arial" panose="020B0604020202020204" pitchFamily="34" charset="0"/>
              </a:rPr>
              <a:t>Parent or legal guardian if patient is under age, however, parent need not be present for vaccine administration. (Consider: school clinics, consent sent in by parent/guardian). </a:t>
            </a:r>
          </a:p>
          <a:p>
            <a:r>
              <a:rPr lang="en-US" cap="none" dirty="0">
                <a:latin typeface="Arial" panose="020B0604020202020204" pitchFamily="34" charset="0"/>
              </a:rPr>
              <a:t>The signature line consents that they will be asked to stay for 15 minutes post vaccine for observation, this is a must for COVID-19 vaccine(s). </a:t>
            </a:r>
          </a:p>
          <a:p>
            <a:r>
              <a:rPr lang="en-US" cap="none" dirty="0">
                <a:latin typeface="Arial" panose="020B0604020202020204" pitchFamily="34" charset="0"/>
              </a:rPr>
              <a:t>Vaccine for Children (VFC) Program in New Mexico, what is it, how does it work, and how can it benefit patients? (Consider: time, cost, availability).</a:t>
            </a:r>
          </a:p>
        </p:txBody>
      </p:sp>
      <p:pic>
        <p:nvPicPr>
          <p:cNvPr id="4" name="Picture 3"/>
          <p:cNvPicPr>
            <a:picLocks noChangeAspect="1"/>
          </p:cNvPicPr>
          <p:nvPr/>
        </p:nvPicPr>
        <p:blipFill>
          <a:blip r:embed="rId2"/>
          <a:stretch>
            <a:fillRect/>
          </a:stretch>
        </p:blipFill>
        <p:spPr>
          <a:xfrm>
            <a:off x="8113428" y="4203814"/>
            <a:ext cx="646232" cy="646232"/>
          </a:xfrm>
          <a:prstGeom prst="rect">
            <a:avLst/>
          </a:prstGeom>
        </p:spPr>
      </p:pic>
    </p:spTree>
    <p:extLst>
      <p:ext uri="{BB962C8B-B14F-4D97-AF65-F5344CB8AC3E}">
        <p14:creationId xmlns:p14="http://schemas.microsoft.com/office/powerpoint/2010/main" val="2802309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774568"/>
          </a:xfrm>
          <a:solidFill>
            <a:srgbClr val="FFC000"/>
          </a:solidFill>
        </p:spPr>
        <p:txBody>
          <a:bodyPr>
            <a:normAutofit/>
          </a:bodyPr>
          <a:lstStyle/>
          <a:p>
            <a:r>
              <a:rPr lang="en-US" sz="1400" cap="none" dirty="0">
                <a:latin typeface="Arial Narrow" panose="020B0606020202030204" pitchFamily="34" charset="0"/>
              </a:rPr>
              <a:t>3) In accordance with the </a:t>
            </a:r>
            <a:r>
              <a:rPr lang="en-US" sz="1400" i="1" cap="none" dirty="0">
                <a:latin typeface="Arial Narrow" panose="020B0606020202030204" pitchFamily="34" charset="0"/>
              </a:rPr>
              <a:t>New Mexico Board of Pharmacy Qualified Pharmacy Technician Childhood and COVID-19 Vaccine Administration and COVID-19 Testing Document</a:t>
            </a:r>
            <a:r>
              <a:rPr lang="en-US" sz="1400" cap="none" dirty="0">
                <a:latin typeface="Arial Narrow" panose="020B0606020202030204" pitchFamily="34" charset="0"/>
              </a:rPr>
              <a:t> (link included in the home study slides), the qualified pharmacist must:</a:t>
            </a:r>
          </a:p>
          <a:p>
            <a:pPr lvl="0"/>
            <a:r>
              <a:rPr lang="en-US" sz="1400" cap="none" dirty="0">
                <a:latin typeface="Arial Narrow" panose="020B0606020202030204" pitchFamily="34" charset="0"/>
              </a:rPr>
              <a:t>A) Be certified to prescribe and administer immunizations.</a:t>
            </a:r>
          </a:p>
          <a:p>
            <a:pPr lvl="0"/>
            <a:r>
              <a:rPr lang="en-US" sz="1400" cap="none" dirty="0">
                <a:latin typeface="Arial Narrow" panose="020B0606020202030204" pitchFamily="34" charset="0"/>
              </a:rPr>
              <a:t>B) Be readily and immediately available to directly supervise qualified pharmacy technicians.</a:t>
            </a:r>
          </a:p>
          <a:p>
            <a:pPr lvl="0"/>
            <a:r>
              <a:rPr lang="en-US" sz="1400" cap="none" dirty="0">
                <a:latin typeface="Arial Narrow" panose="020B0606020202030204" pitchFamily="34" charset="0"/>
              </a:rPr>
              <a:t>C) Be in compliance with recordkeeping and reporting requirements.</a:t>
            </a:r>
          </a:p>
          <a:p>
            <a:pPr lvl="0"/>
            <a:r>
              <a:rPr lang="en-US" sz="1400" b="1" u="sng" cap="none" dirty="0">
                <a:latin typeface="Arial Narrow" panose="020B0606020202030204" pitchFamily="34" charset="0"/>
              </a:rPr>
              <a:t>D) Be performing all of the above. </a:t>
            </a:r>
          </a:p>
          <a:p>
            <a:endParaRPr lang="en-US" dirty="0"/>
          </a:p>
        </p:txBody>
      </p:sp>
    </p:spTree>
    <p:extLst>
      <p:ext uri="{BB962C8B-B14F-4D97-AF65-F5344CB8AC3E}">
        <p14:creationId xmlns:p14="http://schemas.microsoft.com/office/powerpoint/2010/main" val="27902639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380" y="686503"/>
            <a:ext cx="8906108" cy="978000"/>
          </a:xfrm>
        </p:spPr>
        <p:txBody>
          <a:bodyPr/>
          <a:lstStyle/>
          <a:p>
            <a:r>
              <a:rPr lang="en-US" dirty="0"/>
              <a:t>Example of a positive tech-patient interaction continued…</a:t>
            </a:r>
          </a:p>
        </p:txBody>
      </p:sp>
      <p:sp>
        <p:nvSpPr>
          <p:cNvPr id="3" name="Text Placeholder 2"/>
          <p:cNvSpPr>
            <a:spLocks noGrp="1"/>
          </p:cNvSpPr>
          <p:nvPr>
            <p:ph type="body" idx="1"/>
          </p:nvPr>
        </p:nvSpPr>
        <p:spPr/>
        <p:txBody>
          <a:bodyPr/>
          <a:lstStyle/>
          <a:p>
            <a:r>
              <a:rPr lang="en-US" sz="1400" i="1" cap="none" dirty="0">
                <a:latin typeface="Arial" panose="020B0604020202020204" pitchFamily="34" charset="0"/>
              </a:rPr>
              <a:t>Pharm Tech.: </a:t>
            </a:r>
            <a:r>
              <a:rPr lang="en-US" sz="1400" cap="none" dirty="0">
                <a:latin typeface="Arial" panose="020B0604020202020204" pitchFamily="34" charset="0"/>
              </a:rPr>
              <a:t>Thanks Ms. Smith, your right arm, let me get that done right away for you. A quick pinch and you are done. </a:t>
            </a:r>
          </a:p>
          <a:p>
            <a:r>
              <a:rPr lang="en-US" sz="1400" i="1" cap="none" dirty="0">
                <a:latin typeface="Arial" panose="020B0604020202020204" pitchFamily="34" charset="0"/>
              </a:rPr>
              <a:t>Patient: </a:t>
            </a:r>
            <a:r>
              <a:rPr lang="en-US" sz="1400" cap="none" dirty="0">
                <a:latin typeface="Arial" panose="020B0604020202020204" pitchFamily="34" charset="0"/>
              </a:rPr>
              <a:t>That’s it, I’m done? I did not even feel a thing!</a:t>
            </a:r>
            <a:endParaRPr lang="en-US" sz="1400" i="1" cap="none" dirty="0">
              <a:latin typeface="Arial" panose="020B0604020202020204" pitchFamily="34" charset="0"/>
            </a:endParaRPr>
          </a:p>
          <a:p>
            <a:r>
              <a:rPr lang="en-US" sz="1400" i="1" cap="none" dirty="0">
                <a:latin typeface="Arial" panose="020B0604020202020204" pitchFamily="34" charset="0"/>
              </a:rPr>
              <a:t>Pharm Tech.: </a:t>
            </a:r>
            <a:r>
              <a:rPr lang="en-US" sz="1400" cap="none" dirty="0">
                <a:latin typeface="Arial" panose="020B0604020202020204" pitchFamily="34" charset="0"/>
              </a:rPr>
              <a:t>That’s great. Thank you and don’t forget your VIS has additional information about the vaccine. Call the pharmacy if you have any further questions or if anything comes up. </a:t>
            </a:r>
          </a:p>
          <a:p>
            <a:r>
              <a:rPr lang="en-US" sz="1400" i="1" cap="none" dirty="0">
                <a:latin typeface="Arial" panose="020B0604020202020204" pitchFamily="34" charset="0"/>
              </a:rPr>
              <a:t>Patient: </a:t>
            </a:r>
            <a:r>
              <a:rPr lang="en-US" sz="1400" cap="none" dirty="0">
                <a:latin typeface="Arial" panose="020B0604020202020204" pitchFamily="34" charset="0"/>
              </a:rPr>
              <a:t>OK, will do. Can I take Tylenol if my arm gets sore?</a:t>
            </a:r>
          </a:p>
          <a:p>
            <a:r>
              <a:rPr lang="en-US" sz="1400" i="1" cap="none" dirty="0">
                <a:latin typeface="Arial" panose="020B0604020202020204" pitchFamily="34" charset="0"/>
              </a:rPr>
              <a:t>Pharm Tech</a:t>
            </a:r>
            <a:r>
              <a:rPr lang="en-US" sz="1400" cap="none" dirty="0">
                <a:latin typeface="Arial" panose="020B0604020202020204" pitchFamily="34" charset="0"/>
              </a:rPr>
              <a:t>.: Let me get the Pharmacist to go over that with you. Also, we can have him/her discuss what other vaccines you may need today or in the future if you did not get a chance to do that already. </a:t>
            </a:r>
          </a:p>
          <a:p>
            <a:r>
              <a:rPr lang="en-US" sz="1400" i="1" cap="none" dirty="0">
                <a:latin typeface="Arial" panose="020B0604020202020204" pitchFamily="34" charset="0"/>
              </a:rPr>
              <a:t>Patient</a:t>
            </a:r>
            <a:r>
              <a:rPr lang="en-US" sz="1400" cap="none" dirty="0">
                <a:latin typeface="Arial" panose="020B0604020202020204" pitchFamily="34" charset="0"/>
              </a:rPr>
              <a:t>: OK. That would be great. Thanks again. </a:t>
            </a:r>
            <a:endParaRPr lang="en-US" dirty="0"/>
          </a:p>
          <a:p>
            <a:endParaRPr lang="en-US" dirty="0"/>
          </a:p>
        </p:txBody>
      </p:sp>
      <p:pic>
        <p:nvPicPr>
          <p:cNvPr id="4" name="Picture 3"/>
          <p:cNvPicPr>
            <a:picLocks noChangeAspect="1"/>
          </p:cNvPicPr>
          <p:nvPr/>
        </p:nvPicPr>
        <p:blipFill>
          <a:blip r:embed="rId2"/>
          <a:stretch>
            <a:fillRect/>
          </a:stretch>
        </p:blipFill>
        <p:spPr>
          <a:xfrm>
            <a:off x="8113429" y="4203814"/>
            <a:ext cx="646232" cy="646232"/>
          </a:xfrm>
          <a:prstGeom prst="rect">
            <a:avLst/>
          </a:prstGeom>
        </p:spPr>
      </p:pic>
    </p:spTree>
    <p:extLst>
      <p:ext uri="{BB962C8B-B14F-4D97-AF65-F5344CB8AC3E}">
        <p14:creationId xmlns:p14="http://schemas.microsoft.com/office/powerpoint/2010/main" val="14133344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52669-9B0B-498B-A43D-39972F45341A}"/>
              </a:ext>
            </a:extLst>
          </p:cNvPr>
          <p:cNvSpPr>
            <a:spLocks noGrp="1"/>
          </p:cNvSpPr>
          <p:nvPr>
            <p:ph type="title"/>
          </p:nvPr>
        </p:nvSpPr>
        <p:spPr>
          <a:xfrm>
            <a:off x="1016846" y="6499"/>
            <a:ext cx="6798600" cy="978000"/>
          </a:xfrm>
        </p:spPr>
        <p:txBody>
          <a:bodyPr/>
          <a:lstStyle/>
          <a:p>
            <a:r>
              <a:rPr lang="en-US" dirty="0"/>
              <a:t>Vaccine Placement reminders</a:t>
            </a:r>
          </a:p>
        </p:txBody>
      </p:sp>
      <p:pic>
        <p:nvPicPr>
          <p:cNvPr id="4" name="Picture 3">
            <a:extLst>
              <a:ext uri="{FF2B5EF4-FFF2-40B4-BE49-F238E27FC236}">
                <a16:creationId xmlns:a16="http://schemas.microsoft.com/office/drawing/2014/main" id="{A8562915-3029-44A2-8913-5B72E131D075}"/>
              </a:ext>
            </a:extLst>
          </p:cNvPr>
          <p:cNvPicPr>
            <a:picLocks noChangeAspect="1"/>
          </p:cNvPicPr>
          <p:nvPr/>
        </p:nvPicPr>
        <p:blipFill>
          <a:blip r:embed="rId2"/>
          <a:stretch>
            <a:fillRect/>
          </a:stretch>
        </p:blipFill>
        <p:spPr>
          <a:xfrm>
            <a:off x="-48408" y="1120141"/>
            <a:ext cx="9192408" cy="3830170"/>
          </a:xfrm>
          <a:prstGeom prst="rect">
            <a:avLst/>
          </a:prstGeom>
        </p:spPr>
      </p:pic>
      <p:sp>
        <p:nvSpPr>
          <p:cNvPr id="3" name="Text Placeholder 2">
            <a:extLst>
              <a:ext uri="{FF2B5EF4-FFF2-40B4-BE49-F238E27FC236}">
                <a16:creationId xmlns:a16="http://schemas.microsoft.com/office/drawing/2014/main" id="{B95682C9-7D10-418A-89F9-EF9435FC379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025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214DDF-CDB7-4AFF-B7F2-CD1B9E37B4E3}"/>
              </a:ext>
            </a:extLst>
          </p:cNvPr>
          <p:cNvPicPr>
            <a:picLocks noChangeAspect="1"/>
          </p:cNvPicPr>
          <p:nvPr/>
        </p:nvPicPr>
        <p:blipFill>
          <a:blip r:embed="rId2"/>
          <a:stretch>
            <a:fillRect/>
          </a:stretch>
        </p:blipFill>
        <p:spPr>
          <a:xfrm>
            <a:off x="49740" y="28575"/>
            <a:ext cx="3493559" cy="3048301"/>
          </a:xfrm>
          <a:prstGeom prst="rect">
            <a:avLst/>
          </a:prstGeom>
        </p:spPr>
      </p:pic>
      <p:pic>
        <p:nvPicPr>
          <p:cNvPr id="4" name="Picture 3">
            <a:extLst>
              <a:ext uri="{FF2B5EF4-FFF2-40B4-BE49-F238E27FC236}">
                <a16:creationId xmlns:a16="http://schemas.microsoft.com/office/drawing/2014/main" id="{7DBD2486-88FD-4FF9-A998-EC5FE45A46EE}"/>
              </a:ext>
            </a:extLst>
          </p:cNvPr>
          <p:cNvPicPr>
            <a:picLocks noChangeAspect="1"/>
          </p:cNvPicPr>
          <p:nvPr/>
        </p:nvPicPr>
        <p:blipFill>
          <a:blip r:embed="rId3"/>
          <a:stretch>
            <a:fillRect/>
          </a:stretch>
        </p:blipFill>
        <p:spPr>
          <a:xfrm>
            <a:off x="5171545" y="2438400"/>
            <a:ext cx="3732425" cy="2413635"/>
          </a:xfrm>
          <a:prstGeom prst="rect">
            <a:avLst/>
          </a:prstGeom>
        </p:spPr>
      </p:pic>
      <p:pic>
        <p:nvPicPr>
          <p:cNvPr id="5" name="Picture 4">
            <a:extLst>
              <a:ext uri="{FF2B5EF4-FFF2-40B4-BE49-F238E27FC236}">
                <a16:creationId xmlns:a16="http://schemas.microsoft.com/office/drawing/2014/main" id="{2E6138EB-4112-40D7-8C1B-CDDD41BB03B5}"/>
              </a:ext>
            </a:extLst>
          </p:cNvPr>
          <p:cNvPicPr>
            <a:picLocks noChangeAspect="1"/>
          </p:cNvPicPr>
          <p:nvPr/>
        </p:nvPicPr>
        <p:blipFill>
          <a:blip r:embed="rId4"/>
          <a:stretch>
            <a:fillRect/>
          </a:stretch>
        </p:blipFill>
        <p:spPr>
          <a:xfrm>
            <a:off x="3671887" y="1628775"/>
            <a:ext cx="1800225" cy="1885950"/>
          </a:xfrm>
          <a:prstGeom prst="rect">
            <a:avLst/>
          </a:prstGeom>
        </p:spPr>
      </p:pic>
      <p:sp>
        <p:nvSpPr>
          <p:cNvPr id="3" name="Text Placeholder 2">
            <a:extLst>
              <a:ext uri="{FF2B5EF4-FFF2-40B4-BE49-F238E27FC236}">
                <a16:creationId xmlns:a16="http://schemas.microsoft.com/office/drawing/2014/main" id="{F7846A58-795A-4974-BF88-E3F2723D67D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28163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Live Demonstration</a:t>
            </a:r>
          </a:p>
        </p:txBody>
      </p:sp>
      <p:sp>
        <p:nvSpPr>
          <p:cNvPr id="3" name="Content Placeholder 2"/>
          <p:cNvSpPr>
            <a:spLocks noGrp="1"/>
          </p:cNvSpPr>
          <p:nvPr>
            <p:ph sz="quarter" idx="13"/>
          </p:nvPr>
        </p:nvSpPr>
        <p:spPr/>
        <p:txBody>
          <a:bodyPr/>
          <a:lstStyle/>
          <a:p>
            <a:r>
              <a:rPr lang="en-US" dirty="0"/>
              <a:t>Aseptic Technique</a:t>
            </a:r>
          </a:p>
          <a:p>
            <a:r>
              <a:rPr lang="en-US" dirty="0"/>
              <a:t>Safety Device</a:t>
            </a:r>
          </a:p>
          <a:p>
            <a:r>
              <a:rPr lang="en-US" dirty="0"/>
              <a:t>Injection location</a:t>
            </a:r>
          </a:p>
        </p:txBody>
      </p:sp>
      <p:pic>
        <p:nvPicPr>
          <p:cNvPr id="4" name="Picture 3"/>
          <p:cNvPicPr>
            <a:picLocks noChangeAspect="1"/>
          </p:cNvPicPr>
          <p:nvPr/>
        </p:nvPicPr>
        <p:blipFill>
          <a:blip r:embed="rId2"/>
          <a:stretch>
            <a:fillRect/>
          </a:stretch>
        </p:blipFill>
        <p:spPr>
          <a:xfrm>
            <a:off x="8113429" y="4203814"/>
            <a:ext cx="646232" cy="646232"/>
          </a:xfrm>
          <a:prstGeom prst="rect">
            <a:avLst/>
          </a:prstGeom>
        </p:spPr>
      </p:pic>
    </p:spTree>
    <p:extLst>
      <p:ext uri="{BB962C8B-B14F-4D97-AF65-F5344CB8AC3E}">
        <p14:creationId xmlns:p14="http://schemas.microsoft.com/office/powerpoint/2010/main" val="21642735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Other injection technique(s)</a:t>
            </a:r>
            <a:br>
              <a:rPr lang="en-US" dirty="0"/>
            </a:br>
            <a:r>
              <a:rPr lang="en-US" dirty="0"/>
              <a:t>Technique video discussion/review</a:t>
            </a:r>
          </a:p>
        </p:txBody>
      </p:sp>
      <p:sp>
        <p:nvSpPr>
          <p:cNvPr id="3" name="Content Placeholder 2"/>
          <p:cNvSpPr>
            <a:spLocks noGrp="1"/>
          </p:cNvSpPr>
          <p:nvPr>
            <p:ph sz="quarter" idx="13"/>
          </p:nvPr>
        </p:nvSpPr>
        <p:spPr/>
        <p:txBody>
          <a:bodyPr/>
          <a:lstStyle/>
          <a:p>
            <a:r>
              <a:rPr lang="en-US" dirty="0"/>
              <a:t>California DOPH, 2014: </a:t>
            </a:r>
            <a:r>
              <a:rPr lang="en-US" dirty="0">
                <a:hlinkClick r:id="rId2"/>
              </a:rPr>
              <a:t>https://www.youtube.com/watch?v=WsZ6NEijlfI</a:t>
            </a:r>
            <a:r>
              <a:rPr lang="en-US" dirty="0"/>
              <a:t> </a:t>
            </a:r>
          </a:p>
          <a:p>
            <a:r>
              <a:rPr lang="en-US" dirty="0"/>
              <a:t>APHA, 2018: </a:t>
            </a:r>
            <a:r>
              <a:rPr lang="en-US" dirty="0">
                <a:hlinkClick r:id="rId3"/>
              </a:rPr>
              <a:t>https://www.youtube.com/watch?v=1H7LnK0CpOY</a:t>
            </a:r>
            <a:r>
              <a:rPr lang="en-US" dirty="0"/>
              <a:t> </a:t>
            </a:r>
          </a:p>
          <a:p>
            <a:r>
              <a:rPr lang="en-US" dirty="0"/>
              <a:t>APhA, 2014: </a:t>
            </a:r>
            <a:r>
              <a:rPr lang="en-US" dirty="0">
                <a:hlinkClick r:id="rId4"/>
              </a:rPr>
              <a:t>https://www.youtube.com/watch?v=-STH2nfCIk8</a:t>
            </a:r>
            <a:r>
              <a:rPr lang="en-US" dirty="0"/>
              <a:t> </a:t>
            </a:r>
          </a:p>
        </p:txBody>
      </p:sp>
      <p:pic>
        <p:nvPicPr>
          <p:cNvPr id="4" name="Picture 3"/>
          <p:cNvPicPr>
            <a:picLocks noChangeAspect="1"/>
          </p:cNvPicPr>
          <p:nvPr/>
        </p:nvPicPr>
        <p:blipFill>
          <a:blip r:embed="rId5"/>
          <a:stretch>
            <a:fillRect/>
          </a:stretch>
        </p:blipFill>
        <p:spPr>
          <a:xfrm>
            <a:off x="8113429" y="4203814"/>
            <a:ext cx="646232" cy="646232"/>
          </a:xfrm>
          <a:prstGeom prst="rect">
            <a:avLst/>
          </a:prstGeom>
        </p:spPr>
      </p:pic>
    </p:spTree>
    <p:extLst>
      <p:ext uri="{BB962C8B-B14F-4D97-AF65-F5344CB8AC3E}">
        <p14:creationId xmlns:p14="http://schemas.microsoft.com/office/powerpoint/2010/main" val="35691153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8167" y="677901"/>
            <a:ext cx="2364057" cy="863974"/>
          </a:xfrm>
        </p:spPr>
        <p:txBody>
          <a:bodyPr>
            <a:normAutofit fontScale="90000"/>
          </a:bodyPr>
          <a:lstStyle/>
          <a:p>
            <a:r>
              <a:rPr lang="en-US" dirty="0"/>
              <a:t>Vaccine skills checklist</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69580467"/>
              </p:ext>
            </p:extLst>
          </p:nvPr>
        </p:nvGraphicFramePr>
        <p:xfrm>
          <a:off x="-1" y="0"/>
          <a:ext cx="6542049" cy="5143496"/>
        </p:xfrm>
        <a:graphic>
          <a:graphicData uri="http://schemas.openxmlformats.org/drawingml/2006/table">
            <a:tbl>
              <a:tblPr>
                <a:tableStyleId>{C75C73DA-AC9A-4B3E-A0BB-4542D5EC929D}</a:tableStyleId>
              </a:tblPr>
              <a:tblGrid>
                <a:gridCol w="1243247">
                  <a:extLst>
                    <a:ext uri="{9D8B030D-6E8A-4147-A177-3AD203B41FA5}">
                      <a16:colId xmlns:a16="http://schemas.microsoft.com/office/drawing/2014/main" val="3878482143"/>
                    </a:ext>
                  </a:extLst>
                </a:gridCol>
                <a:gridCol w="5298802">
                  <a:extLst>
                    <a:ext uri="{9D8B030D-6E8A-4147-A177-3AD203B41FA5}">
                      <a16:colId xmlns:a16="http://schemas.microsoft.com/office/drawing/2014/main" val="2733856103"/>
                    </a:ext>
                  </a:extLst>
                </a:gridCol>
              </a:tblGrid>
              <a:tr h="209189">
                <a:tc>
                  <a:txBody>
                    <a:bodyPr/>
                    <a:lstStyle/>
                    <a:p>
                      <a:pPr marL="0" marR="0" algn="ctr"/>
                      <a:r>
                        <a:rPr lang="en-US" sz="600" dirty="0">
                          <a:effectLst/>
                        </a:rPr>
                        <a:t>Competency</a:t>
                      </a:r>
                      <a:endParaRPr lang="en-US" sz="600" dirty="0">
                        <a:effectLst/>
                        <a:latin typeface="Times New Roman" panose="02020603050405020304" pitchFamily="18" charset="0"/>
                        <a:ea typeface="Times New Roman" panose="02020603050405020304" pitchFamily="18" charset="0"/>
                      </a:endParaRPr>
                    </a:p>
                  </a:txBody>
                  <a:tcPr marL="6146" marR="6146" marT="6146" marB="6146" anchor="ctr"/>
                </a:tc>
                <a:tc>
                  <a:txBody>
                    <a:bodyPr/>
                    <a:lstStyle/>
                    <a:p>
                      <a:pPr marL="0" marR="0"/>
                      <a:r>
                        <a:rPr lang="en-US" sz="600" dirty="0">
                          <a:effectLst/>
                        </a:rPr>
                        <a:t>   Procedures, Preparation, Administration, &amp; Reporting</a:t>
                      </a:r>
                      <a:endParaRPr lang="en-US" sz="600" dirty="0">
                        <a:effectLst/>
                        <a:latin typeface="Times New Roman" panose="02020603050405020304" pitchFamily="18" charset="0"/>
                        <a:ea typeface="Times New Roman" panose="02020603050405020304" pitchFamily="18" charset="0"/>
                      </a:endParaRPr>
                    </a:p>
                  </a:txBody>
                  <a:tcPr marL="6146" marR="6146" marT="6146" marB="6146" anchor="ctr"/>
                </a:tc>
                <a:extLst>
                  <a:ext uri="{0D108BD9-81ED-4DB2-BD59-A6C34878D82A}">
                    <a16:rowId xmlns:a16="http://schemas.microsoft.com/office/drawing/2014/main" val="2826223228"/>
                  </a:ext>
                </a:extLst>
              </a:tr>
              <a:tr h="209189">
                <a:tc>
                  <a:txBody>
                    <a:bodyPr/>
                    <a:lstStyle/>
                    <a:p>
                      <a:pPr marL="0" marR="0" algn="ctr"/>
                      <a:r>
                        <a:rPr lang="en-US" sz="600" dirty="0">
                          <a:effectLst/>
                        </a:rPr>
                        <a:t>Patient Interaction</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tc>
                  <a:txBody>
                    <a:bodyPr/>
                    <a:lstStyle/>
                    <a:p>
                      <a:pPr marL="0" marR="0"/>
                      <a:r>
                        <a:rPr lang="en-US" sz="600" dirty="0">
                          <a:effectLst/>
                        </a:rPr>
                        <a:t>Welcomes/verify patient, states what/where vaccine will be given, confirm no questions/concerns. </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extLst>
                  <a:ext uri="{0D108BD9-81ED-4DB2-BD59-A6C34878D82A}">
                    <a16:rowId xmlns:a16="http://schemas.microsoft.com/office/drawing/2014/main" val="2755673990"/>
                  </a:ext>
                </a:extLst>
              </a:tr>
              <a:tr h="209189">
                <a:tc>
                  <a:txBody>
                    <a:bodyPr/>
                    <a:lstStyle/>
                    <a:p>
                      <a:pPr marL="0" marR="0" algn="ctr"/>
                      <a:r>
                        <a:rPr lang="en-US" sz="600" dirty="0">
                          <a:effectLst/>
                        </a:rPr>
                        <a:t>Patient Interaction</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tc>
                  <a:txBody>
                    <a:bodyPr/>
                    <a:lstStyle/>
                    <a:p>
                      <a:pPr marL="0" marR="0"/>
                      <a:r>
                        <a:rPr lang="en-US" sz="600" dirty="0">
                          <a:effectLst/>
                        </a:rPr>
                        <a:t>Verifies Vaccine Information Statement (VIS) given before vaccine administration.</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extLst>
                  <a:ext uri="{0D108BD9-81ED-4DB2-BD59-A6C34878D82A}">
                    <a16:rowId xmlns:a16="http://schemas.microsoft.com/office/drawing/2014/main" val="477533660"/>
                  </a:ext>
                </a:extLst>
              </a:tr>
              <a:tr h="381723">
                <a:tc>
                  <a:txBody>
                    <a:bodyPr/>
                    <a:lstStyle/>
                    <a:p>
                      <a:pPr marL="0" marR="0" algn="ctr"/>
                      <a:r>
                        <a:rPr lang="en-US" sz="600" dirty="0">
                          <a:effectLst/>
                        </a:rPr>
                        <a:t>Patient Interaction</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tc>
                  <a:txBody>
                    <a:bodyPr/>
                    <a:lstStyle/>
                    <a:p>
                      <a:pPr marL="0" marR="0"/>
                      <a:r>
                        <a:rPr lang="en-US" sz="600" dirty="0">
                          <a:effectLst/>
                        </a:rPr>
                        <a:t>Confirm Vaccine Administration Record (VAR) has no potential questions (discuss with RPH if needed).</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extLst>
                  <a:ext uri="{0D108BD9-81ED-4DB2-BD59-A6C34878D82A}">
                    <a16:rowId xmlns:a16="http://schemas.microsoft.com/office/drawing/2014/main" val="18812468"/>
                  </a:ext>
                </a:extLst>
              </a:tr>
              <a:tr h="209189">
                <a:tc>
                  <a:txBody>
                    <a:bodyPr/>
                    <a:lstStyle/>
                    <a:p>
                      <a:pPr marL="0" marR="0" algn="ctr"/>
                      <a:r>
                        <a:rPr lang="en-US" sz="600" dirty="0">
                          <a:effectLst/>
                        </a:rPr>
                        <a:t>Procedures</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tc>
                  <a:txBody>
                    <a:bodyPr/>
                    <a:lstStyle/>
                    <a:p>
                      <a:pPr marL="0" marR="0"/>
                      <a:r>
                        <a:rPr lang="en-US" sz="600" dirty="0">
                          <a:effectLst/>
                        </a:rPr>
                        <a:t>Confirm location of the Emergency Kit (required). </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extLst>
                  <a:ext uri="{0D108BD9-81ED-4DB2-BD59-A6C34878D82A}">
                    <a16:rowId xmlns:a16="http://schemas.microsoft.com/office/drawing/2014/main" val="2362519318"/>
                  </a:ext>
                </a:extLst>
              </a:tr>
              <a:tr h="209189">
                <a:tc>
                  <a:txBody>
                    <a:bodyPr/>
                    <a:lstStyle/>
                    <a:p>
                      <a:pPr marL="0" marR="0" algn="ctr"/>
                      <a:r>
                        <a:rPr lang="en-US" sz="600" dirty="0">
                          <a:effectLst/>
                        </a:rPr>
                        <a:t>Procedures</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tc>
                  <a:txBody>
                    <a:bodyPr/>
                    <a:lstStyle/>
                    <a:p>
                      <a:pPr marL="0" marR="0"/>
                      <a:r>
                        <a:rPr lang="en-US" sz="600" dirty="0">
                          <a:effectLst/>
                        </a:rPr>
                        <a:t>CPR certification is current and/or kept up-to-date. </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extLst>
                  <a:ext uri="{0D108BD9-81ED-4DB2-BD59-A6C34878D82A}">
                    <a16:rowId xmlns:a16="http://schemas.microsoft.com/office/drawing/2014/main" val="293544315"/>
                  </a:ext>
                </a:extLst>
              </a:tr>
              <a:tr h="209189">
                <a:tc>
                  <a:txBody>
                    <a:bodyPr/>
                    <a:lstStyle/>
                    <a:p>
                      <a:pPr marL="0" marR="0" algn="ctr"/>
                      <a:r>
                        <a:rPr lang="en-US" sz="600" dirty="0">
                          <a:effectLst/>
                        </a:rPr>
                        <a:t>Procedures</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tc>
                  <a:txBody>
                    <a:bodyPr/>
                    <a:lstStyle/>
                    <a:p>
                      <a:pPr marL="0" marR="0"/>
                      <a:r>
                        <a:rPr lang="en-US" sz="600" dirty="0">
                          <a:effectLst/>
                        </a:rPr>
                        <a:t>Confirm temperature log and storage is appropriate. </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extLst>
                  <a:ext uri="{0D108BD9-81ED-4DB2-BD59-A6C34878D82A}">
                    <a16:rowId xmlns:a16="http://schemas.microsoft.com/office/drawing/2014/main" val="2845918420"/>
                  </a:ext>
                </a:extLst>
              </a:tr>
              <a:tr h="209189">
                <a:tc>
                  <a:txBody>
                    <a:bodyPr/>
                    <a:lstStyle/>
                    <a:p>
                      <a:pPr marL="0" marR="0" algn="ctr"/>
                      <a:r>
                        <a:rPr lang="en-US" sz="600" dirty="0">
                          <a:effectLst/>
                        </a:rPr>
                        <a:t>Procedures</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tc>
                  <a:txBody>
                    <a:bodyPr/>
                    <a:lstStyle/>
                    <a:p>
                      <a:pPr marL="0" marR="0"/>
                      <a:r>
                        <a:rPr lang="en-US" sz="600" dirty="0">
                          <a:effectLst/>
                        </a:rPr>
                        <a:t>Aware of Needle Stick Policies and where to locate. </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extLst>
                  <a:ext uri="{0D108BD9-81ED-4DB2-BD59-A6C34878D82A}">
                    <a16:rowId xmlns:a16="http://schemas.microsoft.com/office/drawing/2014/main" val="2911753282"/>
                  </a:ext>
                </a:extLst>
              </a:tr>
              <a:tr h="209189">
                <a:tc>
                  <a:txBody>
                    <a:bodyPr/>
                    <a:lstStyle/>
                    <a:p>
                      <a:pPr marL="0" marR="0" algn="ctr"/>
                      <a:r>
                        <a:rPr lang="en-US" sz="600" dirty="0">
                          <a:effectLst/>
                        </a:rPr>
                        <a:t>Preparation</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tc>
                  <a:txBody>
                    <a:bodyPr/>
                    <a:lstStyle/>
                    <a:p>
                      <a:pPr marL="0" marR="0"/>
                      <a:r>
                        <a:rPr lang="en-US" sz="600" dirty="0">
                          <a:effectLst/>
                        </a:rPr>
                        <a:t>Completes proper hand hygiene before preparing vaccine (hand-washing, gloves). </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extLst>
                  <a:ext uri="{0D108BD9-81ED-4DB2-BD59-A6C34878D82A}">
                    <a16:rowId xmlns:a16="http://schemas.microsoft.com/office/drawing/2014/main" val="1807971400"/>
                  </a:ext>
                </a:extLst>
              </a:tr>
              <a:tr h="209189">
                <a:tc>
                  <a:txBody>
                    <a:bodyPr/>
                    <a:lstStyle/>
                    <a:p>
                      <a:pPr marL="0" marR="0" algn="ctr"/>
                      <a:r>
                        <a:rPr lang="en-US" sz="600" dirty="0">
                          <a:effectLst/>
                        </a:rPr>
                        <a:t>Preparation</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tc>
                  <a:txBody>
                    <a:bodyPr/>
                    <a:lstStyle/>
                    <a:p>
                      <a:pPr marL="0" marR="0"/>
                      <a:r>
                        <a:rPr lang="en-US" sz="600" dirty="0">
                          <a:effectLst/>
                        </a:rPr>
                        <a:t>Check vaccine expiration date and contents before preparing vaccine. </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extLst>
                  <a:ext uri="{0D108BD9-81ED-4DB2-BD59-A6C34878D82A}">
                    <a16:rowId xmlns:a16="http://schemas.microsoft.com/office/drawing/2014/main" val="2160059576"/>
                  </a:ext>
                </a:extLst>
              </a:tr>
              <a:tr h="209189">
                <a:tc>
                  <a:txBody>
                    <a:bodyPr/>
                    <a:lstStyle/>
                    <a:p>
                      <a:pPr marL="0" marR="0" algn="ctr"/>
                      <a:r>
                        <a:rPr lang="en-US" sz="600" dirty="0">
                          <a:effectLst/>
                        </a:rPr>
                        <a:t>Preparation</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tc>
                  <a:txBody>
                    <a:bodyPr/>
                    <a:lstStyle/>
                    <a:p>
                      <a:pPr marL="0" marR="0"/>
                      <a:r>
                        <a:rPr lang="en-US" sz="600" dirty="0">
                          <a:effectLst/>
                        </a:rPr>
                        <a:t>Selects correct needle size, length based on age, size/weight, and area of injection.</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extLst>
                  <a:ext uri="{0D108BD9-81ED-4DB2-BD59-A6C34878D82A}">
                    <a16:rowId xmlns:a16="http://schemas.microsoft.com/office/drawing/2014/main" val="1574066387"/>
                  </a:ext>
                </a:extLst>
              </a:tr>
              <a:tr h="209189">
                <a:tc>
                  <a:txBody>
                    <a:bodyPr/>
                    <a:lstStyle/>
                    <a:p>
                      <a:pPr marL="0" marR="0" algn="ctr"/>
                      <a:r>
                        <a:rPr lang="en-US" sz="600" dirty="0">
                          <a:effectLst/>
                        </a:rPr>
                        <a:t>Preparation</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tc>
                  <a:txBody>
                    <a:bodyPr/>
                    <a:lstStyle/>
                    <a:p>
                      <a:pPr marL="0" marR="0"/>
                      <a:r>
                        <a:rPr lang="en-US" sz="600" dirty="0">
                          <a:effectLst/>
                        </a:rPr>
                        <a:t>Confirm proper aseptic technique (i.e. clean stopper, reconstitute, agitate vial, draw up proper dose).</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extLst>
                  <a:ext uri="{0D108BD9-81ED-4DB2-BD59-A6C34878D82A}">
                    <a16:rowId xmlns:a16="http://schemas.microsoft.com/office/drawing/2014/main" val="1234315194"/>
                  </a:ext>
                </a:extLst>
              </a:tr>
              <a:tr h="209189">
                <a:tc>
                  <a:txBody>
                    <a:bodyPr/>
                    <a:lstStyle/>
                    <a:p>
                      <a:pPr marL="0" marR="0" algn="ctr"/>
                      <a:r>
                        <a:rPr lang="en-US" sz="600" dirty="0">
                          <a:effectLst/>
                        </a:rPr>
                        <a:t>Preparation</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tc>
                  <a:txBody>
                    <a:bodyPr/>
                    <a:lstStyle/>
                    <a:p>
                      <a:pPr marL="0" marR="0"/>
                      <a:r>
                        <a:rPr lang="en-US" sz="600" dirty="0">
                          <a:effectLst/>
                        </a:rPr>
                        <a:t>Confirm vaccine before administration begins. </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extLst>
                  <a:ext uri="{0D108BD9-81ED-4DB2-BD59-A6C34878D82A}">
                    <a16:rowId xmlns:a16="http://schemas.microsoft.com/office/drawing/2014/main" val="1483552795"/>
                  </a:ext>
                </a:extLst>
              </a:tr>
              <a:tr h="209189">
                <a:tc>
                  <a:txBody>
                    <a:bodyPr/>
                    <a:lstStyle/>
                    <a:p>
                      <a:pPr marL="0" marR="0" algn="ctr"/>
                      <a:r>
                        <a:rPr lang="en-US" sz="600" dirty="0">
                          <a:effectLst/>
                        </a:rPr>
                        <a:t>Administration</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tc>
                  <a:txBody>
                    <a:bodyPr/>
                    <a:lstStyle/>
                    <a:p>
                      <a:pPr marL="0" marR="0"/>
                      <a:r>
                        <a:rPr lang="en-US" sz="600" dirty="0">
                          <a:effectLst/>
                        </a:rPr>
                        <a:t>Gather and correctly set-up ALL needed supplies for administration, including sharps container. </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extLst>
                  <a:ext uri="{0D108BD9-81ED-4DB2-BD59-A6C34878D82A}">
                    <a16:rowId xmlns:a16="http://schemas.microsoft.com/office/drawing/2014/main" val="2757334279"/>
                  </a:ext>
                </a:extLst>
              </a:tr>
              <a:tr h="209189">
                <a:tc>
                  <a:txBody>
                    <a:bodyPr/>
                    <a:lstStyle/>
                    <a:p>
                      <a:pPr marL="0" marR="0" algn="ctr"/>
                      <a:r>
                        <a:rPr lang="en-US" sz="600" dirty="0">
                          <a:effectLst/>
                        </a:rPr>
                        <a:t>Administration</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tc>
                  <a:txBody>
                    <a:bodyPr/>
                    <a:lstStyle/>
                    <a:p>
                      <a:pPr marL="0" marR="0"/>
                      <a:r>
                        <a:rPr lang="en-US" sz="600" dirty="0">
                          <a:effectLst/>
                        </a:rPr>
                        <a:t>Rechecks the prescription against the vial and the prepared syringe contents.</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extLst>
                  <a:ext uri="{0D108BD9-81ED-4DB2-BD59-A6C34878D82A}">
                    <a16:rowId xmlns:a16="http://schemas.microsoft.com/office/drawing/2014/main" val="4182393165"/>
                  </a:ext>
                </a:extLst>
              </a:tr>
              <a:tr h="209189">
                <a:tc>
                  <a:txBody>
                    <a:bodyPr/>
                    <a:lstStyle/>
                    <a:p>
                      <a:pPr marL="0" marR="0" algn="ctr"/>
                      <a:r>
                        <a:rPr lang="en-US" sz="600" dirty="0">
                          <a:effectLst/>
                        </a:rPr>
                        <a:t>Administration</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tc>
                  <a:txBody>
                    <a:bodyPr/>
                    <a:lstStyle/>
                    <a:p>
                      <a:pPr marL="0" marR="0"/>
                      <a:r>
                        <a:rPr lang="en-US" sz="600" dirty="0">
                          <a:effectLst/>
                        </a:rPr>
                        <a:t>Confirms proper hand hygiene (gloves).</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extLst>
                  <a:ext uri="{0D108BD9-81ED-4DB2-BD59-A6C34878D82A}">
                    <a16:rowId xmlns:a16="http://schemas.microsoft.com/office/drawing/2014/main" val="2474793543"/>
                  </a:ext>
                </a:extLst>
              </a:tr>
              <a:tr h="393591">
                <a:tc>
                  <a:txBody>
                    <a:bodyPr/>
                    <a:lstStyle/>
                    <a:p>
                      <a:pPr marL="0" marR="0" algn="ctr"/>
                      <a:r>
                        <a:rPr lang="en-US" sz="600" dirty="0">
                          <a:effectLst/>
                        </a:rPr>
                        <a:t>Administration</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tc>
                  <a:txBody>
                    <a:bodyPr/>
                    <a:lstStyle/>
                    <a:p>
                      <a:pPr marL="0" marR="0"/>
                      <a:r>
                        <a:rPr lang="en-US" sz="600" dirty="0">
                          <a:effectLst/>
                        </a:rPr>
                        <a:t>Identifies correct injection site &amp; positions patient accordingly (restrict limb movement). (IM and SQ MUST BE PERFORMED).</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extLst>
                  <a:ext uri="{0D108BD9-81ED-4DB2-BD59-A6C34878D82A}">
                    <a16:rowId xmlns:a16="http://schemas.microsoft.com/office/drawing/2014/main" val="1807202206"/>
                  </a:ext>
                </a:extLst>
              </a:tr>
              <a:tr h="209189">
                <a:tc>
                  <a:txBody>
                    <a:bodyPr/>
                    <a:lstStyle/>
                    <a:p>
                      <a:pPr marL="0" marR="0" algn="ctr"/>
                      <a:r>
                        <a:rPr lang="en-US" sz="600" dirty="0">
                          <a:effectLst/>
                        </a:rPr>
                        <a:t>Administration</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tc>
                  <a:txBody>
                    <a:bodyPr/>
                    <a:lstStyle/>
                    <a:p>
                      <a:pPr marL="0" marR="0"/>
                      <a:r>
                        <a:rPr lang="en-US" sz="600" dirty="0">
                          <a:effectLst/>
                        </a:rPr>
                        <a:t>Alcohol wipe area (circle motion from center outward) and allows alcohol to dry.</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extLst>
                  <a:ext uri="{0D108BD9-81ED-4DB2-BD59-A6C34878D82A}">
                    <a16:rowId xmlns:a16="http://schemas.microsoft.com/office/drawing/2014/main" val="4006294198"/>
                  </a:ext>
                </a:extLst>
              </a:tr>
              <a:tr h="393591">
                <a:tc>
                  <a:txBody>
                    <a:bodyPr/>
                    <a:lstStyle/>
                    <a:p>
                      <a:pPr marL="0" marR="0" algn="ctr"/>
                      <a:r>
                        <a:rPr lang="en-US" sz="600" dirty="0">
                          <a:effectLst/>
                        </a:rPr>
                        <a:t>Administration</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tc>
                  <a:txBody>
                    <a:bodyPr/>
                    <a:lstStyle/>
                    <a:p>
                      <a:pPr marL="0" marR="0"/>
                      <a:r>
                        <a:rPr lang="en-US" sz="600" dirty="0">
                          <a:effectLst/>
                        </a:rPr>
                        <a:t>Hold area with non-dominant hand, inject vaccine at appropriate needle angle, and withdraw needle. (IM and SQ MUST BE PERFORMED).</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extLst>
                  <a:ext uri="{0D108BD9-81ED-4DB2-BD59-A6C34878D82A}">
                    <a16:rowId xmlns:a16="http://schemas.microsoft.com/office/drawing/2014/main" val="4001468685"/>
                  </a:ext>
                </a:extLst>
              </a:tr>
              <a:tr h="209189">
                <a:tc>
                  <a:txBody>
                    <a:bodyPr/>
                    <a:lstStyle/>
                    <a:p>
                      <a:pPr marL="0" marR="0" algn="ctr"/>
                      <a:r>
                        <a:rPr lang="en-US" sz="600" dirty="0">
                          <a:effectLst/>
                        </a:rPr>
                        <a:t>Administration</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tc>
                  <a:txBody>
                    <a:bodyPr/>
                    <a:lstStyle/>
                    <a:p>
                      <a:pPr marL="0" marR="0"/>
                      <a:r>
                        <a:rPr lang="en-US" sz="600" dirty="0">
                          <a:effectLst/>
                        </a:rPr>
                        <a:t>Deploy needle safety device and IMMEDIATELY place used need in sharps container. </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extLst>
                  <a:ext uri="{0D108BD9-81ED-4DB2-BD59-A6C34878D82A}">
                    <a16:rowId xmlns:a16="http://schemas.microsoft.com/office/drawing/2014/main" val="2711150722"/>
                  </a:ext>
                </a:extLst>
              </a:tr>
              <a:tr h="209189">
                <a:tc>
                  <a:txBody>
                    <a:bodyPr/>
                    <a:lstStyle/>
                    <a:p>
                      <a:pPr marL="0" marR="0" algn="ctr"/>
                      <a:r>
                        <a:rPr lang="en-US" sz="600" dirty="0">
                          <a:effectLst/>
                        </a:rPr>
                        <a:t>Reporting</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tc>
                  <a:txBody>
                    <a:bodyPr/>
                    <a:lstStyle/>
                    <a:p>
                      <a:pPr marL="0" marR="0"/>
                      <a:r>
                        <a:rPr lang="en-US" sz="600" dirty="0">
                          <a:effectLst/>
                        </a:rPr>
                        <a:t>Properly document required information on VAR. </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extLst>
                  <a:ext uri="{0D108BD9-81ED-4DB2-BD59-A6C34878D82A}">
                    <a16:rowId xmlns:a16="http://schemas.microsoft.com/office/drawing/2014/main" val="255568996"/>
                  </a:ext>
                </a:extLst>
              </a:tr>
              <a:tr h="209189">
                <a:tc>
                  <a:txBody>
                    <a:bodyPr/>
                    <a:lstStyle/>
                    <a:p>
                      <a:pPr marL="0" marR="0" algn="ctr"/>
                      <a:r>
                        <a:rPr lang="en-US" sz="600" dirty="0">
                          <a:effectLst/>
                        </a:rPr>
                        <a:t>Reporting</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tc>
                  <a:txBody>
                    <a:bodyPr/>
                    <a:lstStyle/>
                    <a:p>
                      <a:pPr marL="0" marR="0"/>
                      <a:r>
                        <a:rPr lang="en-US" sz="600" dirty="0">
                          <a:effectLst/>
                        </a:rPr>
                        <a:t>Conclude visit, discuss next appointment date, and thank your vaccinated patient. </a:t>
                      </a:r>
                      <a:endParaRPr lang="en-US" sz="600" dirty="0">
                        <a:effectLst/>
                        <a:latin typeface="Times New Roman" panose="02020603050405020304" pitchFamily="18" charset="0"/>
                        <a:ea typeface="Times New Roman" panose="02020603050405020304" pitchFamily="18" charset="0"/>
                      </a:endParaRPr>
                    </a:p>
                  </a:txBody>
                  <a:tcPr marL="6146" marR="6146" marT="6146" marB="6146"/>
                </a:tc>
                <a:extLst>
                  <a:ext uri="{0D108BD9-81ED-4DB2-BD59-A6C34878D82A}">
                    <a16:rowId xmlns:a16="http://schemas.microsoft.com/office/drawing/2014/main" val="200540022"/>
                  </a:ext>
                </a:extLst>
              </a:tr>
            </a:tbl>
          </a:graphicData>
        </a:graphic>
      </p:graphicFrame>
      <p:pic>
        <p:nvPicPr>
          <p:cNvPr id="5" name="Picture 4"/>
          <p:cNvPicPr>
            <a:picLocks noChangeAspect="1"/>
          </p:cNvPicPr>
          <p:nvPr/>
        </p:nvPicPr>
        <p:blipFill>
          <a:blip r:embed="rId2"/>
          <a:stretch>
            <a:fillRect/>
          </a:stretch>
        </p:blipFill>
        <p:spPr>
          <a:xfrm>
            <a:off x="8113429" y="4203814"/>
            <a:ext cx="646232" cy="646232"/>
          </a:xfrm>
          <a:prstGeom prst="rect">
            <a:avLst/>
          </a:prstGeom>
        </p:spPr>
      </p:pic>
    </p:spTree>
    <p:extLst>
      <p:ext uri="{BB962C8B-B14F-4D97-AF65-F5344CB8AC3E}">
        <p14:creationId xmlns:p14="http://schemas.microsoft.com/office/powerpoint/2010/main" val="13026397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Common vaccines</a:t>
            </a:r>
          </a:p>
        </p:txBody>
      </p:sp>
      <p:sp>
        <p:nvSpPr>
          <p:cNvPr id="3" name="Content Placeholder 2"/>
          <p:cNvSpPr>
            <a:spLocks noGrp="1"/>
          </p:cNvSpPr>
          <p:nvPr>
            <p:ph sz="quarter" idx="13"/>
          </p:nvPr>
        </p:nvSpPr>
        <p:spPr/>
        <p:txBody>
          <a:bodyPr/>
          <a:lstStyle/>
          <a:p>
            <a:r>
              <a:rPr lang="en-US" sz="1200" cap="none" dirty="0">
                <a:latin typeface="Arial" panose="020B0604020202020204" pitchFamily="34" charset="0"/>
              </a:rPr>
              <a:t>Influenza Vaccine (0.5 mL IM)</a:t>
            </a:r>
          </a:p>
          <a:p>
            <a:pPr lvl="1"/>
            <a:r>
              <a:rPr lang="en-US" sz="1200" cap="none" dirty="0">
                <a:latin typeface="Arial" panose="020B0604020202020204" pitchFamily="34" charset="0"/>
              </a:rPr>
              <a:t>The influenza vaccine has a few strains in it and updates every season.</a:t>
            </a:r>
          </a:p>
          <a:p>
            <a:pPr lvl="1"/>
            <a:r>
              <a:rPr lang="en-US" sz="1200" cap="none" dirty="0">
                <a:latin typeface="Arial" panose="020B0604020202020204" pitchFamily="34" charset="0"/>
              </a:rPr>
              <a:t>The CDC ACIP, currently, does not recommend one vaccine type or brand over another.</a:t>
            </a:r>
          </a:p>
          <a:p>
            <a:pPr lvl="1"/>
            <a:r>
              <a:rPr lang="en-US" sz="1200" cap="none" dirty="0">
                <a:latin typeface="Arial" panose="020B0604020202020204" pitchFamily="34" charset="0"/>
              </a:rPr>
              <a:t>When preparing these vaccines, try and only prepare what you need.</a:t>
            </a:r>
          </a:p>
          <a:p>
            <a:pPr lvl="1"/>
            <a:r>
              <a:rPr lang="en-US" sz="1200" cap="none" dirty="0">
                <a:latin typeface="Arial" panose="020B0604020202020204" pitchFamily="34" charset="0"/>
              </a:rPr>
              <a:t>Multiple brand names of vaccines with different routes of administration exist (double check always).</a:t>
            </a:r>
          </a:p>
          <a:p>
            <a:pPr lvl="2"/>
            <a:endParaRPr lang="en-US" sz="1050" cap="none" dirty="0">
              <a:latin typeface="Arial" panose="020B0604020202020204" pitchFamily="34" charset="0"/>
            </a:endParaRPr>
          </a:p>
          <a:p>
            <a:endParaRPr lang="en-US" dirty="0"/>
          </a:p>
        </p:txBody>
      </p:sp>
      <p:pic>
        <p:nvPicPr>
          <p:cNvPr id="4" name="Picture 3"/>
          <p:cNvPicPr>
            <a:picLocks noChangeAspect="1"/>
          </p:cNvPicPr>
          <p:nvPr/>
        </p:nvPicPr>
        <p:blipFill>
          <a:blip r:embed="rId2"/>
          <a:stretch>
            <a:fillRect/>
          </a:stretch>
        </p:blipFill>
        <p:spPr>
          <a:xfrm>
            <a:off x="8113429" y="4203814"/>
            <a:ext cx="646232" cy="646232"/>
          </a:xfrm>
          <a:prstGeom prst="rect">
            <a:avLst/>
          </a:prstGeom>
        </p:spPr>
      </p:pic>
      <p:pic>
        <p:nvPicPr>
          <p:cNvPr id="5" name="Picture 4">
            <a:extLst>
              <a:ext uri="{FF2B5EF4-FFF2-40B4-BE49-F238E27FC236}">
                <a16:creationId xmlns:a16="http://schemas.microsoft.com/office/drawing/2014/main" id="{46554E1B-8F1C-42AF-9544-50D4051C11B0}"/>
              </a:ext>
            </a:extLst>
          </p:cNvPr>
          <p:cNvPicPr>
            <a:picLocks noChangeAspect="1"/>
          </p:cNvPicPr>
          <p:nvPr/>
        </p:nvPicPr>
        <p:blipFill>
          <a:blip r:embed="rId3"/>
          <a:stretch>
            <a:fillRect/>
          </a:stretch>
        </p:blipFill>
        <p:spPr>
          <a:xfrm>
            <a:off x="5920739" y="3300300"/>
            <a:ext cx="1735455" cy="1226630"/>
          </a:xfrm>
          <a:prstGeom prst="rect">
            <a:avLst/>
          </a:prstGeom>
        </p:spPr>
      </p:pic>
      <p:pic>
        <p:nvPicPr>
          <p:cNvPr id="6" name="Picture 5">
            <a:extLst>
              <a:ext uri="{FF2B5EF4-FFF2-40B4-BE49-F238E27FC236}">
                <a16:creationId xmlns:a16="http://schemas.microsoft.com/office/drawing/2014/main" id="{516A1AC7-89CF-46FF-9186-EB5AD7C23E07}"/>
              </a:ext>
            </a:extLst>
          </p:cNvPr>
          <p:cNvPicPr>
            <a:picLocks noChangeAspect="1"/>
          </p:cNvPicPr>
          <p:nvPr/>
        </p:nvPicPr>
        <p:blipFill>
          <a:blip r:embed="rId4"/>
          <a:stretch>
            <a:fillRect/>
          </a:stretch>
        </p:blipFill>
        <p:spPr>
          <a:xfrm>
            <a:off x="1586867" y="3239758"/>
            <a:ext cx="1636395" cy="1389392"/>
          </a:xfrm>
          <a:prstGeom prst="rect">
            <a:avLst/>
          </a:prstGeom>
        </p:spPr>
      </p:pic>
      <p:sp>
        <p:nvSpPr>
          <p:cNvPr id="7" name="TextBox 6">
            <a:extLst>
              <a:ext uri="{FF2B5EF4-FFF2-40B4-BE49-F238E27FC236}">
                <a16:creationId xmlns:a16="http://schemas.microsoft.com/office/drawing/2014/main" id="{6D3F958C-921B-4D8F-B268-94C06CB001AB}"/>
              </a:ext>
            </a:extLst>
          </p:cNvPr>
          <p:cNvSpPr txBox="1"/>
          <p:nvPr/>
        </p:nvSpPr>
        <p:spPr>
          <a:xfrm flipH="1">
            <a:off x="3680497" y="4603825"/>
            <a:ext cx="4029075" cy="246221"/>
          </a:xfrm>
          <a:prstGeom prst="rect">
            <a:avLst/>
          </a:prstGeom>
          <a:noFill/>
        </p:spPr>
        <p:txBody>
          <a:bodyPr wrap="square" rtlCol="0">
            <a:spAutoFit/>
          </a:bodyPr>
          <a:lstStyle/>
          <a:p>
            <a:r>
              <a:rPr lang="en-US" sz="1000" dirty="0"/>
              <a:t>Picture adopted from Quadrivalentfluvaccine.com and CDC photo gallery</a:t>
            </a:r>
          </a:p>
        </p:txBody>
      </p:sp>
    </p:spTree>
    <p:extLst>
      <p:ext uri="{BB962C8B-B14F-4D97-AF65-F5344CB8AC3E}">
        <p14:creationId xmlns:p14="http://schemas.microsoft.com/office/powerpoint/2010/main" val="15262486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Common vaccines</a:t>
            </a:r>
          </a:p>
        </p:txBody>
      </p:sp>
      <p:sp>
        <p:nvSpPr>
          <p:cNvPr id="3" name="Content Placeholder 2"/>
          <p:cNvSpPr>
            <a:spLocks noGrp="1"/>
          </p:cNvSpPr>
          <p:nvPr>
            <p:ph sz="quarter" idx="13"/>
          </p:nvPr>
        </p:nvSpPr>
        <p:spPr/>
        <p:txBody>
          <a:bodyPr/>
          <a:lstStyle/>
          <a:p>
            <a:r>
              <a:rPr lang="en-US" sz="1200" cap="none" dirty="0">
                <a:latin typeface="Arial" panose="020B0604020202020204" pitchFamily="34" charset="0"/>
              </a:rPr>
              <a:t>Pneumococcal vaccine (0.5 mL IM)</a:t>
            </a:r>
          </a:p>
          <a:p>
            <a:pPr lvl="1"/>
            <a:r>
              <a:rPr lang="en-US" sz="1200" cap="none" dirty="0">
                <a:latin typeface="Arial" panose="020B0604020202020204" pitchFamily="34" charset="0"/>
              </a:rPr>
              <a:t>Patients must wait a year between the two different vaccines, unless they are immunocompromised.</a:t>
            </a:r>
          </a:p>
          <a:p>
            <a:pPr lvl="1"/>
            <a:r>
              <a:rPr lang="en-US" sz="1200" cap="none" dirty="0">
                <a:latin typeface="Arial" panose="020B0604020202020204" pitchFamily="34" charset="0"/>
              </a:rPr>
              <a:t>The conjugate vaccine is a shared clinical decision making vaccine and must be discussed with patient and the Supervising Pharmacist. </a:t>
            </a:r>
          </a:p>
          <a:p>
            <a:pPr lvl="1"/>
            <a:r>
              <a:rPr lang="en-US" sz="1200" cap="none" dirty="0">
                <a:latin typeface="Arial" panose="020B0604020202020204" pitchFamily="34" charset="0"/>
              </a:rPr>
              <a:t>Some vaccines, like the Pneumovax 23, can be given IM or SQ, but IM minimizes adverse reactions. </a:t>
            </a:r>
          </a:p>
          <a:p>
            <a:endParaRPr lang="en-US" dirty="0"/>
          </a:p>
        </p:txBody>
      </p:sp>
      <p:pic>
        <p:nvPicPr>
          <p:cNvPr id="4" name="Picture 3"/>
          <p:cNvPicPr>
            <a:picLocks noChangeAspect="1"/>
          </p:cNvPicPr>
          <p:nvPr/>
        </p:nvPicPr>
        <p:blipFill>
          <a:blip r:embed="rId2"/>
          <a:stretch>
            <a:fillRect/>
          </a:stretch>
        </p:blipFill>
        <p:spPr>
          <a:xfrm>
            <a:off x="8113429" y="4203814"/>
            <a:ext cx="646232" cy="646232"/>
          </a:xfrm>
          <a:prstGeom prst="rect">
            <a:avLst/>
          </a:prstGeom>
        </p:spPr>
      </p:pic>
    </p:spTree>
    <p:extLst>
      <p:ext uri="{BB962C8B-B14F-4D97-AF65-F5344CB8AC3E}">
        <p14:creationId xmlns:p14="http://schemas.microsoft.com/office/powerpoint/2010/main" val="28517450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Types of covid-19 vaccines</a:t>
            </a:r>
          </a:p>
        </p:txBody>
      </p:sp>
      <p:sp>
        <p:nvSpPr>
          <p:cNvPr id="3" name="Content Placeholder 2"/>
          <p:cNvSpPr>
            <a:spLocks noGrp="1"/>
          </p:cNvSpPr>
          <p:nvPr>
            <p:ph sz="quarter" idx="13"/>
          </p:nvPr>
        </p:nvSpPr>
        <p:spPr>
          <a:xfrm>
            <a:off x="281065" y="1344974"/>
            <a:ext cx="3816536" cy="2483392"/>
          </a:xfrm>
        </p:spPr>
        <p:txBody>
          <a:bodyPr>
            <a:noAutofit/>
          </a:bodyPr>
          <a:lstStyle/>
          <a:p>
            <a:r>
              <a:rPr lang="en-US" sz="1100" b="1" cap="none" dirty="0">
                <a:latin typeface="Arial" panose="020B0604020202020204" pitchFamily="34" charset="0"/>
                <a:cs typeface="Arial" panose="020B0604020202020204" pitchFamily="34" charset="0"/>
              </a:rPr>
              <a:t>mRNA vaccines </a:t>
            </a:r>
            <a:r>
              <a:rPr lang="en-US" sz="1100" cap="none" dirty="0">
                <a:latin typeface="Arial" panose="020B0604020202020204" pitchFamily="34" charset="0"/>
                <a:cs typeface="Arial" panose="020B0604020202020204" pitchFamily="34" charset="0"/>
              </a:rPr>
              <a:t>contain material from the virus that causes COVID-19 that gives our cells instructions for how to make a harmless protein that looks like COVID-19 causing our cells to then make copies of the protein.</a:t>
            </a:r>
          </a:p>
          <a:p>
            <a:r>
              <a:rPr lang="en-US" sz="1100" cap="none" dirty="0">
                <a:latin typeface="Arial" panose="020B0604020202020204" pitchFamily="34" charset="0"/>
                <a:cs typeface="Arial" panose="020B0604020202020204" pitchFamily="34" charset="0"/>
              </a:rPr>
              <a:t>Our bodies recognize that the protein should not be there and build T-lymphocytes and B-lymphocytes that will remember how to fight the virus that causes COVID-19 if we are infected in the future.</a:t>
            </a:r>
          </a:p>
          <a:p>
            <a:r>
              <a:rPr lang="en-US" sz="1100" b="1" cap="none" dirty="0">
                <a:latin typeface="Arial" panose="020B0604020202020204" pitchFamily="34" charset="0"/>
                <a:cs typeface="Arial" panose="020B0604020202020204" pitchFamily="34" charset="0"/>
              </a:rPr>
              <a:t>Viral Vector vaccines</a:t>
            </a:r>
            <a:r>
              <a:rPr lang="en-US" sz="1100" cap="none" dirty="0">
                <a:latin typeface="Arial" panose="020B0604020202020204" pitchFamily="34" charset="0"/>
                <a:cs typeface="Arial" panose="020B0604020202020204" pitchFamily="34" charset="0"/>
              </a:rPr>
              <a:t> insert the virus genetic code into a harmless virus (called the vector) which then delivers the code into the human cells, which then make large amounts of antigen invoking an immune response. </a:t>
            </a:r>
            <a:endParaRPr lang="en-US" sz="1100" dirty="0"/>
          </a:p>
        </p:txBody>
      </p:sp>
      <p:sp>
        <p:nvSpPr>
          <p:cNvPr id="5" name="TextBox 4"/>
          <p:cNvSpPr txBox="1"/>
          <p:nvPr/>
        </p:nvSpPr>
        <p:spPr>
          <a:xfrm>
            <a:off x="8102" y="4225489"/>
            <a:ext cx="8541834" cy="307777"/>
          </a:xfrm>
          <a:prstGeom prst="rect">
            <a:avLst/>
          </a:prstGeom>
          <a:noFill/>
        </p:spPr>
        <p:txBody>
          <a:bodyPr wrap="square" rtlCol="0">
            <a:spAutoFit/>
          </a:bodyPr>
          <a:lstStyle/>
          <a:p>
            <a:r>
              <a:rPr lang="en-US" sz="1400" dirty="0">
                <a:latin typeface="Arial Narrow" panose="020B0606020202030204" pitchFamily="34" charset="0"/>
              </a:rPr>
              <a:t>MDPI Vaccine Resource:  </a:t>
            </a:r>
          </a:p>
        </p:txBody>
      </p:sp>
      <p:sp>
        <p:nvSpPr>
          <p:cNvPr id="6" name="TextBox 5"/>
          <p:cNvSpPr txBox="1"/>
          <p:nvPr/>
        </p:nvSpPr>
        <p:spPr>
          <a:xfrm>
            <a:off x="2351046" y="4225489"/>
            <a:ext cx="5925280" cy="307777"/>
          </a:xfrm>
          <a:prstGeom prst="rect">
            <a:avLst/>
          </a:prstGeom>
          <a:noFill/>
        </p:spPr>
        <p:txBody>
          <a:bodyPr wrap="square" rtlCol="0">
            <a:spAutoFit/>
          </a:bodyPr>
          <a:lstStyle/>
          <a:p>
            <a:r>
              <a:rPr lang="en-US" sz="1400" dirty="0">
                <a:latin typeface="Arial Narrow" panose="020B0606020202030204" pitchFamily="34" charset="0"/>
                <a:cs typeface="Arial" panose="020B0604020202020204" pitchFamily="34" charset="0"/>
                <a:hlinkClick r:id="rId2"/>
              </a:rPr>
              <a:t>https://www.mdpi.com/2076-393X/7/4/122</a:t>
            </a:r>
            <a:r>
              <a:rPr lang="en-US" sz="1400" dirty="0">
                <a:latin typeface="Arial Narrow" panose="020B0606020202030204" pitchFamily="34" charset="0"/>
                <a:cs typeface="Arial" panose="020B0604020202020204" pitchFamily="34" charset="0"/>
              </a:rPr>
              <a:t> </a:t>
            </a:r>
          </a:p>
        </p:txBody>
      </p:sp>
      <p:pic>
        <p:nvPicPr>
          <p:cNvPr id="7" name="Picture 6"/>
          <p:cNvPicPr>
            <a:picLocks noChangeAspect="1"/>
          </p:cNvPicPr>
          <p:nvPr/>
        </p:nvPicPr>
        <p:blipFill>
          <a:blip r:embed="rId3"/>
          <a:stretch>
            <a:fillRect/>
          </a:stretch>
        </p:blipFill>
        <p:spPr>
          <a:xfrm>
            <a:off x="8113429" y="4203814"/>
            <a:ext cx="646232" cy="64623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9019" y="1470779"/>
            <a:ext cx="4583916" cy="2437930"/>
          </a:xfrm>
          <a:prstGeom prst="rect">
            <a:avLst/>
          </a:prstGeom>
        </p:spPr>
      </p:pic>
    </p:spTree>
    <p:extLst>
      <p:ext uri="{BB962C8B-B14F-4D97-AF65-F5344CB8AC3E}">
        <p14:creationId xmlns:p14="http://schemas.microsoft.com/office/powerpoint/2010/main" val="9418692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BEFB6-50BA-4C73-BA80-4EC2D8ECFF64}"/>
              </a:ext>
            </a:extLst>
          </p:cNvPr>
          <p:cNvSpPr>
            <a:spLocks noGrp="1"/>
          </p:cNvSpPr>
          <p:nvPr>
            <p:ph type="title"/>
          </p:nvPr>
        </p:nvSpPr>
        <p:spPr>
          <a:xfrm>
            <a:off x="1040131" y="72390"/>
            <a:ext cx="7797662" cy="868605"/>
          </a:xfrm>
        </p:spPr>
        <p:txBody>
          <a:bodyPr/>
          <a:lstStyle/>
          <a:p>
            <a:r>
              <a:rPr lang="en-US" dirty="0"/>
              <a:t>Vaccine/diluent storage</a:t>
            </a:r>
          </a:p>
        </p:txBody>
      </p:sp>
      <p:pic>
        <p:nvPicPr>
          <p:cNvPr id="7" name="Content Placeholder 6">
            <a:extLst>
              <a:ext uri="{FF2B5EF4-FFF2-40B4-BE49-F238E27FC236}">
                <a16:creationId xmlns:a16="http://schemas.microsoft.com/office/drawing/2014/main" id="{ADC14677-E790-4544-BB17-75BAC51F3E5C}"/>
              </a:ext>
            </a:extLst>
          </p:cNvPr>
          <p:cNvPicPr>
            <a:picLocks noGrp="1" noChangeAspect="1"/>
          </p:cNvPicPr>
          <p:nvPr>
            <p:ph sz="quarter" idx="13"/>
          </p:nvPr>
        </p:nvPicPr>
        <p:blipFill>
          <a:blip r:embed="rId2"/>
          <a:stretch>
            <a:fillRect/>
          </a:stretch>
        </p:blipFill>
        <p:spPr>
          <a:xfrm>
            <a:off x="1983211" y="2828534"/>
            <a:ext cx="2206465" cy="1614487"/>
          </a:xfrm>
          <a:prstGeom prst="rect">
            <a:avLst/>
          </a:prstGeom>
        </p:spPr>
      </p:pic>
      <p:pic>
        <p:nvPicPr>
          <p:cNvPr id="5" name="Content Placeholder 4">
            <a:extLst>
              <a:ext uri="{FF2B5EF4-FFF2-40B4-BE49-F238E27FC236}">
                <a16:creationId xmlns:a16="http://schemas.microsoft.com/office/drawing/2014/main" id="{F31E128E-EE9F-4761-ACF6-59E2EBB15E1E}"/>
              </a:ext>
            </a:extLst>
          </p:cNvPr>
          <p:cNvPicPr>
            <a:picLocks noGrp="1" noChangeAspect="1"/>
          </p:cNvPicPr>
          <p:nvPr>
            <p:ph sz="quarter" idx="14"/>
          </p:nvPr>
        </p:nvPicPr>
        <p:blipFill>
          <a:blip r:embed="rId3"/>
          <a:stretch>
            <a:fillRect/>
          </a:stretch>
        </p:blipFill>
        <p:spPr>
          <a:xfrm>
            <a:off x="4387405" y="1082040"/>
            <a:ext cx="4173666" cy="3314383"/>
          </a:xfrm>
          <a:prstGeom prst="rect">
            <a:avLst/>
          </a:prstGeom>
        </p:spPr>
      </p:pic>
      <p:pic>
        <p:nvPicPr>
          <p:cNvPr id="6" name="Picture 5">
            <a:extLst>
              <a:ext uri="{FF2B5EF4-FFF2-40B4-BE49-F238E27FC236}">
                <a16:creationId xmlns:a16="http://schemas.microsoft.com/office/drawing/2014/main" id="{A63D6D48-A6E3-4586-BFEE-9C1F22BD8802}"/>
              </a:ext>
            </a:extLst>
          </p:cNvPr>
          <p:cNvPicPr>
            <a:picLocks noChangeAspect="1"/>
          </p:cNvPicPr>
          <p:nvPr/>
        </p:nvPicPr>
        <p:blipFill>
          <a:blip r:embed="rId4"/>
          <a:stretch>
            <a:fillRect/>
          </a:stretch>
        </p:blipFill>
        <p:spPr>
          <a:xfrm>
            <a:off x="143574" y="809400"/>
            <a:ext cx="2063368" cy="2483392"/>
          </a:xfrm>
          <a:prstGeom prst="rect">
            <a:avLst/>
          </a:prstGeom>
        </p:spPr>
      </p:pic>
    </p:spTree>
    <p:extLst>
      <p:ext uri="{BB962C8B-B14F-4D97-AF65-F5344CB8AC3E}">
        <p14:creationId xmlns:p14="http://schemas.microsoft.com/office/powerpoint/2010/main" val="3618081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774568"/>
          </a:xfrm>
          <a:solidFill>
            <a:srgbClr val="FFC000"/>
          </a:solidFill>
        </p:spPr>
        <p:txBody>
          <a:bodyPr>
            <a:normAutofit/>
          </a:bodyPr>
          <a:lstStyle/>
          <a:p>
            <a:pPr lvl="0"/>
            <a:r>
              <a:rPr lang="en-US" sz="1400" cap="none" dirty="0">
                <a:latin typeface="Arial Narrow" panose="020B0606020202030204" pitchFamily="34" charset="0"/>
              </a:rPr>
              <a:t>4) An 18 year old patient comes to the pharmacy to receive an MMR vaccine, as her NMSIIS profile recommends, and in accordance with the ACIP catch up schedule for childhood vaccines. Which of the following situations would </a:t>
            </a:r>
            <a:r>
              <a:rPr lang="en-US" sz="1400" u="sng" cap="none" dirty="0">
                <a:latin typeface="Arial Narrow" panose="020B0606020202030204" pitchFamily="34" charset="0"/>
              </a:rPr>
              <a:t>require</a:t>
            </a:r>
            <a:r>
              <a:rPr lang="en-US" sz="1400" cap="none" dirty="0">
                <a:latin typeface="Arial Narrow" panose="020B0606020202030204" pitchFamily="34" charset="0"/>
              </a:rPr>
              <a:t> the qualified pharmacy technician to request help from the Supervising Pharmacist?</a:t>
            </a:r>
          </a:p>
          <a:p>
            <a:pPr lvl="0"/>
            <a:r>
              <a:rPr lang="en-US" sz="1400" cap="none" dirty="0">
                <a:latin typeface="Arial Narrow" panose="020B0606020202030204" pitchFamily="34" charset="0"/>
              </a:rPr>
              <a:t>A) Preparing the vaccine, including reconstitution.</a:t>
            </a:r>
          </a:p>
          <a:p>
            <a:pPr lvl="0"/>
            <a:r>
              <a:rPr lang="en-US" sz="1400" cap="none" dirty="0">
                <a:latin typeface="Arial Narrow" panose="020B0606020202030204" pitchFamily="34" charset="0"/>
              </a:rPr>
              <a:t>B) Ordering a replenishment of MMR vaccine inventory.</a:t>
            </a:r>
          </a:p>
          <a:p>
            <a:pPr lvl="0"/>
            <a:r>
              <a:rPr lang="en-US" sz="1400" b="1" u="sng" cap="none" dirty="0">
                <a:latin typeface="Arial Narrow" panose="020B0606020202030204" pitchFamily="34" charset="0"/>
              </a:rPr>
              <a:t>C) Answering a question about a previous reaction to a vaccine.</a:t>
            </a:r>
          </a:p>
          <a:p>
            <a:pPr lvl="0"/>
            <a:r>
              <a:rPr lang="en-US" sz="1400" cap="none" dirty="0">
                <a:latin typeface="Arial Narrow" panose="020B0606020202030204" pitchFamily="34" charset="0"/>
              </a:rPr>
              <a:t>D) Documentation of the MMR vaccine after administration. </a:t>
            </a:r>
          </a:p>
          <a:p>
            <a:endParaRPr lang="en-US" dirty="0"/>
          </a:p>
        </p:txBody>
      </p:sp>
    </p:spTree>
    <p:extLst>
      <p:ext uri="{BB962C8B-B14F-4D97-AF65-F5344CB8AC3E}">
        <p14:creationId xmlns:p14="http://schemas.microsoft.com/office/powerpoint/2010/main" val="24671084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84" y="514350"/>
            <a:ext cx="8683083" cy="863974"/>
          </a:xfrm>
        </p:spPr>
        <p:txBody>
          <a:bodyPr>
            <a:normAutofit fontScale="90000"/>
          </a:bodyPr>
          <a:lstStyle/>
          <a:p>
            <a:pPr algn="ctr"/>
            <a:r>
              <a:rPr lang="en-US" dirty="0"/>
              <a:t>Covid-19 vaccine innovative strategies</a:t>
            </a:r>
          </a:p>
        </p:txBody>
      </p:sp>
      <p:sp>
        <p:nvSpPr>
          <p:cNvPr id="3" name="Content Placeholder 2"/>
          <p:cNvSpPr>
            <a:spLocks noGrp="1"/>
          </p:cNvSpPr>
          <p:nvPr>
            <p:ph sz="quarter" idx="13"/>
          </p:nvPr>
        </p:nvSpPr>
        <p:spPr/>
        <p:txBody>
          <a:bodyPr>
            <a:normAutofit/>
          </a:bodyPr>
          <a:lstStyle/>
          <a:p>
            <a:r>
              <a:rPr lang="en-US" cap="none" dirty="0">
                <a:latin typeface="Arial" panose="020B0604020202020204" pitchFamily="34" charset="0"/>
              </a:rPr>
              <a:t> Local Hospital: </a:t>
            </a:r>
          </a:p>
          <a:p>
            <a:pPr lvl="1"/>
            <a:r>
              <a:rPr lang="en-US" cap="none" dirty="0">
                <a:latin typeface="Arial" panose="020B0604020202020204" pitchFamily="34" charset="0"/>
              </a:rPr>
              <a:t>We are expecting moderate numbers of mild side effects, so it seems prudent to stagger groups/departments, so we don’t have an entire clinic calling out ill the next day.  </a:t>
            </a:r>
          </a:p>
          <a:p>
            <a:pPr lvl="1"/>
            <a:r>
              <a:rPr lang="en-US" cap="none" dirty="0">
                <a:latin typeface="Arial" panose="020B0604020202020204" pitchFamily="34" charset="0"/>
              </a:rPr>
              <a:t>We could accomplish this by asking individuals to regulate themselves and only get the vaccine when they have the following day off although this requires lots of vaccine availability. </a:t>
            </a:r>
          </a:p>
          <a:p>
            <a:pPr lvl="1"/>
            <a:r>
              <a:rPr lang="en-US" cap="none" dirty="0">
                <a:latin typeface="Arial" panose="020B0604020202020204" pitchFamily="34" charset="0"/>
              </a:rPr>
              <a:t>We need to have two E-kits on hand because of the increased risk for prophylaxis so we do not need to halt and replenish once the Epipen is used. </a:t>
            </a:r>
          </a:p>
          <a:p>
            <a:pPr marL="0" indent="0">
              <a:buNone/>
            </a:pPr>
            <a:r>
              <a:rPr lang="en-US" cap="none" dirty="0">
                <a:latin typeface="Arial" panose="020B0604020202020204" pitchFamily="34" charset="0"/>
              </a:rPr>
              <a:t> </a:t>
            </a:r>
          </a:p>
        </p:txBody>
      </p:sp>
      <p:pic>
        <p:nvPicPr>
          <p:cNvPr id="4" name="Picture 3"/>
          <p:cNvPicPr>
            <a:picLocks noChangeAspect="1"/>
          </p:cNvPicPr>
          <p:nvPr/>
        </p:nvPicPr>
        <p:blipFill>
          <a:blip r:embed="rId2"/>
          <a:stretch>
            <a:fillRect/>
          </a:stretch>
        </p:blipFill>
        <p:spPr>
          <a:xfrm>
            <a:off x="8113429" y="4203814"/>
            <a:ext cx="646232" cy="646232"/>
          </a:xfrm>
          <a:prstGeom prst="rect">
            <a:avLst/>
          </a:prstGeom>
        </p:spPr>
      </p:pic>
    </p:spTree>
    <p:extLst>
      <p:ext uri="{BB962C8B-B14F-4D97-AF65-F5344CB8AC3E}">
        <p14:creationId xmlns:p14="http://schemas.microsoft.com/office/powerpoint/2010/main" val="21743105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Post-vaccine care</a:t>
            </a:r>
          </a:p>
        </p:txBody>
      </p:sp>
      <p:sp>
        <p:nvSpPr>
          <p:cNvPr id="3" name="Content Placeholder 2"/>
          <p:cNvSpPr>
            <a:spLocks noGrp="1"/>
          </p:cNvSpPr>
          <p:nvPr>
            <p:ph sz="quarter" idx="13"/>
          </p:nvPr>
        </p:nvSpPr>
        <p:spPr/>
        <p:txBody>
          <a:bodyPr>
            <a:normAutofit fontScale="92500" lnSpcReduction="20000"/>
          </a:bodyPr>
          <a:lstStyle/>
          <a:p>
            <a:pPr marL="0" indent="0">
              <a:buNone/>
            </a:pPr>
            <a:r>
              <a:rPr lang="en-US" sz="1600" cap="none" dirty="0">
                <a:latin typeface="Arial" panose="020B0604020202020204" pitchFamily="34" charset="0"/>
              </a:rPr>
              <a:t>Documentation Needed:</a:t>
            </a:r>
          </a:p>
          <a:p>
            <a:pPr>
              <a:buFont typeface="+mj-lt"/>
              <a:buAutoNum type="arabicPeriod"/>
            </a:pPr>
            <a:r>
              <a:rPr lang="en-US" sz="1600" cap="none" dirty="0">
                <a:latin typeface="Arial" panose="020B0604020202020204" pitchFamily="34" charset="0"/>
              </a:rPr>
              <a:t>The name of the vaccine and the manufacturer.</a:t>
            </a:r>
          </a:p>
          <a:p>
            <a:pPr>
              <a:buFont typeface="+mj-lt"/>
              <a:buAutoNum type="arabicPeriod"/>
            </a:pPr>
            <a:r>
              <a:rPr lang="en-US" sz="1600" cap="none" dirty="0">
                <a:latin typeface="Arial" panose="020B0604020202020204" pitchFamily="34" charset="0"/>
              </a:rPr>
              <a:t>The lot number and expiration date of the vaccine.</a:t>
            </a:r>
          </a:p>
          <a:p>
            <a:pPr>
              <a:buFont typeface="+mj-lt"/>
              <a:buAutoNum type="arabicPeriod"/>
            </a:pPr>
            <a:r>
              <a:rPr lang="en-US" sz="1600" cap="none" dirty="0">
                <a:latin typeface="Arial" panose="020B0604020202020204" pitchFamily="34" charset="0"/>
              </a:rPr>
              <a:t>The date of administration that you gave the vaccine.</a:t>
            </a:r>
          </a:p>
          <a:p>
            <a:pPr>
              <a:buFont typeface="+mj-lt"/>
              <a:buAutoNum type="arabicPeriod"/>
            </a:pPr>
            <a:r>
              <a:rPr lang="en-US" sz="1600" cap="none" dirty="0">
                <a:latin typeface="Arial" panose="020B0604020202020204" pitchFamily="34" charset="0"/>
              </a:rPr>
              <a:t>The name, address, title and signature (electronic is acceptable) of the person administering the vaccine.</a:t>
            </a:r>
          </a:p>
          <a:p>
            <a:pPr>
              <a:buFont typeface="+mj-lt"/>
              <a:buAutoNum type="arabicPeriod"/>
            </a:pPr>
            <a:r>
              <a:rPr lang="en-US" sz="1600" cap="none" dirty="0">
                <a:latin typeface="Arial" panose="020B0604020202020204" pitchFamily="34" charset="0"/>
              </a:rPr>
              <a:t>The publication date of the Vaccine Information Statement (VIS) and date the patient or parent receives the VIS.</a:t>
            </a:r>
          </a:p>
          <a:p>
            <a:endParaRPr lang="en-US" dirty="0"/>
          </a:p>
        </p:txBody>
      </p:sp>
      <p:pic>
        <p:nvPicPr>
          <p:cNvPr id="4" name="Picture 3"/>
          <p:cNvPicPr>
            <a:picLocks noChangeAspect="1"/>
          </p:cNvPicPr>
          <p:nvPr/>
        </p:nvPicPr>
        <p:blipFill>
          <a:blip r:embed="rId2"/>
          <a:stretch>
            <a:fillRect/>
          </a:stretch>
        </p:blipFill>
        <p:spPr>
          <a:xfrm>
            <a:off x="8113429" y="4203814"/>
            <a:ext cx="646232" cy="646232"/>
          </a:xfrm>
          <a:prstGeom prst="rect">
            <a:avLst/>
          </a:prstGeom>
        </p:spPr>
      </p:pic>
    </p:spTree>
    <p:extLst>
      <p:ext uri="{BB962C8B-B14F-4D97-AF65-F5344CB8AC3E}">
        <p14:creationId xmlns:p14="http://schemas.microsoft.com/office/powerpoint/2010/main" val="12136707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733" y="424040"/>
            <a:ext cx="6798600" cy="978000"/>
          </a:xfrm>
        </p:spPr>
        <p:txBody>
          <a:bodyPr/>
          <a:lstStyle/>
          <a:p>
            <a:r>
              <a:rPr lang="en-US" dirty="0"/>
              <a:t>Sharps; proper use</a:t>
            </a:r>
          </a:p>
        </p:txBody>
      </p:sp>
      <p:sp>
        <p:nvSpPr>
          <p:cNvPr id="3" name="Text Placeholder 2"/>
          <p:cNvSpPr>
            <a:spLocks noGrp="1"/>
          </p:cNvSpPr>
          <p:nvPr>
            <p:ph type="body" idx="1"/>
          </p:nvPr>
        </p:nvSpPr>
        <p:spPr>
          <a:xfrm>
            <a:off x="1027733" y="1258000"/>
            <a:ext cx="6798600" cy="2583600"/>
          </a:xfrm>
        </p:spPr>
        <p:txBody>
          <a:bodyPr/>
          <a:lstStyle/>
          <a:p>
            <a:r>
              <a:rPr lang="en-US" sz="1400" cap="none" dirty="0">
                <a:latin typeface="Arial" panose="020B0604020202020204" pitchFamily="34" charset="0"/>
              </a:rPr>
              <a:t>Deploy safety devices on used needles immediately.</a:t>
            </a:r>
          </a:p>
          <a:p>
            <a:r>
              <a:rPr lang="en-US" sz="1400" cap="none" dirty="0">
                <a:latin typeface="Arial" panose="020B0604020202020204" pitchFamily="34" charset="0"/>
              </a:rPr>
              <a:t>Dispose of used needles in sharps immediately.</a:t>
            </a:r>
          </a:p>
          <a:p>
            <a:r>
              <a:rPr lang="en-US" sz="1400" cap="none" dirty="0">
                <a:latin typeface="Arial" panose="020B0604020202020204" pitchFamily="34" charset="0"/>
              </a:rPr>
              <a:t>Ensure sharps is puncture resistance.</a:t>
            </a:r>
          </a:p>
          <a:p>
            <a:r>
              <a:rPr lang="en-US" sz="1400" cap="none" dirty="0">
                <a:latin typeface="Arial" panose="020B0604020202020204" pitchFamily="34" charset="0"/>
              </a:rPr>
              <a:t>Keep lid closed on sharps during non-use.</a:t>
            </a:r>
          </a:p>
          <a:p>
            <a:r>
              <a:rPr lang="en-US" sz="1400" cap="none" dirty="0">
                <a:latin typeface="Arial" panose="020B0604020202020204" pitchFamily="34" charset="0"/>
              </a:rPr>
              <a:t>Keep sharps upright.</a:t>
            </a:r>
          </a:p>
          <a:p>
            <a:r>
              <a:rPr lang="en-US" sz="1400" cap="none" dirty="0">
                <a:latin typeface="Arial" panose="020B0604020202020204" pitchFamily="34" charset="0"/>
              </a:rPr>
              <a:t>Do not overfill sharps.</a:t>
            </a:r>
          </a:p>
          <a:p>
            <a:r>
              <a:rPr lang="en-US" sz="1400" cap="none" dirty="0">
                <a:latin typeface="Arial" panose="020B0604020202020204" pitchFamily="34" charset="0"/>
              </a:rPr>
              <a:t>Keep sharps within arm’s reach of immunizer.</a:t>
            </a:r>
          </a:p>
          <a:p>
            <a:r>
              <a:rPr lang="en-US" sz="1400" cap="none" dirty="0">
                <a:latin typeface="Arial" panose="020B0604020202020204" pitchFamily="34" charset="0"/>
              </a:rPr>
              <a:t>Do not cross over other immunizers to reach sharps.</a:t>
            </a:r>
          </a:p>
          <a:p>
            <a:r>
              <a:rPr lang="en-US" sz="1400" cap="none" dirty="0">
                <a:latin typeface="Arial" panose="020B0604020202020204" pitchFamily="34" charset="0"/>
              </a:rPr>
              <a:t>If patient bleeds, deploy safety device, and dispose of sharps BEFORE tending to injection site.</a:t>
            </a:r>
          </a:p>
        </p:txBody>
      </p:sp>
      <p:sp>
        <p:nvSpPr>
          <p:cNvPr id="4" name="TextBox 3"/>
          <p:cNvSpPr txBox="1"/>
          <p:nvPr/>
        </p:nvSpPr>
        <p:spPr>
          <a:xfrm>
            <a:off x="185853" y="4222595"/>
            <a:ext cx="8073483" cy="646331"/>
          </a:xfrm>
          <a:prstGeom prst="rect">
            <a:avLst/>
          </a:prstGeom>
          <a:noFill/>
        </p:spPr>
        <p:txBody>
          <a:bodyPr wrap="square" rtlCol="0">
            <a:spAutoFit/>
          </a:bodyPr>
          <a:lstStyle/>
          <a:p>
            <a:r>
              <a:rPr lang="en-US" sz="1200" dirty="0">
                <a:latin typeface="Arial Narrow" panose="020B0606020202030204" pitchFamily="34" charset="0"/>
              </a:rPr>
              <a:t>Bloodborne Pathogen and Needle stick Prevention: </a:t>
            </a:r>
            <a:r>
              <a:rPr lang="en-US" sz="1200" dirty="0">
                <a:latin typeface="Arial Narrow" panose="020B0606020202030204" pitchFamily="34" charset="0"/>
                <a:hlinkClick r:id="rId2"/>
              </a:rPr>
              <a:t>https://www.osha.gov/bloodborne-pathogens</a:t>
            </a:r>
            <a:endParaRPr lang="en-US" sz="1200" dirty="0">
              <a:latin typeface="Arial Narrow" panose="020B0606020202030204" pitchFamily="34" charset="0"/>
            </a:endParaRPr>
          </a:p>
          <a:p>
            <a:r>
              <a:rPr lang="en-US" sz="1200" dirty="0">
                <a:latin typeface="Arial Narrow" panose="020B0606020202030204" pitchFamily="34" charset="0"/>
              </a:rPr>
              <a:t>Sharps Disposal Resource:  </a:t>
            </a:r>
            <a:r>
              <a:rPr lang="en-US" sz="1200" dirty="0">
                <a:latin typeface="Arial Narrow" panose="020B0606020202030204" pitchFamily="34" charset="0"/>
                <a:hlinkClick r:id="rId3"/>
              </a:rPr>
              <a:t>https://www.pharmacytimes.com/publications/supplementals/2017/immunizationsupplementaugust2017/sharps-disposal-assuring-regulatory-compliance-during-offsite-vaccination-clinics</a:t>
            </a:r>
            <a:r>
              <a:rPr lang="en-US" sz="1200" dirty="0">
                <a:latin typeface="Arial Narrow" panose="020B0606020202030204" pitchFamily="34" charset="0"/>
              </a:rPr>
              <a:t>   </a:t>
            </a:r>
          </a:p>
        </p:txBody>
      </p:sp>
      <p:pic>
        <p:nvPicPr>
          <p:cNvPr id="5" name="Picture 4"/>
          <p:cNvPicPr>
            <a:picLocks noChangeAspect="1"/>
          </p:cNvPicPr>
          <p:nvPr/>
        </p:nvPicPr>
        <p:blipFill>
          <a:blip r:embed="rId4"/>
          <a:stretch>
            <a:fillRect/>
          </a:stretch>
        </p:blipFill>
        <p:spPr>
          <a:xfrm>
            <a:off x="8222165" y="4222694"/>
            <a:ext cx="646232" cy="646232"/>
          </a:xfrm>
          <a:prstGeom prst="rect">
            <a:avLst/>
          </a:prstGeom>
        </p:spPr>
      </p:pic>
    </p:spTree>
    <p:extLst>
      <p:ext uri="{BB962C8B-B14F-4D97-AF65-F5344CB8AC3E}">
        <p14:creationId xmlns:p14="http://schemas.microsoft.com/office/powerpoint/2010/main" val="8212294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Needle stick management</a:t>
            </a:r>
          </a:p>
        </p:txBody>
      </p:sp>
      <p:sp>
        <p:nvSpPr>
          <p:cNvPr id="3" name="Content Placeholder 2"/>
          <p:cNvSpPr>
            <a:spLocks noGrp="1"/>
          </p:cNvSpPr>
          <p:nvPr>
            <p:ph sz="quarter" idx="13"/>
          </p:nvPr>
        </p:nvSpPr>
        <p:spPr/>
        <p:txBody>
          <a:bodyPr/>
          <a:lstStyle/>
          <a:p>
            <a:pPr marL="342900" indent="-342900">
              <a:buFont typeface="+mj-lt"/>
              <a:buAutoNum type="arabicPeriod"/>
            </a:pPr>
            <a:r>
              <a:rPr lang="en-US" dirty="0"/>
              <a:t>Clean it</a:t>
            </a:r>
          </a:p>
          <a:p>
            <a:pPr marL="342900" indent="-342900">
              <a:buFont typeface="+mj-lt"/>
              <a:buAutoNum type="arabicPeriod"/>
            </a:pPr>
            <a:r>
              <a:rPr lang="en-US" dirty="0"/>
              <a:t>Report it</a:t>
            </a:r>
          </a:p>
          <a:p>
            <a:pPr marL="342900" indent="-342900">
              <a:buFont typeface="+mj-lt"/>
              <a:buAutoNum type="arabicPeriod"/>
            </a:pPr>
            <a:r>
              <a:rPr lang="en-US" dirty="0"/>
              <a:t>Call for help/get treatment</a:t>
            </a:r>
          </a:p>
          <a:p>
            <a:pPr marL="342900" indent="-342900">
              <a:buFont typeface="+mj-lt"/>
              <a:buAutoNum type="arabicPeriod"/>
            </a:pPr>
            <a:r>
              <a:rPr lang="en-US" dirty="0"/>
              <a:t>Id source the patient</a:t>
            </a:r>
          </a:p>
          <a:p>
            <a:pPr marL="342900" indent="-342900">
              <a:buFont typeface="+mj-lt"/>
              <a:buAutoNum type="arabicPeriod"/>
            </a:pPr>
            <a:r>
              <a:rPr lang="en-US" dirty="0"/>
              <a:t>Follow-up</a:t>
            </a:r>
          </a:p>
        </p:txBody>
      </p:sp>
      <p:pic>
        <p:nvPicPr>
          <p:cNvPr id="5" name="Picture 4"/>
          <p:cNvPicPr>
            <a:picLocks noChangeAspect="1"/>
          </p:cNvPicPr>
          <p:nvPr/>
        </p:nvPicPr>
        <p:blipFill>
          <a:blip r:embed="rId2"/>
          <a:stretch>
            <a:fillRect/>
          </a:stretch>
        </p:blipFill>
        <p:spPr>
          <a:xfrm>
            <a:off x="4803504" y="1271007"/>
            <a:ext cx="3343275" cy="2571750"/>
          </a:xfrm>
          <a:prstGeom prst="rect">
            <a:avLst/>
          </a:prstGeom>
        </p:spPr>
      </p:pic>
      <p:pic>
        <p:nvPicPr>
          <p:cNvPr id="6" name="Picture 5"/>
          <p:cNvPicPr>
            <a:picLocks noChangeAspect="1"/>
          </p:cNvPicPr>
          <p:nvPr/>
        </p:nvPicPr>
        <p:blipFill>
          <a:blip r:embed="rId3"/>
          <a:stretch>
            <a:fillRect/>
          </a:stretch>
        </p:blipFill>
        <p:spPr>
          <a:xfrm>
            <a:off x="8113429" y="4203814"/>
            <a:ext cx="646232" cy="646232"/>
          </a:xfrm>
          <a:prstGeom prst="rect">
            <a:avLst/>
          </a:prstGeom>
        </p:spPr>
      </p:pic>
    </p:spTree>
    <p:extLst>
      <p:ext uri="{BB962C8B-B14F-4D97-AF65-F5344CB8AC3E}">
        <p14:creationId xmlns:p14="http://schemas.microsoft.com/office/powerpoint/2010/main" val="20058981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9525254-40DB-4781-BF5C-5AD5024474F1}"/>
              </a:ext>
            </a:extLst>
          </p:cNvPr>
          <p:cNvPicPr>
            <a:picLocks noChangeAspect="1"/>
          </p:cNvPicPr>
          <p:nvPr/>
        </p:nvPicPr>
        <p:blipFill>
          <a:blip r:embed="rId2"/>
          <a:stretch>
            <a:fillRect/>
          </a:stretch>
        </p:blipFill>
        <p:spPr>
          <a:xfrm>
            <a:off x="5814061" y="148949"/>
            <a:ext cx="2729864" cy="2729864"/>
          </a:xfrm>
          <a:prstGeom prst="rect">
            <a:avLst/>
          </a:prstGeom>
        </p:spPr>
      </p:pic>
      <p:pic>
        <p:nvPicPr>
          <p:cNvPr id="8" name="Content Placeholder 7">
            <a:extLst>
              <a:ext uri="{FF2B5EF4-FFF2-40B4-BE49-F238E27FC236}">
                <a16:creationId xmlns:a16="http://schemas.microsoft.com/office/drawing/2014/main" id="{122AF2B4-0A53-4E78-B7A0-666851F55089}"/>
              </a:ext>
            </a:extLst>
          </p:cNvPr>
          <p:cNvPicPr>
            <a:picLocks noGrp="1" noChangeAspect="1"/>
          </p:cNvPicPr>
          <p:nvPr>
            <p:ph sz="quarter" idx="13"/>
          </p:nvPr>
        </p:nvPicPr>
        <p:blipFill>
          <a:blip r:embed="rId3"/>
          <a:stretch>
            <a:fillRect/>
          </a:stretch>
        </p:blipFill>
        <p:spPr>
          <a:xfrm>
            <a:off x="344451" y="244793"/>
            <a:ext cx="3301371" cy="2482850"/>
          </a:xfrm>
          <a:prstGeom prst="rect">
            <a:avLst/>
          </a:prstGeom>
        </p:spPr>
      </p:pic>
      <p:sp>
        <p:nvSpPr>
          <p:cNvPr id="7" name="Content Placeholder 6">
            <a:extLst>
              <a:ext uri="{FF2B5EF4-FFF2-40B4-BE49-F238E27FC236}">
                <a16:creationId xmlns:a16="http://schemas.microsoft.com/office/drawing/2014/main" id="{036DE9B4-53E6-46B0-A5BF-0A4BC70D94D5}"/>
              </a:ext>
            </a:extLst>
          </p:cNvPr>
          <p:cNvSpPr>
            <a:spLocks noGrp="1"/>
          </p:cNvSpPr>
          <p:nvPr>
            <p:ph sz="quarter" idx="14"/>
          </p:nvPr>
        </p:nvSpPr>
        <p:spPr>
          <a:xfrm>
            <a:off x="159698" y="2864445"/>
            <a:ext cx="3814904" cy="2483392"/>
          </a:xfrm>
        </p:spPr>
        <p:txBody>
          <a:bodyPr>
            <a:normAutofit/>
          </a:bodyPr>
          <a:lstStyle/>
          <a:p>
            <a:pPr marL="0" indent="0">
              <a:buNone/>
            </a:pPr>
            <a:r>
              <a:rPr lang="en-US" sz="1400" cap="none" dirty="0"/>
              <a:t>Sharps:</a:t>
            </a:r>
          </a:p>
          <a:p>
            <a:pPr marL="0" indent="0">
              <a:buNone/>
            </a:pPr>
            <a:r>
              <a:rPr lang="en-US" sz="1400" cap="none" dirty="0"/>
              <a:t> 	* Needles</a:t>
            </a:r>
          </a:p>
          <a:p>
            <a:pPr marL="0" indent="0">
              <a:buNone/>
            </a:pPr>
            <a:r>
              <a:rPr lang="en-US" sz="1400" cap="none" dirty="0"/>
              <a:t>	* Empty vaccine vials</a:t>
            </a:r>
          </a:p>
        </p:txBody>
      </p:sp>
      <p:sp>
        <p:nvSpPr>
          <p:cNvPr id="4" name="Star: 6 Points 3">
            <a:extLst>
              <a:ext uri="{FF2B5EF4-FFF2-40B4-BE49-F238E27FC236}">
                <a16:creationId xmlns:a16="http://schemas.microsoft.com/office/drawing/2014/main" id="{B1F1C5D0-6964-40E3-8BC3-3D47D56DA685}"/>
              </a:ext>
            </a:extLst>
          </p:cNvPr>
          <p:cNvSpPr/>
          <p:nvPr/>
        </p:nvSpPr>
        <p:spPr>
          <a:xfrm>
            <a:off x="3475922" y="141011"/>
            <a:ext cx="1874520" cy="19431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Regulated Waste</a:t>
            </a:r>
          </a:p>
        </p:txBody>
      </p:sp>
      <p:sp>
        <p:nvSpPr>
          <p:cNvPr id="11" name="TextBox 10">
            <a:extLst>
              <a:ext uri="{FF2B5EF4-FFF2-40B4-BE49-F238E27FC236}">
                <a16:creationId xmlns:a16="http://schemas.microsoft.com/office/drawing/2014/main" id="{314709C6-57D7-4675-941D-15D4EB6C720A}"/>
              </a:ext>
            </a:extLst>
          </p:cNvPr>
          <p:cNvSpPr txBox="1"/>
          <p:nvPr/>
        </p:nvSpPr>
        <p:spPr>
          <a:xfrm>
            <a:off x="5433060" y="3037271"/>
            <a:ext cx="3710940" cy="1446550"/>
          </a:xfrm>
          <a:prstGeom prst="rect">
            <a:avLst/>
          </a:prstGeom>
          <a:noFill/>
        </p:spPr>
        <p:txBody>
          <a:bodyPr wrap="square" rtlCol="0">
            <a:spAutoFit/>
          </a:bodyPr>
          <a:lstStyle/>
          <a:p>
            <a:r>
              <a:rPr lang="en-US" sz="1400" dirty="0"/>
              <a:t>Biohazard Waste Bag:</a:t>
            </a:r>
          </a:p>
          <a:p>
            <a:endParaRPr lang="en-US" sz="1400" dirty="0"/>
          </a:p>
          <a:p>
            <a:r>
              <a:rPr lang="en-US" sz="1400" dirty="0"/>
              <a:t>	* Blood saturated items</a:t>
            </a:r>
          </a:p>
          <a:p>
            <a:endParaRPr lang="en-US" sz="1400" dirty="0"/>
          </a:p>
          <a:p>
            <a:r>
              <a:rPr lang="en-US" sz="1400" dirty="0"/>
              <a:t>	* Non-sharps infectious material</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206983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248" y="366626"/>
            <a:ext cx="8593874" cy="978000"/>
          </a:xfrm>
        </p:spPr>
        <p:txBody>
          <a:bodyPr/>
          <a:lstStyle/>
          <a:p>
            <a:r>
              <a:rPr lang="en-US" dirty="0"/>
              <a:t>Emergency reactions</a:t>
            </a:r>
          </a:p>
        </p:txBody>
      </p:sp>
      <p:pic>
        <p:nvPicPr>
          <p:cNvPr id="5" name="Picture 4"/>
          <p:cNvPicPr>
            <a:picLocks noChangeAspect="1"/>
          </p:cNvPicPr>
          <p:nvPr/>
        </p:nvPicPr>
        <p:blipFill>
          <a:blip r:embed="rId2"/>
          <a:stretch>
            <a:fillRect/>
          </a:stretch>
        </p:blipFill>
        <p:spPr>
          <a:xfrm>
            <a:off x="3366622" y="1872243"/>
            <a:ext cx="2143125" cy="2143125"/>
          </a:xfrm>
          <a:prstGeom prst="rect">
            <a:avLst/>
          </a:prstGeom>
        </p:spPr>
      </p:pic>
      <p:pic>
        <p:nvPicPr>
          <p:cNvPr id="6" name="Picture 5"/>
          <p:cNvPicPr>
            <a:picLocks noChangeAspect="1"/>
          </p:cNvPicPr>
          <p:nvPr/>
        </p:nvPicPr>
        <p:blipFill>
          <a:blip r:embed="rId3"/>
          <a:stretch>
            <a:fillRect/>
          </a:stretch>
        </p:blipFill>
        <p:spPr>
          <a:xfrm>
            <a:off x="267630" y="1867601"/>
            <a:ext cx="2914650" cy="1571625"/>
          </a:xfrm>
          <a:prstGeom prst="rect">
            <a:avLst/>
          </a:prstGeom>
        </p:spPr>
      </p:pic>
      <p:pic>
        <p:nvPicPr>
          <p:cNvPr id="8" name="Picture 7"/>
          <p:cNvPicPr>
            <a:picLocks noChangeAspect="1"/>
          </p:cNvPicPr>
          <p:nvPr/>
        </p:nvPicPr>
        <p:blipFill>
          <a:blip r:embed="rId4"/>
          <a:stretch>
            <a:fillRect/>
          </a:stretch>
        </p:blipFill>
        <p:spPr>
          <a:xfrm>
            <a:off x="1646600" y="3564560"/>
            <a:ext cx="1151020" cy="1151020"/>
          </a:xfrm>
          <a:prstGeom prst="rect">
            <a:avLst/>
          </a:prstGeom>
        </p:spPr>
      </p:pic>
      <p:pic>
        <p:nvPicPr>
          <p:cNvPr id="10" name="Picture 9"/>
          <p:cNvPicPr>
            <a:picLocks noChangeAspect="1"/>
          </p:cNvPicPr>
          <p:nvPr/>
        </p:nvPicPr>
        <p:blipFill>
          <a:blip r:embed="rId5"/>
          <a:stretch>
            <a:fillRect/>
          </a:stretch>
        </p:blipFill>
        <p:spPr>
          <a:xfrm>
            <a:off x="5836270" y="3564560"/>
            <a:ext cx="1151020" cy="1151020"/>
          </a:xfrm>
          <a:prstGeom prst="rect">
            <a:avLst/>
          </a:prstGeom>
        </p:spPr>
      </p:pic>
      <p:sp>
        <p:nvSpPr>
          <p:cNvPr id="9" name="TextBox 8"/>
          <p:cNvSpPr txBox="1"/>
          <p:nvPr/>
        </p:nvSpPr>
        <p:spPr>
          <a:xfrm>
            <a:off x="1428605" y="4486098"/>
            <a:ext cx="2184391" cy="230832"/>
          </a:xfrm>
          <a:prstGeom prst="rect">
            <a:avLst/>
          </a:prstGeom>
          <a:noFill/>
        </p:spPr>
        <p:txBody>
          <a:bodyPr wrap="square" rtlCol="0">
            <a:spAutoFit/>
          </a:bodyPr>
          <a:lstStyle/>
          <a:p>
            <a:r>
              <a:rPr lang="en-US" sz="900" dirty="0"/>
              <a:t>Optional but strongly encouraged</a:t>
            </a:r>
          </a:p>
        </p:txBody>
      </p:sp>
      <p:pic>
        <p:nvPicPr>
          <p:cNvPr id="11" name="Picture 10"/>
          <p:cNvPicPr>
            <a:picLocks noChangeAspect="1"/>
          </p:cNvPicPr>
          <p:nvPr/>
        </p:nvPicPr>
        <p:blipFill>
          <a:blip r:embed="rId6"/>
          <a:stretch>
            <a:fillRect/>
          </a:stretch>
        </p:blipFill>
        <p:spPr>
          <a:xfrm>
            <a:off x="5596404" y="4486098"/>
            <a:ext cx="2188654" cy="256054"/>
          </a:xfrm>
          <a:prstGeom prst="rect">
            <a:avLst/>
          </a:prstGeom>
        </p:spPr>
      </p:pic>
      <p:pic>
        <p:nvPicPr>
          <p:cNvPr id="12" name="Picture 11"/>
          <p:cNvPicPr>
            <a:picLocks noChangeAspect="1"/>
          </p:cNvPicPr>
          <p:nvPr/>
        </p:nvPicPr>
        <p:blipFill>
          <a:blip r:embed="rId7"/>
          <a:stretch>
            <a:fillRect/>
          </a:stretch>
        </p:blipFill>
        <p:spPr>
          <a:xfrm>
            <a:off x="5694089" y="1867601"/>
            <a:ext cx="2636960" cy="1463513"/>
          </a:xfrm>
          <a:prstGeom prst="rect">
            <a:avLst/>
          </a:prstGeom>
        </p:spPr>
      </p:pic>
      <p:sp>
        <p:nvSpPr>
          <p:cNvPr id="3" name="TextBox 2"/>
          <p:cNvSpPr txBox="1"/>
          <p:nvPr/>
        </p:nvSpPr>
        <p:spPr>
          <a:xfrm flipH="1">
            <a:off x="920319" y="1296015"/>
            <a:ext cx="7410730" cy="523220"/>
          </a:xfrm>
          <a:prstGeom prst="rect">
            <a:avLst/>
          </a:prstGeom>
          <a:noFill/>
        </p:spPr>
        <p:txBody>
          <a:bodyPr wrap="square" rtlCol="0">
            <a:spAutoFit/>
          </a:bodyPr>
          <a:lstStyle/>
          <a:p>
            <a:r>
              <a:rPr lang="en-US" sz="1400" dirty="0">
                <a:latin typeface="Arial Narrow" panose="020B0606020202030204" pitchFamily="34" charset="0"/>
              </a:rPr>
              <a:t>Medical Management of Vaccine Reactions (Children/Adults): </a:t>
            </a:r>
          </a:p>
          <a:p>
            <a:r>
              <a:rPr lang="en-US" sz="1400" dirty="0">
                <a:latin typeface="Arial Narrow" panose="020B0606020202030204" pitchFamily="34" charset="0"/>
                <a:hlinkClick r:id="rId8"/>
              </a:rPr>
              <a:t>https://immunize.org/catg.d/p3082a.pdf</a:t>
            </a:r>
            <a:r>
              <a:rPr lang="en-US" sz="1400" dirty="0">
                <a:latin typeface="Arial Narrow" panose="020B0606020202030204" pitchFamily="34" charset="0"/>
              </a:rPr>
              <a:t>   </a:t>
            </a:r>
            <a:r>
              <a:rPr lang="en-US" sz="1400" dirty="0">
                <a:latin typeface="Arial Narrow" panose="020B0606020202030204" pitchFamily="34" charset="0"/>
                <a:hlinkClick r:id="rId9"/>
              </a:rPr>
              <a:t>https://immunize.org/catg.d/p3082.pdf</a:t>
            </a:r>
            <a:r>
              <a:rPr lang="en-US" sz="1400" dirty="0">
                <a:latin typeface="Arial Narrow" panose="020B0606020202030204" pitchFamily="34" charset="0"/>
              </a:rPr>
              <a:t> </a:t>
            </a:r>
          </a:p>
        </p:txBody>
      </p:sp>
      <p:pic>
        <p:nvPicPr>
          <p:cNvPr id="13" name="Picture 12"/>
          <p:cNvPicPr>
            <a:picLocks noChangeAspect="1"/>
          </p:cNvPicPr>
          <p:nvPr/>
        </p:nvPicPr>
        <p:blipFill>
          <a:blip r:embed="rId10"/>
          <a:stretch>
            <a:fillRect/>
          </a:stretch>
        </p:blipFill>
        <p:spPr>
          <a:xfrm>
            <a:off x="8113429" y="4203814"/>
            <a:ext cx="646232" cy="646232"/>
          </a:xfrm>
          <a:prstGeom prst="rect">
            <a:avLst/>
          </a:prstGeom>
        </p:spPr>
      </p:pic>
    </p:spTree>
    <p:extLst>
      <p:ext uri="{BB962C8B-B14F-4D97-AF65-F5344CB8AC3E}">
        <p14:creationId xmlns:p14="http://schemas.microsoft.com/office/powerpoint/2010/main" val="26478257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9"/>
          <p:cNvSpPr txBox="1">
            <a:spLocks noGrp="1"/>
          </p:cNvSpPr>
          <p:nvPr>
            <p:ph type="title"/>
          </p:nvPr>
        </p:nvSpPr>
        <p:spPr>
          <a:xfrm>
            <a:off x="953706" y="456044"/>
            <a:ext cx="6798734" cy="977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000"/>
              <a:buFont typeface="Garamond"/>
              <a:buNone/>
            </a:pPr>
            <a:r>
              <a:rPr lang="en-US" b="1" dirty="0"/>
              <a:t>S</a:t>
            </a:r>
            <a:r>
              <a:rPr lang="en" b="1" dirty="0"/>
              <a:t>yncope or Fainting</a:t>
            </a:r>
            <a:endParaRPr dirty="0"/>
          </a:p>
        </p:txBody>
      </p:sp>
      <p:sp>
        <p:nvSpPr>
          <p:cNvPr id="351" name="Google Shape;351;p49"/>
          <p:cNvSpPr txBox="1">
            <a:spLocks noGrp="1"/>
          </p:cNvSpPr>
          <p:nvPr>
            <p:ph type="body" idx="1"/>
          </p:nvPr>
        </p:nvSpPr>
        <p:spPr>
          <a:xfrm>
            <a:off x="953706" y="1243133"/>
            <a:ext cx="6798600" cy="2583600"/>
          </a:xfrm>
          <a:prstGeom prst="rect">
            <a:avLst/>
          </a:prstGeom>
          <a:noFill/>
          <a:ln>
            <a:noFill/>
          </a:ln>
        </p:spPr>
        <p:txBody>
          <a:bodyPr spcFirstLastPara="1" wrap="square" lIns="91425" tIns="45700" rIns="91425" bIns="45700" anchor="t" anchorCtr="0">
            <a:noAutofit/>
          </a:bodyPr>
          <a:lstStyle/>
          <a:p>
            <a:pPr marL="285750" lvl="0" indent="-206629" algn="l" rtl="0">
              <a:lnSpc>
                <a:spcPct val="90000"/>
              </a:lnSpc>
              <a:spcBef>
                <a:spcPts val="0"/>
              </a:spcBef>
              <a:spcAft>
                <a:spcPts val="0"/>
              </a:spcAft>
              <a:buSzPts val="1100"/>
              <a:buChar char="•"/>
            </a:pPr>
            <a:r>
              <a:rPr lang="en" sz="1400" cap="none" dirty="0">
                <a:latin typeface="Arial" panose="020B0604020202020204" pitchFamily="34" charset="0"/>
              </a:rPr>
              <a:t>Occurs most commonly in adolescent and teens.</a:t>
            </a:r>
          </a:p>
          <a:p>
            <a:pPr marL="285750" lvl="0" indent="-206629" algn="l" rtl="0">
              <a:lnSpc>
                <a:spcPct val="90000"/>
              </a:lnSpc>
              <a:spcBef>
                <a:spcPts val="0"/>
              </a:spcBef>
              <a:spcAft>
                <a:spcPts val="0"/>
              </a:spcAft>
              <a:buSzPts val="1100"/>
              <a:buChar char="•"/>
            </a:pPr>
            <a:r>
              <a:rPr lang="en" sz="1400" cap="none" dirty="0">
                <a:latin typeface="Arial" panose="020B0604020202020204" pitchFamily="34" charset="0"/>
              </a:rPr>
              <a:t>It is best to give injections with the </a:t>
            </a:r>
            <a:r>
              <a:rPr lang="en" sz="1400" u="sng" cap="none" dirty="0">
                <a:latin typeface="Arial" panose="020B0604020202020204" pitchFamily="34" charset="0"/>
              </a:rPr>
              <a:t>patient in a seated position or lying down position.</a:t>
            </a:r>
            <a:endParaRPr lang="en-US" sz="1400" u="sng" cap="none" dirty="0">
              <a:latin typeface="Arial" panose="020B0604020202020204" pitchFamily="34" charset="0"/>
            </a:endParaRPr>
          </a:p>
          <a:p>
            <a:pPr marL="285750" lvl="0" indent="-206629" algn="l" rtl="0">
              <a:lnSpc>
                <a:spcPct val="90000"/>
              </a:lnSpc>
              <a:spcBef>
                <a:spcPts val="1008"/>
              </a:spcBef>
              <a:spcAft>
                <a:spcPts val="0"/>
              </a:spcAft>
              <a:buSzPts val="1100"/>
              <a:buChar char="•"/>
            </a:pPr>
            <a:r>
              <a:rPr lang="en" sz="1400" cap="none" dirty="0">
                <a:latin typeface="Arial" panose="020B0604020202020204" pitchFamily="34" charset="0"/>
              </a:rPr>
              <a:t>If a patient reports feeling light headed or dizzy after you have given the injection:</a:t>
            </a:r>
          </a:p>
          <a:p>
            <a:pPr marL="742950" lvl="1" indent="-206629">
              <a:lnSpc>
                <a:spcPct val="90000"/>
              </a:lnSpc>
              <a:spcBef>
                <a:spcPts val="1008"/>
              </a:spcBef>
              <a:buSzPts val="1100"/>
            </a:pPr>
            <a:r>
              <a:rPr lang="en" sz="1250" cap="none" dirty="0">
                <a:latin typeface="Arial" panose="020B0604020202020204" pitchFamily="34" charset="0"/>
              </a:rPr>
              <a:t>Get help and/or your Supervising Pharmacist.</a:t>
            </a:r>
          </a:p>
          <a:p>
            <a:pPr marL="742950" lvl="1" indent="-206629">
              <a:lnSpc>
                <a:spcPct val="90000"/>
              </a:lnSpc>
              <a:spcBef>
                <a:spcPts val="1008"/>
              </a:spcBef>
              <a:buSzPts val="1100"/>
            </a:pPr>
            <a:r>
              <a:rPr lang="en" sz="1250" cap="none" dirty="0">
                <a:latin typeface="Arial" panose="020B0604020202020204" pitchFamily="34" charset="0"/>
              </a:rPr>
              <a:t>Have the patient lie down.</a:t>
            </a:r>
          </a:p>
          <a:p>
            <a:pPr marL="285750" lvl="0" indent="-206629" algn="l" rtl="0">
              <a:lnSpc>
                <a:spcPct val="90000"/>
              </a:lnSpc>
              <a:spcBef>
                <a:spcPts val="1008"/>
              </a:spcBef>
              <a:spcAft>
                <a:spcPts val="0"/>
              </a:spcAft>
              <a:buSzPts val="1100"/>
              <a:buChar char="•"/>
            </a:pPr>
            <a:r>
              <a:rPr lang="en" sz="1400" cap="none" dirty="0">
                <a:latin typeface="Arial" panose="020B0604020202020204" pitchFamily="34" charset="0"/>
              </a:rPr>
              <a:t>Most patients will recover with in a few minutes.</a:t>
            </a:r>
          </a:p>
          <a:p>
            <a:pPr marL="742950" lvl="1" indent="-206629">
              <a:lnSpc>
                <a:spcPct val="90000"/>
              </a:lnSpc>
              <a:spcBef>
                <a:spcPts val="1008"/>
              </a:spcBef>
              <a:buSzPts val="1100"/>
            </a:pPr>
            <a:r>
              <a:rPr lang="en" sz="1250" cap="none" dirty="0">
                <a:latin typeface="Arial" panose="020B0604020202020204" pitchFamily="34" charset="0"/>
              </a:rPr>
              <a:t>Prevent falls and stabelize the patient.</a:t>
            </a:r>
          </a:p>
          <a:p>
            <a:pPr marL="742950" lvl="1" indent="-206629">
              <a:lnSpc>
                <a:spcPct val="90000"/>
              </a:lnSpc>
              <a:spcBef>
                <a:spcPts val="1008"/>
              </a:spcBef>
              <a:buSzPts val="1100"/>
            </a:pPr>
            <a:r>
              <a:rPr lang="en" sz="1250" cap="none" dirty="0">
                <a:latin typeface="Arial" panose="020B0604020202020204" pitchFamily="34" charset="0"/>
              </a:rPr>
              <a:t>Work with your Supervising Pharmacist to assess that there is not a more serious problem. </a:t>
            </a:r>
            <a:endParaRPr sz="1250" cap="none" dirty="0">
              <a:latin typeface="Arial" panose="020B0604020202020204" pitchFamily="34" charset="0"/>
            </a:endParaRPr>
          </a:p>
          <a:p>
            <a:pPr marL="0" lvl="0" indent="0" algn="l" rtl="0">
              <a:lnSpc>
                <a:spcPct val="90000"/>
              </a:lnSpc>
              <a:spcBef>
                <a:spcPts val="1008"/>
              </a:spcBef>
              <a:spcAft>
                <a:spcPts val="0"/>
              </a:spcAft>
              <a:buSzPts val="2346"/>
              <a:buNone/>
            </a:pPr>
            <a:endParaRPr sz="2040" dirty="0"/>
          </a:p>
          <a:p>
            <a:pPr marL="0" lvl="0" indent="0" algn="l" rtl="0">
              <a:lnSpc>
                <a:spcPct val="90000"/>
              </a:lnSpc>
              <a:spcBef>
                <a:spcPts val="1008"/>
              </a:spcBef>
              <a:spcAft>
                <a:spcPts val="0"/>
              </a:spcAft>
              <a:buSzPts val="2346"/>
              <a:buNone/>
            </a:pPr>
            <a:endParaRPr sz="2040" dirty="0"/>
          </a:p>
        </p:txBody>
      </p:sp>
      <p:sp>
        <p:nvSpPr>
          <p:cNvPr id="2" name="TextBox 1"/>
          <p:cNvSpPr txBox="1"/>
          <p:nvPr/>
        </p:nvSpPr>
        <p:spPr>
          <a:xfrm flipH="1">
            <a:off x="179534" y="4215161"/>
            <a:ext cx="7708095" cy="646331"/>
          </a:xfrm>
          <a:prstGeom prst="rect">
            <a:avLst/>
          </a:prstGeom>
          <a:noFill/>
        </p:spPr>
        <p:txBody>
          <a:bodyPr wrap="square" rtlCol="0">
            <a:spAutoFit/>
          </a:bodyPr>
          <a:lstStyle/>
          <a:p>
            <a:r>
              <a:rPr lang="en-US" dirty="0"/>
              <a:t>Note: All patients should be asked to be observed for at least 15 minutes post-vaccine, even at a Drive-Thru Event. </a:t>
            </a:r>
          </a:p>
        </p:txBody>
      </p:sp>
      <p:pic>
        <p:nvPicPr>
          <p:cNvPr id="5" name="Picture 4"/>
          <p:cNvPicPr>
            <a:picLocks noChangeAspect="1"/>
          </p:cNvPicPr>
          <p:nvPr/>
        </p:nvPicPr>
        <p:blipFill>
          <a:blip r:embed="rId3"/>
          <a:stretch>
            <a:fillRect/>
          </a:stretch>
        </p:blipFill>
        <p:spPr>
          <a:xfrm>
            <a:off x="8222165" y="4222694"/>
            <a:ext cx="646232" cy="646232"/>
          </a:xfrm>
          <a:prstGeom prst="rect">
            <a:avLst/>
          </a:prstGeom>
        </p:spPr>
      </p:pic>
    </p:spTree>
    <p:extLst>
      <p:ext uri="{BB962C8B-B14F-4D97-AF65-F5344CB8AC3E}">
        <p14:creationId xmlns:p14="http://schemas.microsoft.com/office/powerpoint/2010/main" val="36745557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4" y="210718"/>
            <a:ext cx="6798600" cy="978000"/>
          </a:xfrm>
        </p:spPr>
        <p:txBody>
          <a:bodyPr/>
          <a:lstStyle/>
          <a:p>
            <a:r>
              <a:rPr lang="en-US" dirty="0"/>
              <a:t>Allergic reaction</a:t>
            </a:r>
          </a:p>
        </p:txBody>
      </p:sp>
      <p:sp>
        <p:nvSpPr>
          <p:cNvPr id="3" name="Text Placeholder 2"/>
          <p:cNvSpPr>
            <a:spLocks noGrp="1"/>
          </p:cNvSpPr>
          <p:nvPr>
            <p:ph type="body" idx="1"/>
          </p:nvPr>
        </p:nvSpPr>
        <p:spPr>
          <a:xfrm>
            <a:off x="916670" y="699718"/>
            <a:ext cx="6798600" cy="2198876"/>
          </a:xfrm>
        </p:spPr>
        <p:txBody>
          <a:bodyPr/>
          <a:lstStyle/>
          <a:p>
            <a:pPr marL="285750" indent="-285750">
              <a:spcBef>
                <a:spcPts val="1080"/>
              </a:spcBef>
              <a:buSzPts val="2760"/>
            </a:pPr>
            <a:endParaRPr lang="en-US" sz="1400" cap="none" dirty="0">
              <a:latin typeface="Arial" panose="020B0604020202020204" pitchFamily="34" charset="0"/>
              <a:cs typeface="Arial" panose="020B0604020202020204" pitchFamily="34" charset="0"/>
            </a:endParaRPr>
          </a:p>
          <a:p>
            <a:pPr marL="285750" indent="-285750">
              <a:spcBef>
                <a:spcPts val="1080"/>
              </a:spcBef>
              <a:buSzPts val="2760"/>
            </a:pPr>
            <a:r>
              <a:rPr lang="en-US" sz="1300" cap="none" dirty="0">
                <a:latin typeface="Arial" panose="020B0604020202020204" pitchFamily="34" charset="0"/>
              </a:rPr>
              <a:t>Anaphylaxis following vaccines is rare, occurring at a rate of approximately one per million doses for many vaccines. </a:t>
            </a:r>
          </a:p>
          <a:p>
            <a:pPr marL="285750" indent="-285750">
              <a:spcBef>
                <a:spcPts val="1080"/>
              </a:spcBef>
              <a:buSzPts val="2760"/>
            </a:pPr>
            <a:r>
              <a:rPr lang="en-US" sz="1300" cap="none" dirty="0">
                <a:latin typeface="Arial" panose="020B0604020202020204" pitchFamily="34" charset="0"/>
                <a:cs typeface="Arial" panose="020B0604020202020204" pitchFamily="34" charset="0"/>
              </a:rPr>
              <a:t>If a patient reports itchy skin, hives, anaphylaxis, or throat tightness after you have given the injection:</a:t>
            </a:r>
          </a:p>
          <a:p>
            <a:pPr marL="742950" lvl="1" indent="-285750">
              <a:spcBef>
                <a:spcPts val="1080"/>
              </a:spcBef>
              <a:buSzPts val="2760"/>
            </a:pPr>
            <a:r>
              <a:rPr lang="en" sz="1300" cap="none" dirty="0">
                <a:latin typeface="Arial" panose="020B0604020202020204" pitchFamily="34" charset="0"/>
              </a:rPr>
              <a:t>Get help and your Supervising Pharmacist.</a:t>
            </a:r>
          </a:p>
          <a:p>
            <a:pPr marL="742950" lvl="1" indent="-285750">
              <a:spcBef>
                <a:spcPts val="1080"/>
              </a:spcBef>
              <a:buSzPts val="2760"/>
            </a:pPr>
            <a:r>
              <a:rPr lang="en-US" sz="1300" cap="none" dirty="0">
                <a:latin typeface="Arial" panose="020B0604020202020204" pitchFamily="34" charset="0"/>
              </a:rPr>
              <a:t>Get the Emergency Kit (your Supervising Pharmacist will initiate therapy if required).</a:t>
            </a:r>
            <a:endParaRPr lang="en-US" sz="1300" cap="none" dirty="0">
              <a:latin typeface="Arial" panose="020B0604020202020204" pitchFamily="34" charset="0"/>
              <a:cs typeface="Arial" panose="020B0604020202020204" pitchFamily="34" charset="0"/>
            </a:endParaRPr>
          </a:p>
          <a:p>
            <a:pPr marL="285750" indent="-285750">
              <a:spcBef>
                <a:spcPts val="1080"/>
              </a:spcBef>
              <a:buSzPts val="2760"/>
            </a:pPr>
            <a:r>
              <a:rPr lang="en-US" sz="1300" cap="none" dirty="0">
                <a:latin typeface="Arial" panose="020B0604020202020204" pitchFamily="34" charset="0"/>
              </a:rPr>
              <a:t>For respiratory symptoms, cardiovascular symptoms, or other signs/symptoms of anaphylaxis, immediate IM epinephrine is the treatment of choice.</a:t>
            </a:r>
          </a:p>
          <a:p>
            <a:pPr marL="742950" lvl="1" indent="-285750">
              <a:spcBef>
                <a:spcPts val="1080"/>
              </a:spcBef>
              <a:buSzPts val="2760"/>
            </a:pPr>
            <a:r>
              <a:rPr lang="en-US" sz="1300" cap="none" dirty="0">
                <a:latin typeface="Arial" panose="020B0604020202020204" pitchFamily="34" charset="0"/>
              </a:rPr>
              <a:t>Most patients will recover after IM epinephrine is administered.</a:t>
            </a:r>
          </a:p>
          <a:p>
            <a:pPr marL="1200150" lvl="2" indent="-285750">
              <a:spcBef>
                <a:spcPts val="1080"/>
              </a:spcBef>
              <a:buSzPts val="2760"/>
            </a:pPr>
            <a:r>
              <a:rPr lang="en-US" sz="1300" cap="none" dirty="0">
                <a:latin typeface="Arial" panose="020B0604020202020204" pitchFamily="34" charset="0"/>
              </a:rPr>
              <a:t>EMS assessment is still required.</a:t>
            </a:r>
          </a:p>
        </p:txBody>
      </p:sp>
      <p:sp>
        <p:nvSpPr>
          <p:cNvPr id="4" name="TextBox 3"/>
          <p:cNvSpPr txBox="1"/>
          <p:nvPr/>
        </p:nvSpPr>
        <p:spPr>
          <a:xfrm flipH="1">
            <a:off x="380146" y="4346522"/>
            <a:ext cx="8392037" cy="307777"/>
          </a:xfrm>
          <a:prstGeom prst="rect">
            <a:avLst/>
          </a:prstGeom>
          <a:noFill/>
        </p:spPr>
        <p:txBody>
          <a:bodyPr wrap="square" rtlCol="0">
            <a:spAutoFit/>
          </a:bodyPr>
          <a:lstStyle/>
          <a:p>
            <a:r>
              <a:rPr lang="en-US" sz="1400" dirty="0">
                <a:latin typeface="Arial Narrow" panose="020B0606020202030204" pitchFamily="34" charset="0"/>
              </a:rPr>
              <a:t>CDC Resource: </a:t>
            </a:r>
            <a:r>
              <a:rPr lang="en-US" sz="1400" dirty="0">
                <a:latin typeface="Arial Narrow" panose="020B0606020202030204" pitchFamily="34" charset="0"/>
                <a:hlinkClick r:id="rId2"/>
              </a:rPr>
              <a:t>https://www.cdc.gov/vaccines/hcp/acip-recs/general-recs/adverse-reactions.html</a:t>
            </a:r>
            <a:r>
              <a:rPr lang="en-US" sz="1400" dirty="0">
                <a:latin typeface="Arial Narrow" panose="020B0606020202030204" pitchFamily="34" charset="0"/>
              </a:rPr>
              <a:t> </a:t>
            </a:r>
          </a:p>
        </p:txBody>
      </p:sp>
      <p:pic>
        <p:nvPicPr>
          <p:cNvPr id="5" name="Picture 4"/>
          <p:cNvPicPr>
            <a:picLocks noChangeAspect="1"/>
          </p:cNvPicPr>
          <p:nvPr/>
        </p:nvPicPr>
        <p:blipFill>
          <a:blip r:embed="rId3"/>
          <a:stretch>
            <a:fillRect/>
          </a:stretch>
        </p:blipFill>
        <p:spPr>
          <a:xfrm>
            <a:off x="8222165" y="4222694"/>
            <a:ext cx="646232" cy="646232"/>
          </a:xfrm>
          <a:prstGeom prst="rect">
            <a:avLst/>
          </a:prstGeom>
        </p:spPr>
      </p:pic>
    </p:spTree>
    <p:extLst>
      <p:ext uri="{BB962C8B-B14F-4D97-AF65-F5344CB8AC3E}">
        <p14:creationId xmlns:p14="http://schemas.microsoft.com/office/powerpoint/2010/main" val="36767790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447" y="161412"/>
            <a:ext cx="6798600" cy="978000"/>
          </a:xfrm>
        </p:spPr>
        <p:txBody>
          <a:bodyPr/>
          <a:lstStyle/>
          <a:p>
            <a:r>
              <a:rPr lang="en-US" dirty="0"/>
              <a:t>Error reporting = vaers</a:t>
            </a:r>
          </a:p>
        </p:txBody>
      </p:sp>
      <p:sp>
        <p:nvSpPr>
          <p:cNvPr id="3" name="Text Placeholder 2"/>
          <p:cNvSpPr>
            <a:spLocks noGrp="1"/>
          </p:cNvSpPr>
          <p:nvPr>
            <p:ph type="body" idx="1"/>
          </p:nvPr>
        </p:nvSpPr>
        <p:spPr>
          <a:xfrm>
            <a:off x="998447" y="1139412"/>
            <a:ext cx="6798600" cy="2583600"/>
          </a:xfrm>
        </p:spPr>
        <p:txBody>
          <a:bodyPr/>
          <a:lstStyle/>
          <a:p>
            <a:r>
              <a:rPr lang="en-US" sz="1400" b="1" cap="none" dirty="0">
                <a:latin typeface="Arial" panose="020B0604020202020204" pitchFamily="34" charset="0"/>
              </a:rPr>
              <a:t>Vaccine Adverse Event Reporting System (VAERS)</a:t>
            </a:r>
          </a:p>
          <a:p>
            <a:r>
              <a:rPr lang="en-US" sz="1400" cap="none" dirty="0">
                <a:latin typeface="Arial" panose="020B0604020202020204" pitchFamily="34" charset="0"/>
              </a:rPr>
              <a:t>Established in 1990, VAERS is a national early warning system to detect possible safety problems in U.S. licensed vaccines. </a:t>
            </a:r>
          </a:p>
          <a:p>
            <a:r>
              <a:rPr lang="en-US" sz="1400" cap="none" dirty="0">
                <a:latin typeface="Arial" panose="020B0604020202020204" pitchFamily="34" charset="0"/>
              </a:rPr>
              <a:t>VAERS accepts and analyzes reports of adverse events or side effects after a person has received a vaccination. </a:t>
            </a:r>
          </a:p>
          <a:p>
            <a:r>
              <a:rPr lang="en-US" sz="1400" cap="none" dirty="0">
                <a:latin typeface="Arial" panose="020B0604020202020204" pitchFamily="34" charset="0"/>
              </a:rPr>
              <a:t>Anyone can report to VAERS, even if you did not administer the vaccination.</a:t>
            </a:r>
          </a:p>
          <a:p>
            <a:r>
              <a:rPr lang="en-US" sz="1400" cap="none" dirty="0">
                <a:latin typeface="Arial" panose="020B0604020202020204" pitchFamily="34" charset="0"/>
              </a:rPr>
              <a:t>NMPhA strongly encourages you to work with your Supervising Pharmacist in reporting VAERS when possible.  </a:t>
            </a:r>
          </a:p>
          <a:p>
            <a:r>
              <a:rPr lang="en-US" sz="1400" cap="none" dirty="0">
                <a:latin typeface="Arial" panose="020B0604020202020204" pitchFamily="34" charset="0"/>
              </a:rPr>
              <a:t>New Mexico Pharmacists are required to report adverse events to VAERS as per the New Mexico Board of Pharmacy Prescriptive Authority Protocol for Immunizing Pharmacists. </a:t>
            </a:r>
          </a:p>
        </p:txBody>
      </p:sp>
      <p:sp>
        <p:nvSpPr>
          <p:cNvPr id="4" name="TextBox 3"/>
          <p:cNvSpPr txBox="1"/>
          <p:nvPr/>
        </p:nvSpPr>
        <p:spPr>
          <a:xfrm>
            <a:off x="361004" y="4320285"/>
            <a:ext cx="8430322" cy="307777"/>
          </a:xfrm>
          <a:prstGeom prst="rect">
            <a:avLst/>
          </a:prstGeom>
          <a:noFill/>
        </p:spPr>
        <p:txBody>
          <a:bodyPr wrap="square" rtlCol="0">
            <a:spAutoFit/>
          </a:bodyPr>
          <a:lstStyle/>
          <a:p>
            <a:r>
              <a:rPr lang="en-US" sz="1400" dirty="0">
                <a:latin typeface="Arial Narrow" panose="020B0606020202030204" pitchFamily="34" charset="0"/>
              </a:rPr>
              <a:t>VAERS Resource: </a:t>
            </a:r>
            <a:r>
              <a:rPr lang="en-US" sz="1400" dirty="0">
                <a:latin typeface="Arial Narrow" panose="020B0606020202030204" pitchFamily="34" charset="0"/>
                <a:hlinkClick r:id="rId2"/>
              </a:rPr>
              <a:t>https://vaers.hhs.gov/</a:t>
            </a:r>
            <a:r>
              <a:rPr lang="en-US" sz="1400" dirty="0">
                <a:latin typeface="Arial Narrow" panose="020B0606020202030204" pitchFamily="34" charset="0"/>
              </a:rPr>
              <a:t> </a:t>
            </a:r>
          </a:p>
        </p:txBody>
      </p:sp>
      <p:pic>
        <p:nvPicPr>
          <p:cNvPr id="5" name="Picture 4"/>
          <p:cNvPicPr>
            <a:picLocks noChangeAspect="1"/>
          </p:cNvPicPr>
          <p:nvPr/>
        </p:nvPicPr>
        <p:blipFill>
          <a:blip r:embed="rId3"/>
          <a:stretch>
            <a:fillRect/>
          </a:stretch>
        </p:blipFill>
        <p:spPr>
          <a:xfrm>
            <a:off x="8222165" y="4222694"/>
            <a:ext cx="646232" cy="646232"/>
          </a:xfrm>
          <a:prstGeom prst="rect">
            <a:avLst/>
          </a:prstGeom>
        </p:spPr>
      </p:pic>
    </p:spTree>
    <p:extLst>
      <p:ext uri="{BB962C8B-B14F-4D97-AF65-F5344CB8AC3E}">
        <p14:creationId xmlns:p14="http://schemas.microsoft.com/office/powerpoint/2010/main" val="3407351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AD025-FDD5-4B99-8FF3-140860C2356B}"/>
              </a:ext>
            </a:extLst>
          </p:cNvPr>
          <p:cNvSpPr>
            <a:spLocks noGrp="1"/>
          </p:cNvSpPr>
          <p:nvPr>
            <p:ph type="title"/>
          </p:nvPr>
        </p:nvSpPr>
        <p:spPr/>
        <p:txBody>
          <a:bodyPr/>
          <a:lstStyle/>
          <a:p>
            <a:r>
              <a:rPr lang="en-US" dirty="0" err="1"/>
              <a:t>Vaers</a:t>
            </a:r>
            <a:r>
              <a:rPr lang="en-US" dirty="0"/>
              <a:t> table of reportable events examples</a:t>
            </a:r>
          </a:p>
        </p:txBody>
      </p:sp>
      <p:sp>
        <p:nvSpPr>
          <p:cNvPr id="3" name="Text Placeholder 2">
            <a:extLst>
              <a:ext uri="{FF2B5EF4-FFF2-40B4-BE49-F238E27FC236}">
                <a16:creationId xmlns:a16="http://schemas.microsoft.com/office/drawing/2014/main" id="{1031BBA9-116B-46B7-85F1-4DED52B2CD6F}"/>
              </a:ext>
            </a:extLst>
          </p:cNvPr>
          <p:cNvSpPr>
            <a:spLocks noGrp="1"/>
          </p:cNvSpPr>
          <p:nvPr>
            <p:ph type="body" idx="1"/>
          </p:nvPr>
        </p:nvSpPr>
        <p:spPr/>
        <p:txBody>
          <a:bodyPr/>
          <a:lstStyle/>
          <a:p>
            <a:r>
              <a:rPr lang="en-US" cap="none" dirty="0"/>
              <a:t>Anaphylaxis</a:t>
            </a:r>
          </a:p>
          <a:p>
            <a:r>
              <a:rPr lang="en-US" cap="none" dirty="0"/>
              <a:t>Shoulder Injury Related to Vaccine Administration (7 days) </a:t>
            </a:r>
          </a:p>
          <a:p>
            <a:r>
              <a:rPr lang="en-US" cap="none" dirty="0"/>
              <a:t>Vasovagal syncope (7 days) </a:t>
            </a:r>
          </a:p>
          <a:p>
            <a:r>
              <a:rPr lang="en-US" cap="none" dirty="0"/>
              <a:t>Any acute complication or sequelae (including death) of above events </a:t>
            </a:r>
          </a:p>
          <a:p>
            <a:pPr marL="97155" indent="0">
              <a:buNone/>
            </a:pPr>
            <a:r>
              <a:rPr lang="en-US" cap="none" dirty="0"/>
              <a:t>	(interval - not applicable) </a:t>
            </a:r>
          </a:p>
          <a:p>
            <a:r>
              <a:rPr lang="en-US" cap="none" dirty="0"/>
              <a:t>Events described in manufacturer’s package insert as contraindications to additional doses of vaccine (interval - see package inserts)</a:t>
            </a:r>
          </a:p>
        </p:txBody>
      </p:sp>
      <p:sp>
        <p:nvSpPr>
          <p:cNvPr id="4" name="TextBox 3">
            <a:extLst>
              <a:ext uri="{FF2B5EF4-FFF2-40B4-BE49-F238E27FC236}">
                <a16:creationId xmlns:a16="http://schemas.microsoft.com/office/drawing/2014/main" id="{1FC25B11-EFCF-4244-8416-74CD36C4F433}"/>
              </a:ext>
            </a:extLst>
          </p:cNvPr>
          <p:cNvSpPr txBox="1"/>
          <p:nvPr/>
        </p:nvSpPr>
        <p:spPr>
          <a:xfrm>
            <a:off x="0" y="4500410"/>
            <a:ext cx="8199360" cy="276999"/>
          </a:xfrm>
          <a:prstGeom prst="rect">
            <a:avLst/>
          </a:prstGeom>
          <a:noFill/>
        </p:spPr>
        <p:txBody>
          <a:bodyPr wrap="none" rtlCol="0">
            <a:spAutoFit/>
          </a:bodyPr>
          <a:lstStyle/>
          <a:p>
            <a:r>
              <a:rPr lang="en-US" sz="1200" dirty="0"/>
              <a:t>VAERS Table of Reportable Events: </a:t>
            </a:r>
            <a:r>
              <a:rPr lang="en-US" sz="1200" dirty="0">
                <a:hlinkClick r:id="rId2"/>
              </a:rPr>
              <a:t>https://vaers.hhs.gov/docs/VAERS_Table_of_Reportable_Events_Following_Vaccination.pdf</a:t>
            </a:r>
            <a:r>
              <a:rPr lang="en-US" sz="1200" dirty="0"/>
              <a:t>  </a:t>
            </a:r>
          </a:p>
        </p:txBody>
      </p:sp>
    </p:spTree>
    <p:extLst>
      <p:ext uri="{BB962C8B-B14F-4D97-AF65-F5344CB8AC3E}">
        <p14:creationId xmlns:p14="http://schemas.microsoft.com/office/powerpoint/2010/main" val="2289892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Study Assessment exam review</a:t>
            </a:r>
          </a:p>
        </p:txBody>
      </p:sp>
      <p:sp>
        <p:nvSpPr>
          <p:cNvPr id="3" name="Content Placeholder 2"/>
          <p:cNvSpPr>
            <a:spLocks noGrp="1"/>
          </p:cNvSpPr>
          <p:nvPr>
            <p:ph sz="quarter" idx="13"/>
          </p:nvPr>
        </p:nvSpPr>
        <p:spPr>
          <a:xfrm>
            <a:off x="514351" y="1256371"/>
            <a:ext cx="7796030" cy="2774568"/>
          </a:xfrm>
          <a:solidFill>
            <a:srgbClr val="FFC000"/>
          </a:solidFill>
        </p:spPr>
        <p:txBody>
          <a:bodyPr>
            <a:normAutofit fontScale="77500" lnSpcReduction="20000"/>
          </a:bodyPr>
          <a:lstStyle/>
          <a:p>
            <a:endParaRPr lang="en-US" sz="1800" cap="none" dirty="0">
              <a:latin typeface="Arial Narrow" panose="020B0606020202030204" pitchFamily="34" charset="0"/>
            </a:endParaRPr>
          </a:p>
          <a:p>
            <a:pPr lvl="0"/>
            <a:r>
              <a:rPr lang="en-US" sz="1800" cap="none" dirty="0">
                <a:latin typeface="Arial Narrow" panose="020B0606020202030204" pitchFamily="34" charset="0"/>
              </a:rPr>
              <a:t> 5) In accordance with the </a:t>
            </a:r>
            <a:r>
              <a:rPr lang="en-US" sz="1800" i="1" cap="none" dirty="0">
                <a:latin typeface="Arial Narrow" panose="020B0606020202030204" pitchFamily="34" charset="0"/>
              </a:rPr>
              <a:t>New Mexico Board of Pharmacy Qualified Pharmacy Technician Childhood and COVID-19 Vaccine Administration and COVID-19 Testing Document</a:t>
            </a:r>
            <a:r>
              <a:rPr lang="en-US" sz="1800" cap="none" dirty="0">
                <a:latin typeface="Arial Narrow" panose="020B0606020202030204" pitchFamily="34" charset="0"/>
              </a:rPr>
              <a:t> (link included in the home study slides), the New Mexico qualified pharmacy technician must:</a:t>
            </a:r>
          </a:p>
          <a:p>
            <a:pPr lvl="0"/>
            <a:r>
              <a:rPr lang="en-US" sz="1800" cap="none" dirty="0">
                <a:latin typeface="Arial Narrow" panose="020B0606020202030204" pitchFamily="34" charset="0"/>
              </a:rPr>
              <a:t>A) Complete and maintain CPR training and certification.</a:t>
            </a:r>
          </a:p>
          <a:p>
            <a:pPr lvl="0"/>
            <a:r>
              <a:rPr lang="en-US" sz="1800" cap="none" dirty="0">
                <a:latin typeface="Arial Narrow" panose="020B0606020202030204" pitchFamily="34" charset="0"/>
              </a:rPr>
              <a:t>B) Complete 2 hours of immunization related ACPE-approved continuing education (CE) during the relevant state licensing period. </a:t>
            </a:r>
          </a:p>
          <a:p>
            <a:pPr lvl="0"/>
            <a:r>
              <a:rPr lang="en-US" sz="1800" cap="none" dirty="0">
                <a:latin typeface="Arial Narrow" panose="020B0606020202030204" pitchFamily="34" charset="0"/>
              </a:rPr>
              <a:t>C) Inform the patient/parent, if 18 years or younger, about the importance of a well-child visit with a provider. </a:t>
            </a:r>
          </a:p>
          <a:p>
            <a:pPr lvl="0"/>
            <a:r>
              <a:rPr lang="en-US" sz="1800" b="1" u="sng" cap="none" dirty="0">
                <a:latin typeface="Arial Narrow" panose="020B0606020202030204" pitchFamily="34" charset="0"/>
              </a:rPr>
              <a:t>D) Complete all of the above.</a:t>
            </a:r>
          </a:p>
          <a:p>
            <a:endParaRPr lang="en-US" dirty="0"/>
          </a:p>
        </p:txBody>
      </p:sp>
    </p:spTree>
    <p:extLst>
      <p:ext uri="{BB962C8B-B14F-4D97-AF65-F5344CB8AC3E}">
        <p14:creationId xmlns:p14="http://schemas.microsoft.com/office/powerpoint/2010/main" val="37441330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Immunization regulations</a:t>
            </a:r>
          </a:p>
        </p:txBody>
      </p:sp>
      <p:sp>
        <p:nvSpPr>
          <p:cNvPr id="5" name="Text Placeholder 4"/>
          <p:cNvSpPr>
            <a:spLocks noGrp="1"/>
          </p:cNvSpPr>
          <p:nvPr>
            <p:ph type="body" idx="1"/>
          </p:nvPr>
        </p:nvSpPr>
        <p:spPr/>
        <p:txBody>
          <a:bodyPr/>
          <a:lstStyle/>
          <a:p>
            <a:r>
              <a:rPr lang="en-US" dirty="0"/>
              <a:t>NM bop Emergency order		</a:t>
            </a:r>
          </a:p>
        </p:txBody>
      </p:sp>
      <p:sp>
        <p:nvSpPr>
          <p:cNvPr id="7" name="Content Placeholder 6"/>
          <p:cNvSpPr>
            <a:spLocks noGrp="1"/>
          </p:cNvSpPr>
          <p:nvPr>
            <p:ph sz="quarter" idx="13"/>
          </p:nvPr>
        </p:nvSpPr>
        <p:spPr/>
        <p:txBody>
          <a:bodyPr>
            <a:normAutofit fontScale="92500" lnSpcReduction="20000"/>
          </a:bodyPr>
          <a:lstStyle/>
          <a:p>
            <a:r>
              <a:rPr lang="en-US" cap="none" dirty="0">
                <a:latin typeface="Arial" panose="020B0604020202020204" pitchFamily="34" charset="0"/>
              </a:rPr>
              <a:t>Expires when Emergency Order is over.</a:t>
            </a:r>
          </a:p>
          <a:p>
            <a:r>
              <a:rPr lang="en-US" cap="none" dirty="0">
                <a:latin typeface="Arial" panose="020B0604020202020204" pitchFamily="34" charset="0"/>
              </a:rPr>
              <a:t>Includes age restrictions. </a:t>
            </a:r>
          </a:p>
          <a:p>
            <a:r>
              <a:rPr lang="en-US" cap="none" dirty="0">
                <a:latin typeface="Arial" panose="020B0604020202020204" pitchFamily="34" charset="0"/>
              </a:rPr>
              <a:t>Follows ACIP recommendations &amp; FDA approved vaccines.</a:t>
            </a:r>
          </a:p>
          <a:p>
            <a:r>
              <a:rPr lang="en-US" cap="none" dirty="0">
                <a:latin typeface="Arial" panose="020B0604020202020204" pitchFamily="34" charset="0"/>
              </a:rPr>
              <a:t>Requires 2 hrs of IZ CE.</a:t>
            </a:r>
          </a:p>
          <a:p>
            <a:r>
              <a:rPr lang="en-US" cap="none" dirty="0">
                <a:latin typeface="Arial" panose="020B0604020202020204" pitchFamily="34" charset="0"/>
              </a:rPr>
              <a:t>Requires CPR and E-Kit.</a:t>
            </a:r>
          </a:p>
        </p:txBody>
      </p:sp>
      <p:sp>
        <p:nvSpPr>
          <p:cNvPr id="6" name="Text Placeholder 5"/>
          <p:cNvSpPr>
            <a:spLocks noGrp="1"/>
          </p:cNvSpPr>
          <p:nvPr>
            <p:ph type="body" sz="quarter" idx="3"/>
          </p:nvPr>
        </p:nvSpPr>
        <p:spPr/>
        <p:txBody>
          <a:bodyPr/>
          <a:lstStyle/>
          <a:p>
            <a:r>
              <a:rPr lang="en-US" dirty="0"/>
              <a:t>Pharmacist protocol</a:t>
            </a:r>
          </a:p>
        </p:txBody>
      </p:sp>
      <p:sp>
        <p:nvSpPr>
          <p:cNvPr id="8" name="Content Placeholder 7"/>
          <p:cNvSpPr>
            <a:spLocks noGrp="1"/>
          </p:cNvSpPr>
          <p:nvPr>
            <p:ph sz="quarter" idx="14"/>
          </p:nvPr>
        </p:nvSpPr>
        <p:spPr/>
        <p:txBody>
          <a:bodyPr>
            <a:normAutofit fontScale="92500" lnSpcReduction="20000"/>
          </a:bodyPr>
          <a:lstStyle/>
          <a:p>
            <a:r>
              <a:rPr lang="en-US" cap="none" dirty="0">
                <a:latin typeface="Arial" panose="020B0604020202020204" pitchFamily="34" charset="0"/>
              </a:rPr>
              <a:t>Already has become part of NM BOP Law.</a:t>
            </a:r>
          </a:p>
          <a:p>
            <a:r>
              <a:rPr lang="en-US" cap="none" dirty="0">
                <a:latin typeface="Arial" panose="020B0604020202020204" pitchFamily="34" charset="0"/>
              </a:rPr>
              <a:t>Has no age restrictions.</a:t>
            </a:r>
          </a:p>
          <a:p>
            <a:r>
              <a:rPr lang="en-US" cap="none" dirty="0">
                <a:latin typeface="Arial" panose="020B0604020202020204" pitchFamily="34" charset="0"/>
              </a:rPr>
              <a:t>Follows ACIP recommendations &amp; FDA approved vaccines.</a:t>
            </a:r>
          </a:p>
          <a:p>
            <a:r>
              <a:rPr lang="en-US" cap="none" dirty="0">
                <a:latin typeface="Arial" panose="020B0604020202020204" pitchFamily="34" charset="0"/>
              </a:rPr>
              <a:t>Requires 2 hrs of Live IZ CE.</a:t>
            </a:r>
          </a:p>
          <a:p>
            <a:r>
              <a:rPr lang="en-US" cap="none" dirty="0">
                <a:latin typeface="Arial" panose="020B0604020202020204" pitchFamily="34" charset="0"/>
              </a:rPr>
              <a:t>Requires Live CPR and E-Kit. </a:t>
            </a:r>
          </a:p>
        </p:txBody>
      </p:sp>
      <p:pic>
        <p:nvPicPr>
          <p:cNvPr id="4" name="Picture 3"/>
          <p:cNvPicPr>
            <a:picLocks noChangeAspect="1"/>
          </p:cNvPicPr>
          <p:nvPr/>
        </p:nvPicPr>
        <p:blipFill>
          <a:blip r:embed="rId2"/>
          <a:stretch>
            <a:fillRect/>
          </a:stretch>
        </p:blipFill>
        <p:spPr>
          <a:xfrm>
            <a:off x="8222165" y="4222694"/>
            <a:ext cx="646232" cy="646232"/>
          </a:xfrm>
          <a:prstGeom prst="rect">
            <a:avLst/>
          </a:prstGeom>
        </p:spPr>
      </p:pic>
    </p:spTree>
    <p:extLst>
      <p:ext uri="{BB962C8B-B14F-4D97-AF65-F5344CB8AC3E}">
        <p14:creationId xmlns:p14="http://schemas.microsoft.com/office/powerpoint/2010/main" val="13990552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Immunization regulations</a:t>
            </a:r>
          </a:p>
        </p:txBody>
      </p:sp>
      <p:sp>
        <p:nvSpPr>
          <p:cNvPr id="3" name="Text Placeholder 2"/>
          <p:cNvSpPr>
            <a:spLocks noGrp="1"/>
          </p:cNvSpPr>
          <p:nvPr>
            <p:ph type="body" idx="1"/>
          </p:nvPr>
        </p:nvSpPr>
        <p:spPr/>
        <p:txBody>
          <a:bodyPr/>
          <a:lstStyle/>
          <a:p>
            <a:r>
              <a:rPr lang="en-US" dirty="0"/>
              <a:t>Pharmacy technician</a:t>
            </a:r>
          </a:p>
        </p:txBody>
      </p:sp>
      <p:sp>
        <p:nvSpPr>
          <p:cNvPr id="4" name="Content Placeholder 3"/>
          <p:cNvSpPr>
            <a:spLocks noGrp="1"/>
          </p:cNvSpPr>
          <p:nvPr>
            <p:ph sz="quarter" idx="13"/>
          </p:nvPr>
        </p:nvSpPr>
        <p:spPr/>
        <p:txBody>
          <a:bodyPr>
            <a:normAutofit fontScale="92500"/>
          </a:bodyPr>
          <a:lstStyle/>
          <a:p>
            <a:r>
              <a:rPr lang="en-US" cap="none" dirty="0">
                <a:latin typeface="Arial" panose="020B0604020202020204" pitchFamily="34" charset="0"/>
              </a:rPr>
              <a:t>Cannot give unless Supervising Pharmacist prescribed. </a:t>
            </a:r>
          </a:p>
          <a:p>
            <a:r>
              <a:rPr lang="en-US" cap="none" dirty="0">
                <a:latin typeface="Arial" panose="020B0604020202020204" pitchFamily="34" charset="0"/>
              </a:rPr>
              <a:t>CPR certified (no live component required).</a:t>
            </a:r>
          </a:p>
          <a:p>
            <a:r>
              <a:rPr lang="en-US" cap="none" dirty="0">
                <a:latin typeface="Arial" panose="020B0604020202020204" pitchFamily="34" charset="0"/>
              </a:rPr>
              <a:t>Reporting = Vaccine Documentation. </a:t>
            </a:r>
          </a:p>
          <a:p>
            <a:r>
              <a:rPr lang="en-US" cap="none" dirty="0">
                <a:latin typeface="Arial" panose="020B0604020202020204" pitchFamily="34" charset="0"/>
              </a:rPr>
              <a:t>Inform patient of Well-Child visit.</a:t>
            </a:r>
          </a:p>
        </p:txBody>
      </p:sp>
      <p:sp>
        <p:nvSpPr>
          <p:cNvPr id="5" name="Text Placeholder 4"/>
          <p:cNvSpPr>
            <a:spLocks noGrp="1"/>
          </p:cNvSpPr>
          <p:nvPr>
            <p:ph type="body" sz="quarter" idx="3"/>
          </p:nvPr>
        </p:nvSpPr>
        <p:spPr/>
        <p:txBody>
          <a:bodyPr/>
          <a:lstStyle/>
          <a:p>
            <a:r>
              <a:rPr lang="en-US" dirty="0"/>
              <a:t>Supervising pharmacist</a:t>
            </a:r>
          </a:p>
        </p:txBody>
      </p:sp>
      <p:sp>
        <p:nvSpPr>
          <p:cNvPr id="6" name="Content Placeholder 5"/>
          <p:cNvSpPr>
            <a:spLocks noGrp="1"/>
          </p:cNvSpPr>
          <p:nvPr>
            <p:ph sz="quarter" idx="14"/>
          </p:nvPr>
        </p:nvSpPr>
        <p:spPr>
          <a:xfrm>
            <a:off x="4495477" y="2146300"/>
            <a:ext cx="4157869" cy="1884639"/>
          </a:xfrm>
        </p:spPr>
        <p:txBody>
          <a:bodyPr>
            <a:normAutofit fontScale="85000" lnSpcReduction="20000"/>
          </a:bodyPr>
          <a:lstStyle/>
          <a:p>
            <a:r>
              <a:rPr lang="en-US" cap="none" dirty="0">
                <a:latin typeface="Arial" panose="020B0604020202020204" pitchFamily="34" charset="0"/>
              </a:rPr>
              <a:t>Must be available and directly supervise tech.., can administer with hardcopy from other prescriber.</a:t>
            </a:r>
          </a:p>
          <a:p>
            <a:r>
              <a:rPr lang="en-US" cap="none" dirty="0">
                <a:latin typeface="Arial" panose="020B0604020202020204" pitchFamily="34" charset="0"/>
              </a:rPr>
              <a:t>CPR certified (must have live component).</a:t>
            </a:r>
          </a:p>
          <a:p>
            <a:r>
              <a:rPr lang="en-US" cap="none" dirty="0">
                <a:latin typeface="Arial" panose="020B0604020202020204" pitchFamily="34" charset="0"/>
              </a:rPr>
              <a:t>Reporting = Vaccine Documentation, NMSIIS,  &amp; VAERS.</a:t>
            </a:r>
          </a:p>
          <a:p>
            <a:r>
              <a:rPr lang="en-US" cap="none" dirty="0">
                <a:latin typeface="Arial" panose="020B0604020202020204" pitchFamily="34" charset="0"/>
              </a:rPr>
              <a:t>Perform vaccine education/assessment, final vaccine verification, and patient counseling. </a:t>
            </a:r>
          </a:p>
        </p:txBody>
      </p:sp>
      <p:sp>
        <p:nvSpPr>
          <p:cNvPr id="7" name="TextBox 6"/>
          <p:cNvSpPr txBox="1"/>
          <p:nvPr/>
        </p:nvSpPr>
        <p:spPr>
          <a:xfrm>
            <a:off x="194823" y="4274634"/>
            <a:ext cx="8601308" cy="307777"/>
          </a:xfrm>
          <a:prstGeom prst="rect">
            <a:avLst/>
          </a:prstGeom>
          <a:noFill/>
        </p:spPr>
        <p:txBody>
          <a:bodyPr wrap="square" rtlCol="0">
            <a:spAutoFit/>
          </a:bodyPr>
          <a:lstStyle/>
          <a:p>
            <a:r>
              <a:rPr lang="en-US" sz="1400" dirty="0">
                <a:latin typeface="Arial Narrow" panose="020B0606020202030204" pitchFamily="34" charset="0"/>
              </a:rPr>
              <a:t>Note: Immunizing Pharmacy Technician to Supervising Pharmacist Ratio RX-2:1 and IZ Clinics-6:1 </a:t>
            </a:r>
          </a:p>
        </p:txBody>
      </p:sp>
      <p:pic>
        <p:nvPicPr>
          <p:cNvPr id="8" name="Picture 7"/>
          <p:cNvPicPr>
            <a:picLocks noChangeAspect="1"/>
          </p:cNvPicPr>
          <p:nvPr/>
        </p:nvPicPr>
        <p:blipFill>
          <a:blip r:embed="rId2"/>
          <a:stretch>
            <a:fillRect/>
          </a:stretch>
        </p:blipFill>
        <p:spPr>
          <a:xfrm>
            <a:off x="8222165" y="4222694"/>
            <a:ext cx="646232" cy="646232"/>
          </a:xfrm>
          <a:prstGeom prst="rect">
            <a:avLst/>
          </a:prstGeom>
        </p:spPr>
      </p:pic>
    </p:spTree>
    <p:extLst>
      <p:ext uri="{BB962C8B-B14F-4D97-AF65-F5344CB8AC3E}">
        <p14:creationId xmlns:p14="http://schemas.microsoft.com/office/powerpoint/2010/main" val="25083648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Additional Patient cases</a:t>
            </a:r>
          </a:p>
        </p:txBody>
      </p:sp>
      <p:sp>
        <p:nvSpPr>
          <p:cNvPr id="3" name="Content Placeholder 2"/>
          <p:cNvSpPr>
            <a:spLocks noGrp="1"/>
          </p:cNvSpPr>
          <p:nvPr>
            <p:ph sz="quarter" idx="13"/>
          </p:nvPr>
        </p:nvSpPr>
        <p:spPr/>
        <p:txBody>
          <a:bodyPr/>
          <a:lstStyle/>
          <a:p>
            <a:r>
              <a:rPr lang="en-US" cap="none" dirty="0">
                <a:latin typeface="Arial" panose="020B0604020202020204" pitchFamily="34" charset="0"/>
              </a:rPr>
              <a:t>Please chat in situations you have witnessed to date to help everyone learn:</a:t>
            </a:r>
          </a:p>
          <a:p>
            <a:r>
              <a:rPr lang="en-US" cap="none" dirty="0">
                <a:latin typeface="Arial" panose="020B0604020202020204" pitchFamily="34" charset="0"/>
              </a:rPr>
              <a:t>Example: A patient called stating that she was vaccinated, but had no soreness and therefore felt she was never given a shot and wanted a repeat shot at no charge.</a:t>
            </a:r>
          </a:p>
        </p:txBody>
      </p:sp>
      <p:pic>
        <p:nvPicPr>
          <p:cNvPr id="4" name="Picture 3"/>
          <p:cNvPicPr>
            <a:picLocks noChangeAspect="1"/>
          </p:cNvPicPr>
          <p:nvPr/>
        </p:nvPicPr>
        <p:blipFill>
          <a:blip r:embed="rId2"/>
          <a:stretch>
            <a:fillRect/>
          </a:stretch>
        </p:blipFill>
        <p:spPr>
          <a:xfrm>
            <a:off x="8222165" y="4222694"/>
            <a:ext cx="646232" cy="646232"/>
          </a:xfrm>
          <a:prstGeom prst="rect">
            <a:avLst/>
          </a:prstGeom>
        </p:spPr>
      </p:pic>
    </p:spTree>
    <p:extLst>
      <p:ext uri="{BB962C8B-B14F-4D97-AF65-F5344CB8AC3E}">
        <p14:creationId xmlns:p14="http://schemas.microsoft.com/office/powerpoint/2010/main" val="10204339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faqs</a:t>
            </a:r>
          </a:p>
        </p:txBody>
      </p:sp>
      <p:sp>
        <p:nvSpPr>
          <p:cNvPr id="3" name="Content Placeholder 2"/>
          <p:cNvSpPr>
            <a:spLocks noGrp="1"/>
          </p:cNvSpPr>
          <p:nvPr>
            <p:ph sz="quarter" idx="13"/>
          </p:nvPr>
        </p:nvSpPr>
        <p:spPr/>
        <p:txBody>
          <a:bodyPr>
            <a:normAutofit fontScale="92500"/>
          </a:bodyPr>
          <a:lstStyle/>
          <a:p>
            <a:pPr lvl="0"/>
            <a:r>
              <a:rPr lang="en-US" sz="1600" b="1" cap="none" dirty="0">
                <a:latin typeface="Arial" panose="020B0604020202020204" pitchFamily="34" charset="0"/>
              </a:rPr>
              <a:t>The COVID-19 vaccine development was quick—are you sure vaccines are safe?</a:t>
            </a:r>
            <a:endParaRPr lang="en-US" sz="1600" cap="none" dirty="0">
              <a:latin typeface="Arial" panose="020B0604020202020204" pitchFamily="34" charset="0"/>
            </a:endParaRPr>
          </a:p>
          <a:p>
            <a:pPr lvl="1"/>
            <a:r>
              <a:rPr lang="en-US" sz="1400" cap="none" dirty="0">
                <a:latin typeface="Arial" panose="020B0604020202020204" pitchFamily="34" charset="0"/>
              </a:rPr>
              <a:t>Please refer to Supervising Pharmacist to discuss and counsel the patient(s).</a:t>
            </a:r>
          </a:p>
          <a:p>
            <a:pPr lvl="1"/>
            <a:r>
              <a:rPr lang="en-US" sz="1400" cap="none" dirty="0">
                <a:latin typeface="Arial" panose="020B0604020202020204" pitchFamily="34" charset="0"/>
              </a:rPr>
              <a:t>The vaccines being sent and given to New Mexicans have undergone extensive testing as mandated by the FDA prior to approval of all vaccine.  </a:t>
            </a:r>
          </a:p>
          <a:p>
            <a:pPr lvl="1"/>
            <a:r>
              <a:rPr lang="en-US" sz="1400" cap="none" dirty="0">
                <a:latin typeface="Arial" panose="020B0604020202020204" pitchFamily="34" charset="0"/>
              </a:rPr>
              <a:t>The FDA, and the CDC, have looked carefully at the results of the studies done regarding effectiveness and safety before approving the use of vaccines. </a:t>
            </a:r>
          </a:p>
          <a:p>
            <a:pPr lvl="1"/>
            <a:r>
              <a:rPr lang="en-US" sz="1400" cap="none" dirty="0">
                <a:latin typeface="Arial" panose="020B0604020202020204" pitchFamily="34" charset="0"/>
              </a:rPr>
              <a:t>It is possible unexpected rare adverse effects may be discovered once vaccines, like the COVID-19 vaccine, are in widespread use. Based on the science available, the risks of the vaccines are less than the risks of the disease itself.</a:t>
            </a:r>
          </a:p>
          <a:p>
            <a:endParaRPr lang="en-US" dirty="0"/>
          </a:p>
        </p:txBody>
      </p:sp>
      <p:pic>
        <p:nvPicPr>
          <p:cNvPr id="4" name="Picture 3"/>
          <p:cNvPicPr>
            <a:picLocks noChangeAspect="1"/>
          </p:cNvPicPr>
          <p:nvPr/>
        </p:nvPicPr>
        <p:blipFill>
          <a:blip r:embed="rId2"/>
          <a:stretch>
            <a:fillRect/>
          </a:stretch>
        </p:blipFill>
        <p:spPr>
          <a:xfrm>
            <a:off x="8222165" y="4222694"/>
            <a:ext cx="646232" cy="646232"/>
          </a:xfrm>
          <a:prstGeom prst="rect">
            <a:avLst/>
          </a:prstGeom>
        </p:spPr>
      </p:pic>
    </p:spTree>
    <p:extLst>
      <p:ext uri="{BB962C8B-B14F-4D97-AF65-F5344CB8AC3E}">
        <p14:creationId xmlns:p14="http://schemas.microsoft.com/office/powerpoint/2010/main" val="37894677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FAQs</a:t>
            </a:r>
          </a:p>
        </p:txBody>
      </p:sp>
      <p:sp>
        <p:nvSpPr>
          <p:cNvPr id="3" name="Content Placeholder 2"/>
          <p:cNvSpPr>
            <a:spLocks noGrp="1"/>
          </p:cNvSpPr>
          <p:nvPr>
            <p:ph sz="quarter" idx="13"/>
          </p:nvPr>
        </p:nvSpPr>
        <p:spPr/>
        <p:txBody>
          <a:bodyPr>
            <a:normAutofit fontScale="85000" lnSpcReduction="20000"/>
          </a:bodyPr>
          <a:lstStyle/>
          <a:p>
            <a:pPr lvl="0"/>
            <a:r>
              <a:rPr lang="en-US" sz="1600" b="1" cap="none" dirty="0">
                <a:latin typeface="Arial" panose="020B0604020202020204" pitchFamily="34" charset="0"/>
              </a:rPr>
              <a:t>Is that vaccine mandatory?</a:t>
            </a:r>
            <a:endParaRPr lang="en-US" sz="1600" cap="none" dirty="0">
              <a:latin typeface="Arial" panose="020B0604020202020204" pitchFamily="34" charset="0"/>
            </a:endParaRPr>
          </a:p>
          <a:p>
            <a:pPr lvl="1"/>
            <a:r>
              <a:rPr lang="en-US" sz="1400" cap="none" dirty="0">
                <a:latin typeface="Arial" panose="020B0604020202020204" pitchFamily="34" charset="0"/>
              </a:rPr>
              <a:t>Please refer to the Supervising Pharmacy to discuss and counsel the patient(s).</a:t>
            </a:r>
          </a:p>
          <a:p>
            <a:pPr lvl="1"/>
            <a:r>
              <a:rPr lang="en-US" sz="1400" cap="none" dirty="0">
                <a:latin typeface="Arial" panose="020B0604020202020204" pitchFamily="34" charset="0"/>
              </a:rPr>
              <a:t>There are certain vaccines that are mandatory for school registration (5</a:t>
            </a:r>
            <a:r>
              <a:rPr lang="en-US" sz="1400" cap="none" baseline="30000" dirty="0">
                <a:latin typeface="Arial" panose="020B0604020202020204" pitchFamily="34" charset="0"/>
              </a:rPr>
              <a:t>th</a:t>
            </a:r>
            <a:r>
              <a:rPr lang="en-US" sz="1400" cap="none" dirty="0">
                <a:latin typeface="Arial" panose="020B0604020202020204" pitchFamily="34" charset="0"/>
              </a:rPr>
              <a:t> grade – tdap and meningococcal).</a:t>
            </a:r>
          </a:p>
          <a:p>
            <a:pPr lvl="1"/>
            <a:r>
              <a:rPr lang="en-US" sz="1400" cap="none" dirty="0">
                <a:latin typeface="Arial" panose="020B0604020202020204" pitchFamily="34" charset="0"/>
              </a:rPr>
              <a:t>There are certain employers that may have influenza vaccines that are mandatory (local hospital – influenza).</a:t>
            </a:r>
          </a:p>
          <a:p>
            <a:pPr lvl="1"/>
            <a:r>
              <a:rPr lang="en-US" sz="1400" cap="none" dirty="0">
                <a:latin typeface="Arial" panose="020B0604020202020204" pitchFamily="34" charset="0"/>
              </a:rPr>
              <a:t>There may be other mandatory vaccines for occupations, travel, citizenship, etc. </a:t>
            </a:r>
          </a:p>
          <a:p>
            <a:pPr lvl="1"/>
            <a:r>
              <a:rPr lang="en-US" sz="1400" cap="none" dirty="0">
                <a:latin typeface="Arial" panose="020B0604020202020204" pitchFamily="34" charset="0"/>
              </a:rPr>
              <a:t>Currently, the COVID-19 vaccine is not mandatory, but we do recommend it to prevent illness and the spread of COVID-19.  </a:t>
            </a:r>
          </a:p>
          <a:p>
            <a:pPr lvl="1"/>
            <a:r>
              <a:rPr lang="en-US" sz="1400" cap="none" dirty="0">
                <a:latin typeface="Arial" panose="020B0604020202020204" pitchFamily="34" charset="0"/>
              </a:rPr>
              <a:t>Vaccination is one of the most important public health tools we have to help us all move beyond this pandemic and ensure disease is/stays eradicated in the U.S.</a:t>
            </a:r>
          </a:p>
          <a:p>
            <a:endParaRPr lang="en-US" dirty="0"/>
          </a:p>
        </p:txBody>
      </p:sp>
      <p:pic>
        <p:nvPicPr>
          <p:cNvPr id="4" name="Picture 3"/>
          <p:cNvPicPr>
            <a:picLocks noChangeAspect="1"/>
          </p:cNvPicPr>
          <p:nvPr/>
        </p:nvPicPr>
        <p:blipFill>
          <a:blip r:embed="rId2"/>
          <a:stretch>
            <a:fillRect/>
          </a:stretch>
        </p:blipFill>
        <p:spPr>
          <a:xfrm>
            <a:off x="8222165" y="4222694"/>
            <a:ext cx="646232" cy="646232"/>
          </a:xfrm>
          <a:prstGeom prst="rect">
            <a:avLst/>
          </a:prstGeom>
        </p:spPr>
      </p:pic>
    </p:spTree>
    <p:extLst>
      <p:ext uri="{BB962C8B-B14F-4D97-AF65-F5344CB8AC3E}">
        <p14:creationId xmlns:p14="http://schemas.microsoft.com/office/powerpoint/2010/main" val="32712730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FAQs</a:t>
            </a:r>
          </a:p>
        </p:txBody>
      </p:sp>
      <p:sp>
        <p:nvSpPr>
          <p:cNvPr id="3" name="Content Placeholder 2"/>
          <p:cNvSpPr>
            <a:spLocks noGrp="1"/>
          </p:cNvSpPr>
          <p:nvPr>
            <p:ph sz="quarter" idx="13"/>
          </p:nvPr>
        </p:nvSpPr>
        <p:spPr>
          <a:xfrm>
            <a:off x="514351" y="1129990"/>
            <a:ext cx="7796030" cy="3294959"/>
          </a:xfrm>
        </p:spPr>
        <p:txBody>
          <a:bodyPr>
            <a:normAutofit fontScale="85000" lnSpcReduction="20000"/>
          </a:bodyPr>
          <a:lstStyle/>
          <a:p>
            <a:pPr lvl="0"/>
            <a:r>
              <a:rPr lang="en-US" sz="1600" b="1" cap="none" dirty="0">
                <a:latin typeface="Arial" panose="020B0604020202020204" pitchFamily="34" charset="0"/>
              </a:rPr>
              <a:t>Is there more than one shot needed, how far apart are the shots? Can I be late? Do I have to get both?</a:t>
            </a:r>
            <a:endParaRPr lang="en-US" sz="1600" cap="none" dirty="0">
              <a:latin typeface="Arial" panose="020B0604020202020204" pitchFamily="34" charset="0"/>
            </a:endParaRPr>
          </a:p>
          <a:p>
            <a:pPr lvl="1"/>
            <a:r>
              <a:rPr lang="en-US" sz="1400" cap="none" dirty="0">
                <a:latin typeface="Arial" panose="020B0604020202020204" pitchFamily="34" charset="0"/>
              </a:rPr>
              <a:t>Please refer to the Supervising Pharmacist to discuss and counsel the patient(s).</a:t>
            </a:r>
          </a:p>
          <a:p>
            <a:pPr lvl="1"/>
            <a:r>
              <a:rPr lang="en-US" sz="1400" cap="none" dirty="0">
                <a:latin typeface="Arial" panose="020B0604020202020204" pitchFamily="34" charset="0"/>
              </a:rPr>
              <a:t>There are many vaccines, mostly inactivated vaccines, that require more than one dose to get maximum immunity and complete the series. For maximum immunity, you do need to get all recommended vaccines in the series and it is highly recommended.</a:t>
            </a:r>
          </a:p>
          <a:p>
            <a:pPr lvl="1"/>
            <a:r>
              <a:rPr lang="en-US" sz="1400" cap="none" dirty="0">
                <a:latin typeface="Arial" panose="020B0604020202020204" pitchFamily="34" charset="0"/>
              </a:rPr>
              <a:t>For most vaccines, you can be late without restarting the series, but refer to your Supervising Pharmacist for discussion.</a:t>
            </a:r>
          </a:p>
          <a:p>
            <a:pPr lvl="1"/>
            <a:r>
              <a:rPr lang="en-US" sz="1400" cap="none" dirty="0">
                <a:latin typeface="Arial" panose="020B0604020202020204" pitchFamily="34" charset="0"/>
              </a:rPr>
              <a:t>Examples:</a:t>
            </a:r>
          </a:p>
          <a:p>
            <a:pPr lvl="1"/>
            <a:r>
              <a:rPr lang="en-US" sz="1250" cap="none" dirty="0">
                <a:latin typeface="Arial" panose="020B0604020202020204" pitchFamily="34" charset="0"/>
              </a:rPr>
              <a:t>Shingrix (2 shot series: day 0 and 2-6 months). </a:t>
            </a:r>
          </a:p>
          <a:p>
            <a:pPr lvl="1"/>
            <a:r>
              <a:rPr lang="en-US" sz="1250" cap="none" dirty="0">
                <a:latin typeface="Arial" panose="020B0604020202020204" pitchFamily="34" charset="0"/>
              </a:rPr>
              <a:t>Gardasil (2 shot series if first shot before age 15: day 0 and  6-12 months).</a:t>
            </a:r>
          </a:p>
          <a:p>
            <a:pPr lvl="1"/>
            <a:r>
              <a:rPr lang="en-US" sz="1250" cap="none" dirty="0">
                <a:latin typeface="Arial" panose="020B0604020202020204" pitchFamily="34" charset="0"/>
              </a:rPr>
              <a:t>Hepatitis B (3 shot series: day 0, 1 month, and 6-12 months).</a:t>
            </a:r>
          </a:p>
          <a:p>
            <a:pPr lvl="1"/>
            <a:r>
              <a:rPr lang="en-US" sz="1400" cap="none" dirty="0">
                <a:latin typeface="Arial" panose="020B0604020202020204" pitchFamily="34" charset="0"/>
              </a:rPr>
              <a:t>COVID-19 (Pfizer): (2 shot series: day 0 and day 21). </a:t>
            </a:r>
          </a:p>
          <a:p>
            <a:pPr lvl="1"/>
            <a:r>
              <a:rPr lang="en-US" sz="1400" cap="none" dirty="0">
                <a:latin typeface="Arial" panose="020B0604020202020204" pitchFamily="34" charset="0"/>
              </a:rPr>
              <a:t>Childhood Vaccine Grace Period: 4 day early in series if ABSOLUTELY NECESSARY. </a:t>
            </a:r>
          </a:p>
        </p:txBody>
      </p:sp>
      <p:pic>
        <p:nvPicPr>
          <p:cNvPr id="4" name="Picture 3"/>
          <p:cNvPicPr>
            <a:picLocks noChangeAspect="1"/>
          </p:cNvPicPr>
          <p:nvPr/>
        </p:nvPicPr>
        <p:blipFill>
          <a:blip r:embed="rId2"/>
          <a:stretch>
            <a:fillRect/>
          </a:stretch>
        </p:blipFill>
        <p:spPr>
          <a:xfrm>
            <a:off x="8222165" y="4222694"/>
            <a:ext cx="646232" cy="646232"/>
          </a:xfrm>
          <a:prstGeom prst="rect">
            <a:avLst/>
          </a:prstGeom>
        </p:spPr>
      </p:pic>
    </p:spTree>
    <p:extLst>
      <p:ext uri="{BB962C8B-B14F-4D97-AF65-F5344CB8AC3E}">
        <p14:creationId xmlns:p14="http://schemas.microsoft.com/office/powerpoint/2010/main" val="10318770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fAQs</a:t>
            </a:r>
          </a:p>
        </p:txBody>
      </p:sp>
      <p:sp>
        <p:nvSpPr>
          <p:cNvPr id="3" name="Content Placeholder 2"/>
          <p:cNvSpPr>
            <a:spLocks noGrp="1"/>
          </p:cNvSpPr>
          <p:nvPr>
            <p:ph sz="quarter" idx="13"/>
          </p:nvPr>
        </p:nvSpPr>
        <p:spPr/>
        <p:txBody>
          <a:bodyPr>
            <a:normAutofit fontScale="62500" lnSpcReduction="20000"/>
          </a:bodyPr>
          <a:lstStyle/>
          <a:p>
            <a:pPr lvl="0"/>
            <a:r>
              <a:rPr lang="en-US" sz="1600" b="1" cap="none" dirty="0">
                <a:latin typeface="Arial" panose="020B0604020202020204" pitchFamily="34" charset="0"/>
              </a:rPr>
              <a:t>What are the side effects? How common are they?</a:t>
            </a:r>
            <a:endParaRPr lang="en-US" sz="1600" cap="none" dirty="0">
              <a:latin typeface="Arial" panose="020B0604020202020204" pitchFamily="34" charset="0"/>
            </a:endParaRPr>
          </a:p>
          <a:p>
            <a:pPr lvl="1"/>
            <a:r>
              <a:rPr lang="en-US" sz="1700" cap="none" dirty="0">
                <a:latin typeface="Arial" panose="020B0604020202020204" pitchFamily="34" charset="0"/>
                <a:cs typeface="Arial" panose="020B0604020202020204" pitchFamily="34" charset="0"/>
              </a:rPr>
              <a:t>Please refer to the Supervising Pharmacist to discuss and counsel the patient(s).</a:t>
            </a:r>
          </a:p>
          <a:p>
            <a:pPr lvl="1"/>
            <a:r>
              <a:rPr lang="en-US" sz="1700" cap="none" dirty="0">
                <a:latin typeface="Arial" panose="020B0604020202020204" pitchFamily="34" charset="0"/>
                <a:cs typeface="Arial" panose="020B0604020202020204" pitchFamily="34" charset="0"/>
              </a:rPr>
              <a:t>Side effects can occur with most vaccines, including local (at injection site) or systemic (inside the body) reactions. </a:t>
            </a:r>
          </a:p>
          <a:p>
            <a:pPr lvl="1"/>
            <a:r>
              <a:rPr lang="en-US" sz="1700" cap="none" dirty="0">
                <a:latin typeface="Arial" panose="020B0604020202020204" pitchFamily="34" charset="0"/>
                <a:cs typeface="Arial" panose="020B0604020202020204" pitchFamily="34" charset="0"/>
              </a:rPr>
              <a:t>Local reactions: red or sore arm, warm arm, pain at the injection site.</a:t>
            </a:r>
          </a:p>
          <a:p>
            <a:pPr lvl="1"/>
            <a:r>
              <a:rPr lang="en-US" sz="1700" cap="none" dirty="0">
                <a:latin typeface="Arial" panose="020B0604020202020204" pitchFamily="34" charset="0"/>
                <a:cs typeface="Arial" panose="020B0604020202020204" pitchFamily="34" charset="0"/>
              </a:rPr>
              <a:t>Systemic reactions: fatigue, headache, muscle aches, chills, joint pain and fever. </a:t>
            </a:r>
          </a:p>
          <a:p>
            <a:pPr lvl="1"/>
            <a:r>
              <a:rPr lang="en-US" sz="1700" cap="none" dirty="0">
                <a:latin typeface="Arial" panose="020B0604020202020204" pitchFamily="34" charset="0"/>
                <a:cs typeface="Arial" panose="020B0604020202020204" pitchFamily="34" charset="0"/>
              </a:rPr>
              <a:t>These symptoms do not last more than a few days and are mild or moderate, sometimes requiring treatment with acetaminophen or ibuprofen. </a:t>
            </a:r>
          </a:p>
          <a:p>
            <a:pPr lvl="1"/>
            <a:r>
              <a:rPr lang="en-US" sz="1700" cap="none" dirty="0">
                <a:latin typeface="Arial" panose="020B0604020202020204" pitchFamily="34" charset="0"/>
                <a:cs typeface="Arial" panose="020B0604020202020204" pitchFamily="34" charset="0"/>
              </a:rPr>
              <a:t>COVID-19 (Pfizer), studies thus far have show around 2% of people vaccinated have headaches, 2% have a fever, and 3.8 % have fatigue.</a:t>
            </a:r>
          </a:p>
          <a:p>
            <a:r>
              <a:rPr lang="en-US" sz="1700" cap="none" dirty="0">
                <a:latin typeface="Arial" panose="020B0604020202020204" pitchFamily="34" charset="0"/>
                <a:cs typeface="Arial" panose="020B0604020202020204" pitchFamily="34" charset="0"/>
              </a:rPr>
              <a:t>V-Safe: Use your smartphone to tell CDC about any side effects after getting the COVID-19 vaccine. You’ll also get reminders if you need a second vaccine dose: </a:t>
            </a:r>
            <a:r>
              <a:rPr lang="en-US" sz="1700" dirty="0">
                <a:latin typeface="Arial" panose="020B0604020202020204" pitchFamily="34" charset="0"/>
                <a:cs typeface="Arial" panose="020B0604020202020204" pitchFamily="34" charset="0"/>
                <a:hlinkClick r:id="rId2"/>
              </a:rPr>
              <a:t>www.cdc.gov/vsafe</a:t>
            </a:r>
            <a:r>
              <a:rPr lang="en-US" sz="1700" dirty="0">
                <a:latin typeface="Arial" panose="020B0604020202020204" pitchFamily="34" charset="0"/>
                <a:cs typeface="Arial" panose="020B0604020202020204" pitchFamily="34" charset="0"/>
              </a:rPr>
              <a:t>   </a:t>
            </a:r>
            <a:endParaRPr lang="en-US" sz="1700" cap="none" dirty="0">
              <a:latin typeface="Arial" panose="020B060402020202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3"/>
          <a:stretch>
            <a:fillRect/>
          </a:stretch>
        </p:blipFill>
        <p:spPr>
          <a:xfrm>
            <a:off x="8222165" y="4222694"/>
            <a:ext cx="646232" cy="646232"/>
          </a:xfrm>
          <a:prstGeom prst="rect">
            <a:avLst/>
          </a:prstGeom>
        </p:spPr>
      </p:pic>
    </p:spTree>
    <p:extLst>
      <p:ext uri="{BB962C8B-B14F-4D97-AF65-F5344CB8AC3E}">
        <p14:creationId xmlns:p14="http://schemas.microsoft.com/office/powerpoint/2010/main" val="19164146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322" y="514350"/>
            <a:ext cx="5828372" cy="863974"/>
          </a:xfrm>
        </p:spPr>
        <p:txBody>
          <a:bodyPr/>
          <a:lstStyle/>
          <a:p>
            <a:pPr algn="ctr"/>
            <a:r>
              <a:rPr lang="en-US" dirty="0"/>
              <a:t>	Faqs</a:t>
            </a:r>
          </a:p>
        </p:txBody>
      </p:sp>
      <p:sp>
        <p:nvSpPr>
          <p:cNvPr id="3" name="Content Placeholder 2"/>
          <p:cNvSpPr>
            <a:spLocks noGrp="1"/>
          </p:cNvSpPr>
          <p:nvPr>
            <p:ph sz="quarter" idx="13"/>
          </p:nvPr>
        </p:nvSpPr>
        <p:spPr/>
        <p:txBody>
          <a:bodyPr>
            <a:normAutofit/>
          </a:bodyPr>
          <a:lstStyle/>
          <a:p>
            <a:r>
              <a:rPr lang="en-US" sz="1600" cap="none" dirty="0">
                <a:latin typeface="Arial" panose="020B0604020202020204" pitchFamily="34" charset="0"/>
              </a:rPr>
              <a:t> </a:t>
            </a:r>
            <a:r>
              <a:rPr lang="en-US" sz="1600" b="1" cap="none" dirty="0">
                <a:latin typeface="Arial" panose="020B0604020202020204" pitchFamily="34" charset="0"/>
              </a:rPr>
              <a:t>What do I do if I experience side effects after receiving a vaccine?</a:t>
            </a:r>
            <a:endParaRPr lang="en-US" sz="1600" cap="none" dirty="0">
              <a:latin typeface="Arial" panose="020B0604020202020204" pitchFamily="34" charset="0"/>
            </a:endParaRPr>
          </a:p>
          <a:p>
            <a:pPr lvl="1"/>
            <a:r>
              <a:rPr lang="en-US" sz="1400" cap="none" dirty="0">
                <a:latin typeface="Arial" panose="020B0604020202020204" pitchFamily="34" charset="0"/>
              </a:rPr>
              <a:t>Pleaser refer to the Supervising Pharmacist to discuss and counsel the patient(s). </a:t>
            </a:r>
          </a:p>
          <a:p>
            <a:pPr lvl="1"/>
            <a:r>
              <a:rPr lang="en-US" sz="1400" cap="none" dirty="0">
                <a:latin typeface="Arial" panose="020B0604020202020204" pitchFamily="34" charset="0"/>
              </a:rPr>
              <a:t>Post-vaccine care can include many self-care options such as: acetaminophen, ibuprofen, ice packs, diphenhydramine, hydrocortisone topical, calamine lotions, etc. </a:t>
            </a:r>
          </a:p>
          <a:p>
            <a:pPr lvl="1"/>
            <a:r>
              <a:rPr lang="en-US" sz="1400" cap="none" dirty="0">
                <a:latin typeface="Arial" panose="020B0604020202020204" pitchFamily="34" charset="0"/>
              </a:rPr>
              <a:t>Please report any serous side effects or adverse reactions to the pharmacy for further instruction and proper quality control reporting.</a:t>
            </a:r>
          </a:p>
          <a:p>
            <a:pPr lvl="2"/>
            <a:r>
              <a:rPr lang="en-US" sz="1250" cap="none" dirty="0">
                <a:latin typeface="Arial" panose="020B0604020202020204" pitchFamily="34" charset="0"/>
              </a:rPr>
              <a:t>Reporting requires: VAERS and Company Reporting. </a:t>
            </a:r>
          </a:p>
          <a:p>
            <a:endParaRPr lang="en-US" dirty="0"/>
          </a:p>
        </p:txBody>
      </p:sp>
      <p:pic>
        <p:nvPicPr>
          <p:cNvPr id="4" name="Picture 3"/>
          <p:cNvPicPr>
            <a:picLocks noChangeAspect="1"/>
          </p:cNvPicPr>
          <p:nvPr/>
        </p:nvPicPr>
        <p:blipFill>
          <a:blip r:embed="rId2"/>
          <a:stretch>
            <a:fillRect/>
          </a:stretch>
        </p:blipFill>
        <p:spPr>
          <a:xfrm>
            <a:off x="8222165" y="4222694"/>
            <a:ext cx="646232" cy="646232"/>
          </a:xfrm>
          <a:prstGeom prst="rect">
            <a:avLst/>
          </a:prstGeom>
        </p:spPr>
      </p:pic>
    </p:spTree>
    <p:extLst>
      <p:ext uri="{BB962C8B-B14F-4D97-AF65-F5344CB8AC3E}">
        <p14:creationId xmlns:p14="http://schemas.microsoft.com/office/powerpoint/2010/main" val="38286511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FAQs</a:t>
            </a:r>
          </a:p>
        </p:txBody>
      </p:sp>
      <p:sp>
        <p:nvSpPr>
          <p:cNvPr id="3" name="Content Placeholder 2"/>
          <p:cNvSpPr>
            <a:spLocks noGrp="1"/>
          </p:cNvSpPr>
          <p:nvPr>
            <p:ph sz="quarter" idx="13"/>
          </p:nvPr>
        </p:nvSpPr>
        <p:spPr/>
        <p:txBody>
          <a:bodyPr>
            <a:normAutofit/>
          </a:bodyPr>
          <a:lstStyle/>
          <a:p>
            <a:pPr lvl="0"/>
            <a:r>
              <a:rPr lang="en-US" sz="1600" b="1" cap="none" dirty="0">
                <a:latin typeface="Arial" panose="020B0604020202020204" pitchFamily="34" charset="0"/>
              </a:rPr>
              <a:t>If we had the illness, like COVID-19, do we still need the vaccine?</a:t>
            </a:r>
            <a:endParaRPr lang="en-US" sz="1600" cap="none" dirty="0">
              <a:latin typeface="Arial" panose="020B0604020202020204" pitchFamily="34" charset="0"/>
            </a:endParaRPr>
          </a:p>
          <a:p>
            <a:pPr lvl="1"/>
            <a:r>
              <a:rPr lang="en-US" sz="1400" cap="none" dirty="0">
                <a:latin typeface="Arial" panose="020B0604020202020204" pitchFamily="34" charset="0"/>
              </a:rPr>
              <a:t>Please refer to the Supervising Pharmacist to discuss and counsel the patient(s).</a:t>
            </a:r>
          </a:p>
          <a:p>
            <a:pPr lvl="1"/>
            <a:r>
              <a:rPr lang="en-US" sz="1400" cap="none" dirty="0">
                <a:latin typeface="Arial" panose="020B0604020202020204" pitchFamily="34" charset="0"/>
              </a:rPr>
              <a:t>As discussed in the-home study, contracting the illness provides natural immunity, however, for many illnesses, it is unknown how long this natural immunity may last after recovery. </a:t>
            </a:r>
          </a:p>
          <a:p>
            <a:pPr lvl="1"/>
            <a:r>
              <a:rPr lang="en-US" sz="1400" cap="none" dirty="0">
                <a:latin typeface="Arial" panose="020B0604020202020204" pitchFamily="34" charset="0"/>
              </a:rPr>
              <a:t>For this reason, the CDC will recommend people who have recovered from the disease should still get the vaccine. This is also expected with COVID-19 as well, but has not been officially stated. </a:t>
            </a:r>
          </a:p>
          <a:p>
            <a:endParaRPr lang="en-US" dirty="0"/>
          </a:p>
        </p:txBody>
      </p:sp>
      <p:pic>
        <p:nvPicPr>
          <p:cNvPr id="4" name="Picture 3"/>
          <p:cNvPicPr>
            <a:picLocks noChangeAspect="1"/>
          </p:cNvPicPr>
          <p:nvPr/>
        </p:nvPicPr>
        <p:blipFill>
          <a:blip r:embed="rId2"/>
          <a:stretch>
            <a:fillRect/>
          </a:stretch>
        </p:blipFill>
        <p:spPr>
          <a:xfrm>
            <a:off x="8222165" y="4222694"/>
            <a:ext cx="646232" cy="646232"/>
          </a:xfrm>
          <a:prstGeom prst="rect">
            <a:avLst/>
          </a:prstGeom>
        </p:spPr>
      </p:pic>
    </p:spTree>
    <p:extLst>
      <p:ext uri="{BB962C8B-B14F-4D97-AF65-F5344CB8AC3E}">
        <p14:creationId xmlns:p14="http://schemas.microsoft.com/office/powerpoint/2010/main" val="10778374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faqs</a:t>
            </a:r>
          </a:p>
        </p:txBody>
      </p:sp>
      <p:sp>
        <p:nvSpPr>
          <p:cNvPr id="3" name="Content Placeholder 2"/>
          <p:cNvSpPr>
            <a:spLocks noGrp="1"/>
          </p:cNvSpPr>
          <p:nvPr>
            <p:ph sz="quarter" idx="13"/>
          </p:nvPr>
        </p:nvSpPr>
        <p:spPr>
          <a:xfrm>
            <a:off x="386575" y="1294785"/>
            <a:ext cx="8385717" cy="3306951"/>
          </a:xfrm>
        </p:spPr>
        <p:txBody>
          <a:bodyPr>
            <a:normAutofit lnSpcReduction="10000"/>
          </a:bodyPr>
          <a:lstStyle/>
          <a:p>
            <a:r>
              <a:rPr lang="en-US" sz="1300" cap="none" dirty="0">
                <a:latin typeface="Arial" panose="020B0604020202020204" pitchFamily="34" charset="0"/>
              </a:rPr>
              <a:t> </a:t>
            </a:r>
            <a:r>
              <a:rPr lang="en-US" sz="1300" b="1" cap="none" dirty="0">
                <a:latin typeface="Arial" panose="020B0604020202020204" pitchFamily="34" charset="0"/>
              </a:rPr>
              <a:t>How quickly do the vaccines work and last?</a:t>
            </a:r>
            <a:endParaRPr lang="en-US" sz="1300" cap="none" dirty="0">
              <a:latin typeface="Arial" panose="020B0604020202020204" pitchFamily="34" charset="0"/>
            </a:endParaRPr>
          </a:p>
          <a:p>
            <a:pPr lvl="1"/>
            <a:r>
              <a:rPr lang="en-US" sz="1300" cap="none" dirty="0">
                <a:latin typeface="Arial" panose="020B0604020202020204" pitchFamily="34" charset="0"/>
              </a:rPr>
              <a:t>Please refer to your Supervising Pharmacist to discuss and counsel the patient(s). </a:t>
            </a:r>
          </a:p>
          <a:p>
            <a:pPr lvl="1"/>
            <a:r>
              <a:rPr lang="en-US" sz="1300" cap="none" dirty="0">
                <a:latin typeface="Arial" panose="020B0604020202020204" pitchFamily="34" charset="0"/>
              </a:rPr>
              <a:t>As discussed in the home-study, your immune system needs to generate a response, so generally the protection from the virus starts after about seven days and continues to build (incubation period). </a:t>
            </a:r>
          </a:p>
          <a:p>
            <a:pPr lvl="1"/>
            <a:r>
              <a:rPr lang="en-US" sz="1300" cap="none" dirty="0">
                <a:latin typeface="Arial" panose="020B0604020202020204" pitchFamily="34" charset="0"/>
              </a:rPr>
              <a:t>COVID-19 vaccine (Pfizer), which needs to be given in two doses, patients are considered to have full immunity a week after the second dose (day 1 and day 21 (full immunity at day 28)).</a:t>
            </a:r>
          </a:p>
          <a:p>
            <a:pPr lvl="1"/>
            <a:r>
              <a:rPr lang="en-US" sz="1300" cap="none" dirty="0">
                <a:latin typeface="Arial" panose="020B0604020202020204" pitchFamily="34" charset="0"/>
              </a:rPr>
              <a:t>Often times, we do not know how long protection will fully last from a vaccine. For example, with the COVID-19 vaccine (Pfizer), it is likely to be at least several months, but the series may be that repeat vaccinations are needed. </a:t>
            </a:r>
          </a:p>
          <a:p>
            <a:pPr lvl="1"/>
            <a:r>
              <a:rPr lang="en-US" sz="1300" cap="none" dirty="0">
                <a:latin typeface="Arial" panose="020B0604020202020204" pitchFamily="34" charset="0"/>
              </a:rPr>
              <a:t>There are many vaccines, were studies have been able to determine how long protection will fully last from a vaccine. For example, with the Hepatitis B vaccine, it is likely that to last at least 20 years, so the series should be repeated at that time. </a:t>
            </a:r>
          </a:p>
          <a:p>
            <a:pPr lvl="1"/>
            <a:r>
              <a:rPr lang="en-US" sz="1300" cap="none" dirty="0">
                <a:latin typeface="Arial" panose="020B0604020202020204" pitchFamily="34" charset="0"/>
              </a:rPr>
              <a:t>Researchers are studying this closely.</a:t>
            </a:r>
          </a:p>
          <a:p>
            <a:endParaRPr lang="en-US" dirty="0"/>
          </a:p>
        </p:txBody>
      </p:sp>
      <p:pic>
        <p:nvPicPr>
          <p:cNvPr id="4" name="Picture 3"/>
          <p:cNvPicPr>
            <a:picLocks noChangeAspect="1"/>
          </p:cNvPicPr>
          <p:nvPr/>
        </p:nvPicPr>
        <p:blipFill>
          <a:blip r:embed="rId2"/>
          <a:stretch>
            <a:fillRect/>
          </a:stretch>
        </p:blipFill>
        <p:spPr>
          <a:xfrm>
            <a:off x="8222165" y="4222694"/>
            <a:ext cx="646232" cy="646232"/>
          </a:xfrm>
          <a:prstGeom prst="rect">
            <a:avLst/>
          </a:prstGeom>
        </p:spPr>
      </p:pic>
    </p:spTree>
    <p:extLst>
      <p:ext uri="{BB962C8B-B14F-4D97-AF65-F5344CB8AC3E}">
        <p14:creationId xmlns:p14="http://schemas.microsoft.com/office/powerpoint/2010/main" val="16339682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686B1E04-F35C-4AB5-985D-0C358CA11055}"/>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13669</TotalTime>
  <Words>10337</Words>
  <Application>Microsoft Office PowerPoint</Application>
  <PresentationFormat>On-screen Show (16:9)</PresentationFormat>
  <Paragraphs>775</Paragraphs>
  <Slides>103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103</vt:i4>
      </vt:variant>
    </vt:vector>
  </HeadingPairs>
  <TitlesOfParts>
    <vt:vector size="110" baseType="lpstr">
      <vt:lpstr>Arial</vt:lpstr>
      <vt:lpstr>Arial Narrow</vt:lpstr>
      <vt:lpstr>Garamond</vt:lpstr>
      <vt:lpstr>Impact</vt:lpstr>
      <vt:lpstr>Times New Roman</vt:lpstr>
      <vt:lpstr>Wingdings</vt:lpstr>
      <vt:lpstr>Main Event</vt:lpstr>
      <vt:lpstr>Pharmacist Technician Immunization Training Course</vt:lpstr>
      <vt:lpstr>Who’s still Excited?</vt:lpstr>
      <vt:lpstr>Introduction</vt:lpstr>
      <vt:lpstr>Disclosures</vt:lpstr>
      <vt:lpstr>Home Study Assessment exam review</vt:lpstr>
      <vt:lpstr>Home Study Assessment exam review</vt:lpstr>
      <vt:lpstr>Home Study Assessment exam review</vt:lpstr>
      <vt:lpstr>Home Study Assessment exam review</vt:lpstr>
      <vt:lpstr>Home Study Assessment exam review</vt:lpstr>
      <vt:lpstr>Home Study Assessment exam review</vt:lpstr>
      <vt:lpstr>Home Study Assessment exam review</vt:lpstr>
      <vt:lpstr>Home Study Assessment exam review</vt:lpstr>
      <vt:lpstr>Vaccine mechanism of action</vt:lpstr>
      <vt:lpstr>Home Study Assessment exam review</vt:lpstr>
      <vt:lpstr>Home Study Assessment exam review</vt:lpstr>
      <vt:lpstr>Home Study Assessment exam review</vt:lpstr>
      <vt:lpstr>Home Study Assessment exam review</vt:lpstr>
      <vt:lpstr>Home Study Assessment exam review</vt:lpstr>
      <vt:lpstr>Home Study Assessment exam review</vt:lpstr>
      <vt:lpstr>Home Study Assessment exam review</vt:lpstr>
      <vt:lpstr>Home Study Assessment exam review</vt:lpstr>
      <vt:lpstr>Home Study Assessment exam review</vt:lpstr>
      <vt:lpstr>Home Study Assessment exam review</vt:lpstr>
      <vt:lpstr>Home Study Assessment exam review</vt:lpstr>
      <vt:lpstr>Home Study Assessment exam review</vt:lpstr>
      <vt:lpstr>Home Study Assessment exam review</vt:lpstr>
      <vt:lpstr>Home Study Assessment exam review</vt:lpstr>
      <vt:lpstr>Home Study Assessment exam review</vt:lpstr>
      <vt:lpstr>Home Study Assessment exam review</vt:lpstr>
      <vt:lpstr>Home Study Assessment exam review</vt:lpstr>
      <vt:lpstr>Home Study Assessment exam review</vt:lpstr>
      <vt:lpstr>Home Study Assessment exam review</vt:lpstr>
      <vt:lpstr>Home Study Assessment exam review</vt:lpstr>
      <vt:lpstr>Home Study Assessment exam review</vt:lpstr>
      <vt:lpstr>Home Study Assessment exam review</vt:lpstr>
      <vt:lpstr>Home Study Assessment exam review</vt:lpstr>
      <vt:lpstr>Home Study Assessment exam review</vt:lpstr>
      <vt:lpstr>Home Study Assessment exam review</vt:lpstr>
      <vt:lpstr>2 vaccines given in the same site</vt:lpstr>
      <vt:lpstr>Home Study Assessment exam review</vt:lpstr>
      <vt:lpstr>Home Study Assessment exam review</vt:lpstr>
      <vt:lpstr>Home Study Assessment exam review</vt:lpstr>
      <vt:lpstr>Home Study Assessment exam review</vt:lpstr>
      <vt:lpstr>Home Study Assessment exam review</vt:lpstr>
      <vt:lpstr>Home Study Assessment exam review</vt:lpstr>
      <vt:lpstr>Home Study Assessment exam review</vt:lpstr>
      <vt:lpstr>Objectives</vt:lpstr>
      <vt:lpstr>Policies &amp; procedures</vt:lpstr>
      <vt:lpstr>CPR/OSHA/Hep B</vt:lpstr>
      <vt:lpstr>Policies &amp; procedures </vt:lpstr>
      <vt:lpstr>The pharmacy technician’s role what’s required</vt:lpstr>
      <vt:lpstr>The Pharmacy Technician’s Role what’s required</vt:lpstr>
      <vt:lpstr>The Pharmacy technician’s role</vt:lpstr>
      <vt:lpstr>NMSIIS</vt:lpstr>
      <vt:lpstr>NMSIIS</vt:lpstr>
      <vt:lpstr>Screening questions</vt:lpstr>
      <vt:lpstr>Vaccine timing principles</vt:lpstr>
      <vt:lpstr>Screening questions</vt:lpstr>
      <vt:lpstr>PowerPoint Presentation</vt:lpstr>
      <vt:lpstr>ACIP vaccine schedules (Updates in Jan.)</vt:lpstr>
      <vt:lpstr>ACIP vaccine schedules (updates in Jan.)</vt:lpstr>
      <vt:lpstr>Patient responses</vt:lpstr>
      <vt:lpstr>Patient responses</vt:lpstr>
      <vt:lpstr>Patient responses</vt:lpstr>
      <vt:lpstr>Common Myths of vaccinations</vt:lpstr>
      <vt:lpstr>Motivational interviewing</vt:lpstr>
      <vt:lpstr>Communication tips</vt:lpstr>
      <vt:lpstr>Let’s Practice with Some Vaccine hesitancy</vt:lpstr>
      <vt:lpstr>Vaccine consent</vt:lpstr>
      <vt:lpstr>Example of a positive tech-patient interaction continued…</vt:lpstr>
      <vt:lpstr>Vaccine Placement reminders</vt:lpstr>
      <vt:lpstr>PowerPoint Presentation</vt:lpstr>
      <vt:lpstr>Live Demonstration</vt:lpstr>
      <vt:lpstr>Other injection technique(s) Technique video discussion/review</vt:lpstr>
      <vt:lpstr>Vaccine skills checklist</vt:lpstr>
      <vt:lpstr>Common vaccines</vt:lpstr>
      <vt:lpstr>Common vaccines</vt:lpstr>
      <vt:lpstr>Types of covid-19 vaccines</vt:lpstr>
      <vt:lpstr>Vaccine/diluent storage</vt:lpstr>
      <vt:lpstr>Covid-19 vaccine innovative strategies</vt:lpstr>
      <vt:lpstr>Post-vaccine care</vt:lpstr>
      <vt:lpstr>Sharps; proper use</vt:lpstr>
      <vt:lpstr>Needle stick management</vt:lpstr>
      <vt:lpstr>PowerPoint Presentation</vt:lpstr>
      <vt:lpstr>Emergency reactions</vt:lpstr>
      <vt:lpstr>Syncope or Fainting</vt:lpstr>
      <vt:lpstr>Allergic reaction</vt:lpstr>
      <vt:lpstr>Error reporting = vaers</vt:lpstr>
      <vt:lpstr>Vaers table of reportable events examples</vt:lpstr>
      <vt:lpstr>Immunization regulations</vt:lpstr>
      <vt:lpstr>Immunization regulations</vt:lpstr>
      <vt:lpstr>Additional Patient cases</vt:lpstr>
      <vt:lpstr>faqs</vt:lpstr>
      <vt:lpstr>FAQs</vt:lpstr>
      <vt:lpstr>FAQs</vt:lpstr>
      <vt:lpstr>fAQs</vt:lpstr>
      <vt:lpstr> Faqs</vt:lpstr>
      <vt:lpstr>FAQs</vt:lpstr>
      <vt:lpstr>faqs</vt:lpstr>
      <vt:lpstr>faqs</vt:lpstr>
      <vt:lpstr>Additional resources</vt:lpstr>
      <vt:lpstr>summary</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Immunization Basics “The Class” P1’s</dc:title>
  <dc:creator>copuser</dc:creator>
  <cp:lastModifiedBy>12039</cp:lastModifiedBy>
  <cp:revision>228</cp:revision>
  <dcterms:modified xsi:type="dcterms:W3CDTF">2021-03-08T04:15:48Z</dcterms:modified>
</cp:coreProperties>
</file>