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drawings/drawing9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drawings/drawing1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drawings/drawing17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40"/>
  </p:notesMasterIdLst>
  <p:handoutMasterIdLst>
    <p:handoutMasterId r:id="rId41"/>
  </p:handoutMasterIdLst>
  <p:sldIdLst>
    <p:sldId id="305" r:id="rId4"/>
    <p:sldId id="292" r:id="rId5"/>
    <p:sldId id="293" r:id="rId6"/>
    <p:sldId id="337" r:id="rId7"/>
    <p:sldId id="258" r:id="rId8"/>
    <p:sldId id="260" r:id="rId9"/>
    <p:sldId id="261" r:id="rId10"/>
    <p:sldId id="262" r:id="rId11"/>
    <p:sldId id="264" r:id="rId12"/>
    <p:sldId id="265" r:id="rId13"/>
    <p:sldId id="266" r:id="rId14"/>
    <p:sldId id="307" r:id="rId15"/>
    <p:sldId id="310" r:id="rId16"/>
    <p:sldId id="302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270" r:id="rId25"/>
    <p:sldId id="312" r:id="rId26"/>
    <p:sldId id="272" r:id="rId27"/>
    <p:sldId id="316" r:id="rId28"/>
    <p:sldId id="273" r:id="rId29"/>
    <p:sldId id="323" r:id="rId30"/>
    <p:sldId id="274" r:id="rId31"/>
    <p:sldId id="324" r:id="rId32"/>
    <p:sldId id="275" r:id="rId33"/>
    <p:sldId id="325" r:id="rId34"/>
    <p:sldId id="284" r:id="rId35"/>
    <p:sldId id="286" r:id="rId36"/>
    <p:sldId id="336" r:id="rId37"/>
    <p:sldId id="315" r:id="rId38"/>
    <p:sldId id="29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clrMru>
    <a:srgbClr val="018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8" autoAdjust="0"/>
    <p:restoredTop sz="93107" autoAdjust="0"/>
  </p:normalViewPr>
  <p:slideViewPr>
    <p:cSldViewPr snapToGrid="0">
      <p:cViewPr varScale="1">
        <p:scale>
          <a:sx n="92" d="100"/>
          <a:sy n="92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446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Relationship Id="rId3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Macintosh%20HD:Users:luisdejesusgonzalez:Documents:UNM%20Research%20Project%20:APhA%20Annual%20Data%20Backup%20(update).xlsx" TargetMode="External"/><Relationship Id="rId3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8.xlsx"/><Relationship Id="rId3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oleObject" Target="Macintosh%20HD:Users:luisdejesusgonzalez:Documents:UNM%20Research%20Project%20:APhA%20Annual%20Data%20Backup%20(update).xlsx" TargetMode="External"/><Relationship Id="rId3" Type="http://schemas.openxmlformats.org/officeDocument/2006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Relationship Id="rId2" Type="http://schemas.openxmlformats.org/officeDocument/2006/relationships/chartUserShapes" Target="../drawings/drawing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0.xlsx"/><Relationship Id="rId3" Type="http://schemas.openxmlformats.org/officeDocument/2006/relationships/chartUserShapes" Target="../drawings/drawing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oleObject" Target="Macintosh%20HD:Users:luisdejesusgonzalez:Documents:UNM%20Research%20Project%20:APhA%20Annual%20Data%20Backup%20(update).xlsx" TargetMode="External"/><Relationship Id="rId3" Type="http://schemas.openxmlformats.org/officeDocument/2006/relationships/chartUserShapes" Target="../drawings/drawing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1.xlsx"/><Relationship Id="rId3" Type="http://schemas.openxmlformats.org/officeDocument/2006/relationships/chartUserShapes" Target="../drawings/drawing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Relationship Id="rId3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isdejesusgonzalez:Documents:UNM%20Research%20Project%20:APhA%20Annual%20Data%20Backup%20(update).xlsx" TargetMode="External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Relationship Id="rId3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luisdejesusgonzalez:Documents:UNM%20Research%20Project%20:APhA%20Annual%20Data%20Backup%20(update).xlsx" TargetMode="External"/><Relationship Id="rId3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6.xlsx"/><Relationship Id="rId3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luisdejesusgonzalez:Documents:UNM%20Research%20Project%20:APhA%20Annual%20Data%20Backup%20(update).xlsx" TargetMode="External"/><Relationship Id="rId3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anchor="ctr" anchorCtr="1"/>
          <a:lstStyle/>
          <a:p>
            <a:pPr marL="0" indent="0">
              <a:buNone/>
              <a:defRPr sz="3000">
                <a:latin typeface="Calibri"/>
                <a:cs typeface="Calibri"/>
              </a:defRPr>
            </a:pPr>
            <a:r>
              <a:rPr lang="en-US" sz="3000" b="1" dirty="0" smtClean="0">
                <a:latin typeface="Calibri"/>
                <a:cs typeface="Calibri"/>
              </a:rPr>
              <a:t>Did</a:t>
            </a:r>
            <a:r>
              <a:rPr lang="en-US" sz="3000" b="1" baseline="0" dirty="0" smtClean="0">
                <a:latin typeface="Calibri"/>
                <a:cs typeface="Calibri"/>
              </a:rPr>
              <a:t> You Know Pharmacists Could Perform the Following:</a:t>
            </a:r>
            <a:endParaRPr lang="en-US" sz="3000" b="1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82589278612901"/>
          <c:y val="0.03957845693619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2004 (n=545)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Sheet1!$B$15:$E$15</c:f>
              <c:numCache>
                <c:formatCode>General</c:formatCode>
                <c:ptCount val="4"/>
                <c:pt idx="0">
                  <c:v>25.0</c:v>
                </c:pt>
                <c:pt idx="1">
                  <c:v>20.0</c:v>
                </c:pt>
                <c:pt idx="2">
                  <c:v>36.0</c:v>
                </c:pt>
                <c:pt idx="3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2013/14 (n=478)</c:v>
                </c:pt>
              </c:strCache>
            </c:strRef>
          </c:tx>
          <c:spPr>
            <a:solidFill>
              <a:srgbClr val="CDCDDE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Sheet1!$B$16:$E$16</c:f>
              <c:numCache>
                <c:formatCode>General</c:formatCode>
                <c:ptCount val="4"/>
                <c:pt idx="0">
                  <c:v>49.0</c:v>
                </c:pt>
                <c:pt idx="1">
                  <c:v>37.0</c:v>
                </c:pt>
                <c:pt idx="2">
                  <c:v>65.0</c:v>
                </c:pt>
                <c:pt idx="3">
                  <c:v>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4239656"/>
        <c:axId val="-2035630184"/>
      </c:barChart>
      <c:catAx>
        <c:axId val="-2114239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-2035630184"/>
        <c:crosses val="autoZero"/>
        <c:auto val="1"/>
        <c:lblAlgn val="ctr"/>
        <c:lblOffset val="100"/>
        <c:noMultiLvlLbl val="0"/>
      </c:catAx>
      <c:valAx>
        <c:axId val="-2035630184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21142396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1"/>
          <a:lstStyle/>
          <a:p>
            <a:pPr marL="0" indent="0">
              <a:buNone/>
              <a:defRPr sz="3000">
                <a:latin typeface="Calibri"/>
                <a:cs typeface="Calibri"/>
              </a:defRPr>
            </a:pPr>
            <a:r>
              <a:rPr lang="en-US" sz="3000" b="1" dirty="0" smtClean="0">
                <a:latin typeface="Calibri"/>
                <a:cs typeface="Calibri"/>
              </a:rPr>
              <a:t>Did</a:t>
            </a:r>
            <a:r>
              <a:rPr lang="en-US" sz="3000" b="1" baseline="0" dirty="0" smtClean="0">
                <a:latin typeface="Calibri"/>
                <a:cs typeface="Calibri"/>
              </a:rPr>
              <a:t> You Know Pharmacists Could Perform the Following:</a:t>
            </a:r>
            <a:endParaRPr lang="en-US" sz="3000" b="1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82589278612901"/>
          <c:y val="0.03957845693619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2004 (n=545)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Sheet1!$B$15:$E$15</c:f>
              <c:numCache>
                <c:formatCode>General</c:formatCode>
                <c:ptCount val="4"/>
                <c:pt idx="0">
                  <c:v>25.0</c:v>
                </c:pt>
                <c:pt idx="1">
                  <c:v>20.0</c:v>
                </c:pt>
                <c:pt idx="2">
                  <c:v>36.0</c:v>
                </c:pt>
                <c:pt idx="3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2013/14 (n=478)</c:v>
                </c:pt>
              </c:strCache>
            </c:strRef>
          </c:tx>
          <c:spPr>
            <a:solidFill>
              <a:srgbClr val="CDCDDE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Sheet1!$B$16:$E$16</c:f>
              <c:numCache>
                <c:formatCode>General</c:formatCode>
                <c:ptCount val="4"/>
                <c:pt idx="0">
                  <c:v>49.0</c:v>
                </c:pt>
                <c:pt idx="1">
                  <c:v>37.0</c:v>
                </c:pt>
                <c:pt idx="2">
                  <c:v>65.0</c:v>
                </c:pt>
                <c:pt idx="3">
                  <c:v>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3118584"/>
        <c:axId val="-2133714648"/>
      </c:barChart>
      <c:catAx>
        <c:axId val="-211311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-2133714648"/>
        <c:crosses val="autoZero"/>
        <c:auto val="1"/>
        <c:lblAlgn val="ctr"/>
        <c:lblOffset val="100"/>
        <c:noMultiLvlLbl val="0"/>
      </c:catAx>
      <c:valAx>
        <c:axId val="-2133714648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2113118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000">
                <a:latin typeface="Calibri"/>
                <a:cs typeface="Calibri"/>
              </a:defRPr>
            </a:pPr>
            <a:r>
              <a:rPr lang="en-US" sz="3000" dirty="0" smtClean="0">
                <a:latin typeface="Calibri"/>
                <a:cs typeface="Calibri"/>
              </a:rPr>
              <a:t> Would</a:t>
            </a:r>
            <a:r>
              <a:rPr lang="en-US" sz="3000" baseline="0" dirty="0" smtClean="0">
                <a:latin typeface="Calibri"/>
                <a:cs typeface="Calibri"/>
              </a:rPr>
              <a:t> You See Your Pharmacist on a Regular Basis for:</a:t>
            </a:r>
            <a:endParaRPr lang="en-US" sz="3000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75478087966277"/>
          <c:y val="0.03958126071429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Sheet1!$A$21</c:f>
              <c:strCache>
                <c:ptCount val="1"/>
                <c:pt idx="0">
                  <c:v>2004 (n=545)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Sheet1!$B$21:$E$21</c:f>
              <c:numCache>
                <c:formatCode>General</c:formatCode>
                <c:ptCount val="4"/>
                <c:pt idx="0">
                  <c:v>57.0</c:v>
                </c:pt>
                <c:pt idx="1">
                  <c:v>66.0</c:v>
                </c:pt>
                <c:pt idx="2">
                  <c:v>69.0</c:v>
                </c:pt>
                <c:pt idx="3">
                  <c:v>55.0</c:v>
                </c:pt>
              </c:numCache>
            </c:numRef>
          </c:val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2013/14 (n=478)</c:v>
                </c:pt>
              </c:strCache>
            </c:strRef>
          </c:tx>
          <c:spPr>
            <a:solidFill>
              <a:srgbClr val="CDCDDE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Sheet1!$B$22:$E$22</c:f>
              <c:numCache>
                <c:formatCode>General</c:formatCode>
                <c:ptCount val="4"/>
                <c:pt idx="0">
                  <c:v>53.0</c:v>
                </c:pt>
                <c:pt idx="1">
                  <c:v>56.0</c:v>
                </c:pt>
                <c:pt idx="2">
                  <c:v>63.0</c:v>
                </c:pt>
                <c:pt idx="3">
                  <c:v>72.0</c:v>
                </c:pt>
              </c:numCache>
            </c:numRef>
          </c:val>
        </c:ser>
        <c:ser>
          <c:idx val="2"/>
          <c:order val="2"/>
          <c:tx>
            <c:strRef>
              <c:f>Sheet1!$A$23</c:f>
              <c:strCache>
                <c:ptCount val="1"/>
                <c:pt idx="0">
                  <c:v>2017/18 (n=211)</c:v>
                </c:pt>
              </c:strCache>
            </c:strRef>
          </c:tx>
          <c:invertIfNegative val="0"/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Sheet1!$B$23:$E$23</c:f>
              <c:numCache>
                <c:formatCode>General</c:formatCode>
                <c:ptCount val="4"/>
                <c:pt idx="0">
                  <c:v>64.0</c:v>
                </c:pt>
                <c:pt idx="1">
                  <c:v>64.0</c:v>
                </c:pt>
                <c:pt idx="2">
                  <c:v>67.0</c:v>
                </c:pt>
                <c:pt idx="3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3072776"/>
        <c:axId val="-2026861400"/>
      </c:barChart>
      <c:catAx>
        <c:axId val="-2023072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-2026861400"/>
        <c:crosses val="autoZero"/>
        <c:auto val="1"/>
        <c:lblAlgn val="ctr"/>
        <c:lblOffset val="100"/>
        <c:noMultiLvlLbl val="0"/>
      </c:catAx>
      <c:valAx>
        <c:axId val="-2026861400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20230727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1"/>
          <a:lstStyle/>
          <a:p>
            <a:pPr marL="0" indent="0">
              <a:buNone/>
              <a:defRPr sz="3000">
                <a:latin typeface="Calibri"/>
                <a:cs typeface="Calibri"/>
              </a:defRPr>
            </a:pPr>
            <a:r>
              <a:rPr lang="en-US" sz="3000" b="1" dirty="0" smtClean="0">
                <a:latin typeface="Calibri"/>
                <a:cs typeface="Calibri"/>
              </a:rPr>
              <a:t>Did</a:t>
            </a:r>
            <a:r>
              <a:rPr lang="en-US" sz="3000" b="1" baseline="0" dirty="0" smtClean="0">
                <a:latin typeface="Calibri"/>
                <a:cs typeface="Calibri"/>
              </a:rPr>
              <a:t> You Know Pharmacists Could Perform the Following:</a:t>
            </a:r>
            <a:endParaRPr lang="en-US" sz="3000" b="1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82589278612901"/>
          <c:y val="0.03957845693619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2004 (n=545)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Sheet1!$B$15:$E$15</c:f>
              <c:numCache>
                <c:formatCode>General</c:formatCode>
                <c:ptCount val="4"/>
                <c:pt idx="0">
                  <c:v>25.0</c:v>
                </c:pt>
                <c:pt idx="1">
                  <c:v>20.0</c:v>
                </c:pt>
                <c:pt idx="2">
                  <c:v>36.0</c:v>
                </c:pt>
                <c:pt idx="3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2013/14 (n=478)</c:v>
                </c:pt>
              </c:strCache>
            </c:strRef>
          </c:tx>
          <c:spPr>
            <a:solidFill>
              <a:srgbClr val="CDCDDE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Sheet1!$B$16:$E$16</c:f>
              <c:numCache>
                <c:formatCode>General</c:formatCode>
                <c:ptCount val="4"/>
                <c:pt idx="0">
                  <c:v>49.0</c:v>
                </c:pt>
                <c:pt idx="1">
                  <c:v>37.0</c:v>
                </c:pt>
                <c:pt idx="2">
                  <c:v>65.0</c:v>
                </c:pt>
                <c:pt idx="3">
                  <c:v>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947688"/>
        <c:axId val="-1994786840"/>
      </c:barChart>
      <c:catAx>
        <c:axId val="-2111947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-1994786840"/>
        <c:crosses val="autoZero"/>
        <c:auto val="1"/>
        <c:lblAlgn val="ctr"/>
        <c:lblOffset val="100"/>
        <c:noMultiLvlLbl val="0"/>
      </c:catAx>
      <c:valAx>
        <c:axId val="-1994786840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2111947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000">
                <a:latin typeface="Calibri"/>
                <a:cs typeface="Calibri"/>
              </a:defRPr>
            </a:pPr>
            <a:r>
              <a:rPr lang="en-US" sz="3000" dirty="0" smtClean="0">
                <a:latin typeface="Calibri"/>
                <a:cs typeface="Calibri"/>
              </a:rPr>
              <a:t> Would</a:t>
            </a:r>
            <a:r>
              <a:rPr lang="en-US" sz="3000" baseline="0" dirty="0" smtClean="0">
                <a:latin typeface="Calibri"/>
                <a:cs typeface="Calibri"/>
              </a:rPr>
              <a:t> You See Your Pharmacist on a Regular Basis for:</a:t>
            </a:r>
            <a:endParaRPr lang="en-US" sz="3000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75478087966277"/>
          <c:y val="0.03958126071429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Sheet1!$A$21</c:f>
              <c:strCache>
                <c:ptCount val="1"/>
                <c:pt idx="0">
                  <c:v>2004 (n=545)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Sheet1!$B$21:$E$21</c:f>
              <c:numCache>
                <c:formatCode>General</c:formatCode>
                <c:ptCount val="4"/>
                <c:pt idx="0">
                  <c:v>57.0</c:v>
                </c:pt>
                <c:pt idx="1">
                  <c:v>66.0</c:v>
                </c:pt>
                <c:pt idx="2">
                  <c:v>69.0</c:v>
                </c:pt>
                <c:pt idx="3">
                  <c:v>55.0</c:v>
                </c:pt>
              </c:numCache>
            </c:numRef>
          </c:val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2013/14 (n=478)</c:v>
                </c:pt>
              </c:strCache>
            </c:strRef>
          </c:tx>
          <c:spPr>
            <a:solidFill>
              <a:srgbClr val="CDCDDE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Sheet1!$B$22:$E$22</c:f>
              <c:numCache>
                <c:formatCode>General</c:formatCode>
                <c:ptCount val="4"/>
                <c:pt idx="0">
                  <c:v>53.0</c:v>
                </c:pt>
                <c:pt idx="1">
                  <c:v>56.0</c:v>
                </c:pt>
                <c:pt idx="2">
                  <c:v>63.0</c:v>
                </c:pt>
                <c:pt idx="3">
                  <c:v>72.0</c:v>
                </c:pt>
              </c:numCache>
            </c:numRef>
          </c:val>
        </c:ser>
        <c:ser>
          <c:idx val="2"/>
          <c:order val="2"/>
          <c:tx>
            <c:strRef>
              <c:f>Sheet1!$A$23</c:f>
              <c:strCache>
                <c:ptCount val="1"/>
                <c:pt idx="0">
                  <c:v>2017/18 (n=211)</c:v>
                </c:pt>
              </c:strCache>
            </c:strRef>
          </c:tx>
          <c:invertIfNegative val="0"/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Sheet1!$B$23:$E$23</c:f>
              <c:numCache>
                <c:formatCode>General</c:formatCode>
                <c:ptCount val="4"/>
                <c:pt idx="0">
                  <c:v>64.0</c:v>
                </c:pt>
                <c:pt idx="1">
                  <c:v>64.0</c:v>
                </c:pt>
                <c:pt idx="2">
                  <c:v>67.0</c:v>
                </c:pt>
                <c:pt idx="3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6307048"/>
        <c:axId val="2111148392"/>
      </c:barChart>
      <c:catAx>
        <c:axId val="-2026307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2111148392"/>
        <c:crosses val="autoZero"/>
        <c:auto val="1"/>
        <c:lblAlgn val="ctr"/>
        <c:lblOffset val="100"/>
        <c:noMultiLvlLbl val="0"/>
      </c:catAx>
      <c:valAx>
        <c:axId val="2111148392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2026307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kern="1200" baseline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pPr>
            <a:r>
              <a:rPr lang="en-US" sz="3000" dirty="0" smtClean="0">
                <a:latin typeface="Calibri"/>
                <a:cs typeface="Calibri"/>
              </a:rPr>
              <a:t>Do You Feel Medicare and Other Insurance Companies Should Pay Your Pharmacist to Monitor Your:</a:t>
            </a:r>
          </a:p>
        </c:rich>
      </c:tx>
      <c:layout>
        <c:manualLayout>
          <c:xMode val="edge"/>
          <c:yMode val="edge"/>
          <c:x val="0.125983168207993"/>
          <c:y val="0.046095030002189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Sheet1!$A$35</c:f>
              <c:strCache>
                <c:ptCount val="1"/>
                <c:pt idx="0">
                  <c:v>2004 (n=545)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Sheet1!$B$33:$E$33</c:f>
              <c:strCache>
                <c:ptCount val="4"/>
                <c:pt idx="0">
                  <c:v>Monitor Diabetes</c:v>
                </c:pt>
                <c:pt idx="1">
                  <c:v>Monitor Cholesterol</c:v>
                </c:pt>
                <c:pt idx="2">
                  <c:v>Monitor BP</c:v>
                </c:pt>
                <c:pt idx="3">
                  <c:v>Adminster Immunizations</c:v>
                </c:pt>
              </c:strCache>
            </c:strRef>
          </c:cat>
          <c:val>
            <c:numRef>
              <c:f>Sheet1!$B$35:$D$35</c:f>
              <c:numCache>
                <c:formatCode>General</c:formatCode>
                <c:ptCount val="3"/>
                <c:pt idx="0">
                  <c:v>84.0</c:v>
                </c:pt>
                <c:pt idx="1">
                  <c:v>84.0</c:v>
                </c:pt>
                <c:pt idx="2">
                  <c:v>84.0</c:v>
                </c:pt>
              </c:numCache>
            </c:numRef>
          </c:val>
        </c:ser>
        <c:ser>
          <c:idx val="3"/>
          <c:order val="1"/>
          <c:tx>
            <c:strRef>
              <c:f>Sheet1!$A$37</c:f>
              <c:strCache>
                <c:ptCount val="1"/>
                <c:pt idx="0">
                  <c:v>2013/14 (n=478)</c:v>
                </c:pt>
              </c:strCache>
            </c:strRef>
          </c:tx>
          <c:spPr>
            <a:pattFill prst="dkDnDiag">
              <a:fgClr>
                <a:schemeClr val="bg1"/>
              </a:fgClr>
              <a:bgClr>
                <a:schemeClr val="accent2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Sheet1!$B$33:$E$33</c:f>
              <c:strCache>
                <c:ptCount val="4"/>
                <c:pt idx="0">
                  <c:v>Monitor Diabetes</c:v>
                </c:pt>
                <c:pt idx="1">
                  <c:v>Monitor Cholesterol</c:v>
                </c:pt>
                <c:pt idx="2">
                  <c:v>Monitor BP</c:v>
                </c:pt>
                <c:pt idx="3">
                  <c:v>Adminster Immunizations</c:v>
                </c:pt>
              </c:strCache>
            </c:strRef>
          </c:cat>
          <c:val>
            <c:numRef>
              <c:f>Sheet1!$B$37:$D$37</c:f>
              <c:numCache>
                <c:formatCode>General</c:formatCode>
                <c:ptCount val="3"/>
                <c:pt idx="0">
                  <c:v>88.0</c:v>
                </c:pt>
                <c:pt idx="1">
                  <c:v>88.0</c:v>
                </c:pt>
                <c:pt idx="2">
                  <c:v>87.0</c:v>
                </c:pt>
              </c:numCache>
            </c:numRef>
          </c:val>
        </c:ser>
        <c:ser>
          <c:idx val="0"/>
          <c:order val="2"/>
          <c:tx>
            <c:strRef>
              <c:f>Sheet1!$A$38</c:f>
              <c:strCache>
                <c:ptCount val="1"/>
                <c:pt idx="0">
                  <c:v>2017/18 (n=211)</c:v>
                </c:pt>
              </c:strCache>
            </c:strRef>
          </c:tx>
          <c:invertIfNegative val="0"/>
          <c:cat>
            <c:strRef>
              <c:f>Sheet1!$B$33:$E$33</c:f>
              <c:strCache>
                <c:ptCount val="4"/>
                <c:pt idx="0">
                  <c:v>Monitor Diabetes</c:v>
                </c:pt>
                <c:pt idx="1">
                  <c:v>Monitor Cholesterol</c:v>
                </c:pt>
                <c:pt idx="2">
                  <c:v>Monitor BP</c:v>
                </c:pt>
                <c:pt idx="3">
                  <c:v>Adminster Immunizations</c:v>
                </c:pt>
              </c:strCache>
            </c:strRef>
          </c:cat>
          <c:val>
            <c:numRef>
              <c:f>Sheet1!$B$38:$E$38</c:f>
              <c:numCache>
                <c:formatCode>General</c:formatCode>
                <c:ptCount val="4"/>
                <c:pt idx="0">
                  <c:v>87.0</c:v>
                </c:pt>
                <c:pt idx="1">
                  <c:v>86.0</c:v>
                </c:pt>
                <c:pt idx="2">
                  <c:v>87.0</c:v>
                </c:pt>
                <c:pt idx="3">
                  <c:v>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7532744"/>
        <c:axId val="-2114772712"/>
      </c:barChart>
      <c:catAx>
        <c:axId val="-210753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-2114772712"/>
        <c:crosses val="autoZero"/>
        <c:auto val="1"/>
        <c:lblAlgn val="ctr"/>
        <c:lblOffset val="100"/>
        <c:noMultiLvlLbl val="0"/>
      </c:catAx>
      <c:valAx>
        <c:axId val="-2114772712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2107532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1"/>
          <a:lstStyle/>
          <a:p>
            <a:pPr marL="0" indent="0">
              <a:buNone/>
              <a:defRPr sz="3000">
                <a:latin typeface="Calibri"/>
                <a:cs typeface="Calibri"/>
              </a:defRPr>
            </a:pPr>
            <a:r>
              <a:rPr lang="en-US" sz="3000" b="1" dirty="0" smtClean="0">
                <a:latin typeface="Calibri"/>
                <a:cs typeface="Calibri"/>
              </a:rPr>
              <a:t>Did</a:t>
            </a:r>
            <a:r>
              <a:rPr lang="en-US" sz="3000" b="1" baseline="0" dirty="0" smtClean="0">
                <a:latin typeface="Calibri"/>
                <a:cs typeface="Calibri"/>
              </a:rPr>
              <a:t> You Know Pharmacists Could Perform the Following:</a:t>
            </a:r>
            <a:endParaRPr lang="en-US" sz="3000" b="1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82589278612901"/>
          <c:y val="0.03957845693619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2004 (n=545)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Sheet1!$B$15:$E$15</c:f>
              <c:numCache>
                <c:formatCode>General</c:formatCode>
                <c:ptCount val="4"/>
                <c:pt idx="0">
                  <c:v>25.0</c:v>
                </c:pt>
                <c:pt idx="1">
                  <c:v>20.0</c:v>
                </c:pt>
                <c:pt idx="2">
                  <c:v>36.0</c:v>
                </c:pt>
                <c:pt idx="3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2013/14 (n=478)</c:v>
                </c:pt>
              </c:strCache>
            </c:strRef>
          </c:tx>
          <c:spPr>
            <a:solidFill>
              <a:srgbClr val="CDCDDE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Sheet1!$B$16:$E$16</c:f>
              <c:numCache>
                <c:formatCode>General</c:formatCode>
                <c:ptCount val="4"/>
                <c:pt idx="0">
                  <c:v>49.0</c:v>
                </c:pt>
                <c:pt idx="1">
                  <c:v>37.0</c:v>
                </c:pt>
                <c:pt idx="2">
                  <c:v>65.0</c:v>
                </c:pt>
                <c:pt idx="3">
                  <c:v>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94085592"/>
        <c:axId val="-1994806856"/>
      </c:barChart>
      <c:catAx>
        <c:axId val="-1994085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-1994806856"/>
        <c:crosses val="autoZero"/>
        <c:auto val="1"/>
        <c:lblAlgn val="ctr"/>
        <c:lblOffset val="100"/>
        <c:noMultiLvlLbl val="0"/>
      </c:catAx>
      <c:valAx>
        <c:axId val="-1994806856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19940855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000">
                <a:latin typeface="Calibri"/>
                <a:cs typeface="Calibri"/>
              </a:defRPr>
            </a:pPr>
            <a:r>
              <a:rPr lang="en-US" sz="3000" dirty="0" smtClean="0">
                <a:latin typeface="Calibri"/>
                <a:cs typeface="Calibri"/>
              </a:rPr>
              <a:t> Would</a:t>
            </a:r>
            <a:r>
              <a:rPr lang="en-US" sz="3000" baseline="0" dirty="0" smtClean="0">
                <a:latin typeface="Calibri"/>
                <a:cs typeface="Calibri"/>
              </a:rPr>
              <a:t> You See Your Pharmacist on a Regular Basis for:</a:t>
            </a:r>
            <a:endParaRPr lang="en-US" sz="3000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75478087966277"/>
          <c:y val="0.03958126071429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Sheet1!$A$21</c:f>
              <c:strCache>
                <c:ptCount val="1"/>
                <c:pt idx="0">
                  <c:v>2004 (n=545)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Sheet1!$B$21:$E$21</c:f>
              <c:numCache>
                <c:formatCode>General</c:formatCode>
                <c:ptCount val="4"/>
                <c:pt idx="0">
                  <c:v>57.0</c:v>
                </c:pt>
                <c:pt idx="1">
                  <c:v>66.0</c:v>
                </c:pt>
                <c:pt idx="2">
                  <c:v>69.0</c:v>
                </c:pt>
                <c:pt idx="3">
                  <c:v>55.0</c:v>
                </c:pt>
              </c:numCache>
            </c:numRef>
          </c:val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2013/14 (n=478)</c:v>
                </c:pt>
              </c:strCache>
            </c:strRef>
          </c:tx>
          <c:spPr>
            <a:solidFill>
              <a:srgbClr val="CDCDDE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Sheet1!$B$22:$E$22</c:f>
              <c:numCache>
                <c:formatCode>General</c:formatCode>
                <c:ptCount val="4"/>
                <c:pt idx="0">
                  <c:v>53.0</c:v>
                </c:pt>
                <c:pt idx="1">
                  <c:v>56.0</c:v>
                </c:pt>
                <c:pt idx="2">
                  <c:v>63.0</c:v>
                </c:pt>
                <c:pt idx="3">
                  <c:v>72.0</c:v>
                </c:pt>
              </c:numCache>
            </c:numRef>
          </c:val>
        </c:ser>
        <c:ser>
          <c:idx val="2"/>
          <c:order val="2"/>
          <c:tx>
            <c:strRef>
              <c:f>Sheet1!$A$23</c:f>
              <c:strCache>
                <c:ptCount val="1"/>
                <c:pt idx="0">
                  <c:v>2017/18 (n=211)</c:v>
                </c:pt>
              </c:strCache>
            </c:strRef>
          </c:tx>
          <c:invertIfNegative val="0"/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Sheet1!$B$23:$E$23</c:f>
              <c:numCache>
                <c:formatCode>General</c:formatCode>
                <c:ptCount val="4"/>
                <c:pt idx="0">
                  <c:v>64.0</c:v>
                </c:pt>
                <c:pt idx="1">
                  <c:v>64.0</c:v>
                </c:pt>
                <c:pt idx="2">
                  <c:v>67.0</c:v>
                </c:pt>
                <c:pt idx="3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781400"/>
        <c:axId val="-2028579384"/>
      </c:barChart>
      <c:catAx>
        <c:axId val="-2131781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-2028579384"/>
        <c:crosses val="autoZero"/>
        <c:auto val="1"/>
        <c:lblAlgn val="ctr"/>
        <c:lblOffset val="100"/>
        <c:noMultiLvlLbl val="0"/>
      </c:catAx>
      <c:valAx>
        <c:axId val="-2028579384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2131781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kern="1200" baseline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pPr>
            <a:r>
              <a:rPr lang="en-US" sz="3000" dirty="0" smtClean="0">
                <a:latin typeface="Calibri"/>
                <a:cs typeface="Calibri"/>
              </a:rPr>
              <a:t>Do You Feel Medicare and Other Insurance Companies Should Pay Your Pharmacist to Monitor Your:</a:t>
            </a:r>
          </a:p>
        </c:rich>
      </c:tx>
      <c:layout>
        <c:manualLayout>
          <c:xMode val="edge"/>
          <c:yMode val="edge"/>
          <c:x val="0.125983168207993"/>
          <c:y val="0.046095030002189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Sheet1!$A$35</c:f>
              <c:strCache>
                <c:ptCount val="1"/>
                <c:pt idx="0">
                  <c:v>2004 (n=545)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Sheet1!$B$33:$E$33</c:f>
              <c:strCache>
                <c:ptCount val="4"/>
                <c:pt idx="0">
                  <c:v>Monitor Diabetes</c:v>
                </c:pt>
                <c:pt idx="1">
                  <c:v>Monitor Cholesterol</c:v>
                </c:pt>
                <c:pt idx="2">
                  <c:v>Monitor BP</c:v>
                </c:pt>
                <c:pt idx="3">
                  <c:v>Adminster Immunizations</c:v>
                </c:pt>
              </c:strCache>
            </c:strRef>
          </c:cat>
          <c:val>
            <c:numRef>
              <c:f>Sheet1!$B$35:$D$35</c:f>
              <c:numCache>
                <c:formatCode>General</c:formatCode>
                <c:ptCount val="3"/>
                <c:pt idx="0">
                  <c:v>84.0</c:v>
                </c:pt>
                <c:pt idx="1">
                  <c:v>84.0</c:v>
                </c:pt>
                <c:pt idx="2">
                  <c:v>84.0</c:v>
                </c:pt>
              </c:numCache>
            </c:numRef>
          </c:val>
        </c:ser>
        <c:ser>
          <c:idx val="3"/>
          <c:order val="1"/>
          <c:tx>
            <c:strRef>
              <c:f>Sheet1!$A$37</c:f>
              <c:strCache>
                <c:ptCount val="1"/>
                <c:pt idx="0">
                  <c:v>2013/14 (n=478)</c:v>
                </c:pt>
              </c:strCache>
            </c:strRef>
          </c:tx>
          <c:spPr>
            <a:pattFill prst="dkDnDiag">
              <a:fgClr>
                <a:schemeClr val="bg1"/>
              </a:fgClr>
              <a:bgClr>
                <a:schemeClr val="accent2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Sheet1!$B$33:$E$33</c:f>
              <c:strCache>
                <c:ptCount val="4"/>
                <c:pt idx="0">
                  <c:v>Monitor Diabetes</c:v>
                </c:pt>
                <c:pt idx="1">
                  <c:v>Monitor Cholesterol</c:v>
                </c:pt>
                <c:pt idx="2">
                  <c:v>Monitor BP</c:v>
                </c:pt>
                <c:pt idx="3">
                  <c:v>Adminster Immunizations</c:v>
                </c:pt>
              </c:strCache>
            </c:strRef>
          </c:cat>
          <c:val>
            <c:numRef>
              <c:f>Sheet1!$B$37:$D$37</c:f>
              <c:numCache>
                <c:formatCode>General</c:formatCode>
                <c:ptCount val="3"/>
                <c:pt idx="0">
                  <c:v>88.0</c:v>
                </c:pt>
                <c:pt idx="1">
                  <c:v>88.0</c:v>
                </c:pt>
                <c:pt idx="2">
                  <c:v>87.0</c:v>
                </c:pt>
              </c:numCache>
            </c:numRef>
          </c:val>
        </c:ser>
        <c:ser>
          <c:idx val="0"/>
          <c:order val="2"/>
          <c:tx>
            <c:strRef>
              <c:f>Sheet1!$A$38</c:f>
              <c:strCache>
                <c:ptCount val="1"/>
                <c:pt idx="0">
                  <c:v>2017/18 (n=211)</c:v>
                </c:pt>
              </c:strCache>
            </c:strRef>
          </c:tx>
          <c:invertIfNegative val="0"/>
          <c:cat>
            <c:strRef>
              <c:f>Sheet1!$B$33:$E$33</c:f>
              <c:strCache>
                <c:ptCount val="4"/>
                <c:pt idx="0">
                  <c:v>Monitor Diabetes</c:v>
                </c:pt>
                <c:pt idx="1">
                  <c:v>Monitor Cholesterol</c:v>
                </c:pt>
                <c:pt idx="2">
                  <c:v>Monitor BP</c:v>
                </c:pt>
                <c:pt idx="3">
                  <c:v>Adminster Immunizations</c:v>
                </c:pt>
              </c:strCache>
            </c:strRef>
          </c:cat>
          <c:val>
            <c:numRef>
              <c:f>Sheet1!$B$38:$E$38</c:f>
              <c:numCache>
                <c:formatCode>General</c:formatCode>
                <c:ptCount val="4"/>
                <c:pt idx="0">
                  <c:v>87.0</c:v>
                </c:pt>
                <c:pt idx="1">
                  <c:v>86.0</c:v>
                </c:pt>
                <c:pt idx="2">
                  <c:v>87.0</c:v>
                </c:pt>
                <c:pt idx="3">
                  <c:v>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443512"/>
        <c:axId val="2110819288"/>
      </c:barChart>
      <c:catAx>
        <c:axId val="2131443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2110819288"/>
        <c:crosses val="autoZero"/>
        <c:auto val="1"/>
        <c:lblAlgn val="ctr"/>
        <c:lblOffset val="100"/>
        <c:noMultiLvlLbl val="0"/>
      </c:catAx>
      <c:valAx>
        <c:axId val="2110819288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2131443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1"/>
          <a:lstStyle/>
          <a:p>
            <a:pPr marL="0" indent="0">
              <a:buNone/>
              <a:defRPr sz="3000">
                <a:latin typeface="Calibri"/>
                <a:cs typeface="Calibri"/>
              </a:defRPr>
            </a:pPr>
            <a:r>
              <a:rPr lang="en-US" sz="3000" b="1" dirty="0" smtClean="0">
                <a:latin typeface="Calibri"/>
                <a:cs typeface="Calibri"/>
              </a:rPr>
              <a:t>Did</a:t>
            </a:r>
            <a:r>
              <a:rPr lang="en-US" sz="3000" b="1" baseline="0" dirty="0" smtClean="0">
                <a:latin typeface="Calibri"/>
                <a:cs typeface="Calibri"/>
              </a:rPr>
              <a:t> You Know Pharmacists Could Perform the Following:</a:t>
            </a:r>
            <a:endParaRPr lang="en-US" sz="3000" b="1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82589278612901"/>
          <c:y val="0.03957845693619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2004 (n=545)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Sheet1!$B$15:$E$15</c:f>
              <c:numCache>
                <c:formatCode>General</c:formatCode>
                <c:ptCount val="4"/>
                <c:pt idx="0">
                  <c:v>25.0</c:v>
                </c:pt>
                <c:pt idx="1">
                  <c:v>20.0</c:v>
                </c:pt>
                <c:pt idx="2">
                  <c:v>36.0</c:v>
                </c:pt>
                <c:pt idx="3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2013/14 (n=478)</c:v>
                </c:pt>
              </c:strCache>
            </c:strRef>
          </c:tx>
          <c:spPr>
            <a:solidFill>
              <a:srgbClr val="CDCDDE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Sheet1!$B$16:$E$16</c:f>
              <c:numCache>
                <c:formatCode>General</c:formatCode>
                <c:ptCount val="4"/>
                <c:pt idx="0">
                  <c:v>49.0</c:v>
                </c:pt>
                <c:pt idx="1">
                  <c:v>37.0</c:v>
                </c:pt>
                <c:pt idx="2">
                  <c:v>65.0</c:v>
                </c:pt>
                <c:pt idx="3">
                  <c:v>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6136600"/>
        <c:axId val="-2120085624"/>
      </c:barChart>
      <c:catAx>
        <c:axId val="-2026136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-2120085624"/>
        <c:crosses val="autoZero"/>
        <c:auto val="1"/>
        <c:lblAlgn val="ctr"/>
        <c:lblOffset val="100"/>
        <c:noMultiLvlLbl val="0"/>
      </c:catAx>
      <c:valAx>
        <c:axId val="-2120085624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2026136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3000">
                <a:latin typeface="Calibri"/>
                <a:cs typeface="Calibri"/>
              </a:defRPr>
            </a:pPr>
            <a:r>
              <a:rPr lang="en-US" sz="3000" dirty="0" smtClean="0">
                <a:latin typeface="Calibri"/>
                <a:cs typeface="Calibri"/>
              </a:rPr>
              <a:t> Would</a:t>
            </a:r>
            <a:r>
              <a:rPr lang="en-US" sz="3000" baseline="0" dirty="0" smtClean="0">
                <a:latin typeface="Calibri"/>
                <a:cs typeface="Calibri"/>
              </a:rPr>
              <a:t> You See Your Pharmacist on a Regular Basis for:</a:t>
            </a:r>
            <a:endParaRPr lang="en-US" sz="3000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75478087966277"/>
          <c:y val="0.03958126071429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Sheet1!$A$21</c:f>
              <c:strCache>
                <c:ptCount val="1"/>
                <c:pt idx="0">
                  <c:v>2004 (n=545)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Sheet1!$B$21:$E$21</c:f>
              <c:numCache>
                <c:formatCode>General</c:formatCode>
                <c:ptCount val="4"/>
                <c:pt idx="0">
                  <c:v>57.0</c:v>
                </c:pt>
                <c:pt idx="1">
                  <c:v>66.0</c:v>
                </c:pt>
                <c:pt idx="2">
                  <c:v>69.0</c:v>
                </c:pt>
                <c:pt idx="3">
                  <c:v>55.0</c:v>
                </c:pt>
              </c:numCache>
            </c:numRef>
          </c:val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2013/14 (n=478)</c:v>
                </c:pt>
              </c:strCache>
            </c:strRef>
          </c:tx>
          <c:spPr>
            <a:solidFill>
              <a:srgbClr val="CDCDDE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Sheet1!$B$22:$E$22</c:f>
              <c:numCache>
                <c:formatCode>General</c:formatCode>
                <c:ptCount val="4"/>
                <c:pt idx="0">
                  <c:v>53.0</c:v>
                </c:pt>
                <c:pt idx="1">
                  <c:v>56.0</c:v>
                </c:pt>
                <c:pt idx="2">
                  <c:v>63.0</c:v>
                </c:pt>
                <c:pt idx="3">
                  <c:v>72.0</c:v>
                </c:pt>
              </c:numCache>
            </c:numRef>
          </c:val>
        </c:ser>
        <c:ser>
          <c:idx val="2"/>
          <c:order val="2"/>
          <c:tx>
            <c:strRef>
              <c:f>Sheet1!$A$23</c:f>
              <c:strCache>
                <c:ptCount val="1"/>
                <c:pt idx="0">
                  <c:v>2017/18 (n=211)</c:v>
                </c:pt>
              </c:strCache>
            </c:strRef>
          </c:tx>
          <c:invertIfNegative val="0"/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Sheet1!$B$23:$E$23</c:f>
              <c:numCache>
                <c:formatCode>General</c:formatCode>
                <c:ptCount val="4"/>
                <c:pt idx="0">
                  <c:v>64.0</c:v>
                </c:pt>
                <c:pt idx="1">
                  <c:v>64.0</c:v>
                </c:pt>
                <c:pt idx="2">
                  <c:v>67.0</c:v>
                </c:pt>
                <c:pt idx="3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6184280"/>
        <c:axId val="-2107623336"/>
      </c:barChart>
      <c:catAx>
        <c:axId val="-2036184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-2107623336"/>
        <c:crosses val="autoZero"/>
        <c:auto val="1"/>
        <c:lblAlgn val="ctr"/>
        <c:lblOffset val="100"/>
        <c:noMultiLvlLbl val="0"/>
      </c:catAx>
      <c:valAx>
        <c:axId val="-2107623336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20361842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1"/>
          <a:lstStyle/>
          <a:p>
            <a:pPr marL="0" indent="0">
              <a:buNone/>
              <a:defRPr sz="3000">
                <a:latin typeface="Calibri"/>
                <a:cs typeface="Calibri"/>
              </a:defRPr>
            </a:pPr>
            <a:r>
              <a:rPr lang="en-US" sz="3000" b="1" dirty="0" smtClean="0">
                <a:latin typeface="Calibri"/>
                <a:cs typeface="Calibri"/>
              </a:rPr>
              <a:t>Did</a:t>
            </a:r>
            <a:r>
              <a:rPr lang="en-US" sz="3000" b="1" baseline="0" dirty="0" smtClean="0">
                <a:latin typeface="Calibri"/>
                <a:cs typeface="Calibri"/>
              </a:rPr>
              <a:t> You Know Pharmacists Could Perform the Following:</a:t>
            </a:r>
            <a:endParaRPr lang="en-US" sz="3000" b="1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82589278612901"/>
          <c:y val="0.03957845693619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2004 (n=545)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Sheet1!$B$15:$E$15</c:f>
              <c:numCache>
                <c:formatCode>General</c:formatCode>
                <c:ptCount val="4"/>
                <c:pt idx="0">
                  <c:v>25.0</c:v>
                </c:pt>
                <c:pt idx="1">
                  <c:v>20.0</c:v>
                </c:pt>
                <c:pt idx="2">
                  <c:v>36.0</c:v>
                </c:pt>
                <c:pt idx="3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2013/14 (n=478)</c:v>
                </c:pt>
              </c:strCache>
            </c:strRef>
          </c:tx>
          <c:spPr>
            <a:solidFill>
              <a:srgbClr val="CDCDDE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Sheet1!$B$16:$E$16</c:f>
              <c:numCache>
                <c:formatCode>General</c:formatCode>
                <c:ptCount val="4"/>
                <c:pt idx="0">
                  <c:v>49.0</c:v>
                </c:pt>
                <c:pt idx="1">
                  <c:v>37.0</c:v>
                </c:pt>
                <c:pt idx="2">
                  <c:v>65.0</c:v>
                </c:pt>
                <c:pt idx="3">
                  <c:v>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5872840"/>
        <c:axId val="2131368568"/>
      </c:barChart>
      <c:catAx>
        <c:axId val="-202587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2131368568"/>
        <c:crosses val="autoZero"/>
        <c:auto val="1"/>
        <c:lblAlgn val="ctr"/>
        <c:lblOffset val="100"/>
        <c:noMultiLvlLbl val="0"/>
      </c:catAx>
      <c:valAx>
        <c:axId val="2131368568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20258728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000">
                <a:latin typeface="Calibri"/>
                <a:cs typeface="Calibri"/>
              </a:defRPr>
            </a:pPr>
            <a:r>
              <a:rPr lang="en-US" sz="3000" dirty="0" smtClean="0">
                <a:latin typeface="Calibri"/>
                <a:cs typeface="Calibri"/>
              </a:rPr>
              <a:t> Would</a:t>
            </a:r>
            <a:r>
              <a:rPr lang="en-US" sz="3000" baseline="0" dirty="0" smtClean="0">
                <a:latin typeface="Calibri"/>
                <a:cs typeface="Calibri"/>
              </a:rPr>
              <a:t> You See Your Pharmacist on a Regular Basis for:</a:t>
            </a:r>
            <a:endParaRPr lang="en-US" sz="3000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75478087966277"/>
          <c:y val="0.03958126071429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Sheet1!$A$21</c:f>
              <c:strCache>
                <c:ptCount val="1"/>
                <c:pt idx="0">
                  <c:v>2004 (n=545)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Sheet1!$B$21:$E$21</c:f>
              <c:numCache>
                <c:formatCode>General</c:formatCode>
                <c:ptCount val="4"/>
                <c:pt idx="0">
                  <c:v>57.0</c:v>
                </c:pt>
                <c:pt idx="1">
                  <c:v>66.0</c:v>
                </c:pt>
                <c:pt idx="2">
                  <c:v>69.0</c:v>
                </c:pt>
                <c:pt idx="3">
                  <c:v>55.0</c:v>
                </c:pt>
              </c:numCache>
            </c:numRef>
          </c:val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2013/14 (n=478)</c:v>
                </c:pt>
              </c:strCache>
            </c:strRef>
          </c:tx>
          <c:spPr>
            <a:solidFill>
              <a:srgbClr val="CDCDDE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Sheet1!$B$22:$E$22</c:f>
              <c:numCache>
                <c:formatCode>General</c:formatCode>
                <c:ptCount val="4"/>
                <c:pt idx="0">
                  <c:v>53.0</c:v>
                </c:pt>
                <c:pt idx="1">
                  <c:v>56.0</c:v>
                </c:pt>
                <c:pt idx="2">
                  <c:v>63.0</c:v>
                </c:pt>
                <c:pt idx="3">
                  <c:v>72.0</c:v>
                </c:pt>
              </c:numCache>
            </c:numRef>
          </c:val>
        </c:ser>
        <c:ser>
          <c:idx val="2"/>
          <c:order val="2"/>
          <c:tx>
            <c:strRef>
              <c:f>Sheet1!$A$23</c:f>
              <c:strCache>
                <c:ptCount val="1"/>
                <c:pt idx="0">
                  <c:v>2017/18 (n=211)</c:v>
                </c:pt>
              </c:strCache>
            </c:strRef>
          </c:tx>
          <c:invertIfNegative val="0"/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Sheet1!$B$23:$E$23</c:f>
              <c:numCache>
                <c:formatCode>General</c:formatCode>
                <c:ptCount val="4"/>
                <c:pt idx="0">
                  <c:v>64.0</c:v>
                </c:pt>
                <c:pt idx="1">
                  <c:v>64.0</c:v>
                </c:pt>
                <c:pt idx="2">
                  <c:v>67.0</c:v>
                </c:pt>
                <c:pt idx="3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873672"/>
        <c:axId val="2110830296"/>
      </c:barChart>
      <c:catAx>
        <c:axId val="-2135873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2110830296"/>
        <c:crosses val="autoZero"/>
        <c:auto val="1"/>
        <c:lblAlgn val="ctr"/>
        <c:lblOffset val="100"/>
        <c:noMultiLvlLbl val="0"/>
      </c:catAx>
      <c:valAx>
        <c:axId val="2110830296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2135873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kern="1200" baseline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pPr>
            <a:r>
              <a:rPr lang="en-US" sz="3000" dirty="0" smtClean="0">
                <a:latin typeface="Calibri"/>
                <a:cs typeface="Calibri"/>
              </a:rPr>
              <a:t>Do You Feel Medicare and Other Insurance Companies Should Pay Your Pharmacist to Monitor Your:</a:t>
            </a:r>
          </a:p>
        </c:rich>
      </c:tx>
      <c:layout>
        <c:manualLayout>
          <c:xMode val="edge"/>
          <c:yMode val="edge"/>
          <c:x val="0.125983168207993"/>
          <c:y val="0.046095030002189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Sheet1!$A$35</c:f>
              <c:strCache>
                <c:ptCount val="1"/>
                <c:pt idx="0">
                  <c:v>2004 (n=545)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Sheet1!$B$33:$E$33</c:f>
              <c:strCache>
                <c:ptCount val="4"/>
                <c:pt idx="0">
                  <c:v>Monitor Diabetes</c:v>
                </c:pt>
                <c:pt idx="1">
                  <c:v>Monitor Cholesterol</c:v>
                </c:pt>
                <c:pt idx="2">
                  <c:v>Monitor BP</c:v>
                </c:pt>
                <c:pt idx="3">
                  <c:v>Adminster Immunizations</c:v>
                </c:pt>
              </c:strCache>
            </c:strRef>
          </c:cat>
          <c:val>
            <c:numRef>
              <c:f>Sheet1!$B$35:$D$35</c:f>
              <c:numCache>
                <c:formatCode>General</c:formatCode>
                <c:ptCount val="3"/>
                <c:pt idx="0">
                  <c:v>84.0</c:v>
                </c:pt>
                <c:pt idx="1">
                  <c:v>84.0</c:v>
                </c:pt>
                <c:pt idx="2">
                  <c:v>84.0</c:v>
                </c:pt>
              </c:numCache>
            </c:numRef>
          </c:val>
        </c:ser>
        <c:ser>
          <c:idx val="3"/>
          <c:order val="1"/>
          <c:tx>
            <c:strRef>
              <c:f>Sheet1!$A$37</c:f>
              <c:strCache>
                <c:ptCount val="1"/>
                <c:pt idx="0">
                  <c:v>2013/14 (n=478)</c:v>
                </c:pt>
              </c:strCache>
            </c:strRef>
          </c:tx>
          <c:spPr>
            <a:pattFill prst="dkDnDiag">
              <a:fgClr>
                <a:schemeClr val="bg1"/>
              </a:fgClr>
              <a:bgClr>
                <a:schemeClr val="accent2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Sheet1!$B$33:$E$33</c:f>
              <c:strCache>
                <c:ptCount val="4"/>
                <c:pt idx="0">
                  <c:v>Monitor Diabetes</c:v>
                </c:pt>
                <c:pt idx="1">
                  <c:v>Monitor Cholesterol</c:v>
                </c:pt>
                <c:pt idx="2">
                  <c:v>Monitor BP</c:v>
                </c:pt>
                <c:pt idx="3">
                  <c:v>Adminster Immunizations</c:v>
                </c:pt>
              </c:strCache>
            </c:strRef>
          </c:cat>
          <c:val>
            <c:numRef>
              <c:f>Sheet1!$B$37:$D$37</c:f>
              <c:numCache>
                <c:formatCode>General</c:formatCode>
                <c:ptCount val="3"/>
                <c:pt idx="0">
                  <c:v>88.0</c:v>
                </c:pt>
                <c:pt idx="1">
                  <c:v>88.0</c:v>
                </c:pt>
                <c:pt idx="2">
                  <c:v>87.0</c:v>
                </c:pt>
              </c:numCache>
            </c:numRef>
          </c:val>
        </c:ser>
        <c:ser>
          <c:idx val="0"/>
          <c:order val="2"/>
          <c:tx>
            <c:strRef>
              <c:f>Sheet1!$A$38</c:f>
              <c:strCache>
                <c:ptCount val="1"/>
                <c:pt idx="0">
                  <c:v>2017/18 (n=211)</c:v>
                </c:pt>
              </c:strCache>
            </c:strRef>
          </c:tx>
          <c:invertIfNegative val="0"/>
          <c:cat>
            <c:strRef>
              <c:f>Sheet1!$B$33:$E$33</c:f>
              <c:strCache>
                <c:ptCount val="4"/>
                <c:pt idx="0">
                  <c:v>Monitor Diabetes</c:v>
                </c:pt>
                <c:pt idx="1">
                  <c:v>Monitor Cholesterol</c:v>
                </c:pt>
                <c:pt idx="2">
                  <c:v>Monitor BP</c:v>
                </c:pt>
                <c:pt idx="3">
                  <c:v>Adminster Immunizations</c:v>
                </c:pt>
              </c:strCache>
            </c:strRef>
          </c:cat>
          <c:val>
            <c:numRef>
              <c:f>Sheet1!$B$38:$E$38</c:f>
              <c:numCache>
                <c:formatCode>General</c:formatCode>
                <c:ptCount val="4"/>
                <c:pt idx="0">
                  <c:v>87.0</c:v>
                </c:pt>
                <c:pt idx="1">
                  <c:v>86.0</c:v>
                </c:pt>
                <c:pt idx="2">
                  <c:v>87.0</c:v>
                </c:pt>
                <c:pt idx="3">
                  <c:v>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93725752"/>
        <c:axId val="-2112238120"/>
      </c:barChart>
      <c:catAx>
        <c:axId val="-1993725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-2112238120"/>
        <c:crosses val="autoZero"/>
        <c:auto val="1"/>
        <c:lblAlgn val="ctr"/>
        <c:lblOffset val="100"/>
        <c:noMultiLvlLbl val="0"/>
      </c:catAx>
      <c:valAx>
        <c:axId val="-2112238120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1993725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anchor="ctr" anchorCtr="1"/>
          <a:lstStyle/>
          <a:p>
            <a:pPr marL="0" indent="0">
              <a:buNone/>
              <a:defRPr sz="3000">
                <a:latin typeface="Calibri"/>
                <a:cs typeface="Calibri"/>
              </a:defRPr>
            </a:pPr>
            <a:r>
              <a:rPr lang="en-US" sz="3000" b="1" dirty="0" smtClean="0">
                <a:latin typeface="Calibri"/>
                <a:cs typeface="Calibri"/>
              </a:rPr>
              <a:t>Did</a:t>
            </a:r>
            <a:r>
              <a:rPr lang="en-US" sz="3000" b="1" baseline="0" dirty="0" smtClean="0">
                <a:latin typeface="Calibri"/>
                <a:cs typeface="Calibri"/>
              </a:rPr>
              <a:t> You Know Pharmacists Could Perform the Following:</a:t>
            </a:r>
            <a:endParaRPr lang="en-US" sz="3000" b="1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82589278612901"/>
          <c:y val="0.03957845693619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2004 (n=545)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Sheet1!$B$15:$E$15</c:f>
              <c:numCache>
                <c:formatCode>General</c:formatCode>
                <c:ptCount val="4"/>
                <c:pt idx="0">
                  <c:v>25.0</c:v>
                </c:pt>
                <c:pt idx="1">
                  <c:v>20.0</c:v>
                </c:pt>
                <c:pt idx="2">
                  <c:v>36.0</c:v>
                </c:pt>
                <c:pt idx="3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2013/14 (n=478)</c:v>
                </c:pt>
              </c:strCache>
            </c:strRef>
          </c:tx>
          <c:spPr>
            <a:solidFill>
              <a:srgbClr val="CDCDDE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Sheet1!$B$16:$E$16</c:f>
              <c:numCache>
                <c:formatCode>General</c:formatCode>
                <c:ptCount val="4"/>
                <c:pt idx="0">
                  <c:v>49.0</c:v>
                </c:pt>
                <c:pt idx="1">
                  <c:v>37.0</c:v>
                </c:pt>
                <c:pt idx="2">
                  <c:v>65.0</c:v>
                </c:pt>
                <c:pt idx="3">
                  <c:v>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813784"/>
        <c:axId val="-2021909320"/>
      </c:barChart>
      <c:catAx>
        <c:axId val="-2111813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-2021909320"/>
        <c:crosses val="autoZero"/>
        <c:auto val="1"/>
        <c:lblAlgn val="ctr"/>
        <c:lblOffset val="100"/>
        <c:noMultiLvlLbl val="0"/>
      </c:catAx>
      <c:valAx>
        <c:axId val="-2021909320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2111813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1"/>
          <a:lstStyle/>
          <a:p>
            <a:pPr marL="0" indent="0">
              <a:buNone/>
              <a:defRPr sz="3000">
                <a:latin typeface="Calibri"/>
                <a:cs typeface="Calibri"/>
              </a:defRPr>
            </a:pPr>
            <a:r>
              <a:rPr lang="en-US" sz="3000" b="1" dirty="0" smtClean="0">
                <a:latin typeface="Calibri"/>
                <a:cs typeface="Calibri"/>
              </a:rPr>
              <a:t>Did</a:t>
            </a:r>
            <a:r>
              <a:rPr lang="en-US" sz="3000" b="1" baseline="0" dirty="0" smtClean="0">
                <a:latin typeface="Calibri"/>
                <a:cs typeface="Calibri"/>
              </a:rPr>
              <a:t> You Know Pharmacists Could Perform the Following:</a:t>
            </a:r>
            <a:endParaRPr lang="en-US" sz="3000" b="1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82589278612901"/>
          <c:y val="0.03957845693619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2004 (n=545)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Sheet1!$B$15:$E$15</c:f>
              <c:numCache>
                <c:formatCode>General</c:formatCode>
                <c:ptCount val="4"/>
                <c:pt idx="0">
                  <c:v>25.0</c:v>
                </c:pt>
                <c:pt idx="1">
                  <c:v>20.0</c:v>
                </c:pt>
                <c:pt idx="2">
                  <c:v>36.0</c:v>
                </c:pt>
                <c:pt idx="3">
                  <c:v>14.0</c:v>
                </c:pt>
              </c:numCache>
            </c:numRef>
          </c:val>
        </c:ser>
        <c:ser>
          <c:idx val="1"/>
          <c:order val="1"/>
          <c:tx>
            <c:strRef>
              <c:f>Sheet1!$A$16</c:f>
              <c:strCache>
                <c:ptCount val="1"/>
                <c:pt idx="0">
                  <c:v>2013/14 (n=478)</c:v>
                </c:pt>
              </c:strCache>
            </c:strRef>
          </c:tx>
          <c:spPr>
            <a:solidFill>
              <a:srgbClr val="CDCDDE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Sheet1!$B$14:$E$14</c:f>
              <c:strCache>
                <c:ptCount val="4"/>
                <c:pt idx="0">
                  <c:v>Check Blood Sugar </c:v>
                </c:pt>
                <c:pt idx="1">
                  <c:v>Check Cholesterol</c:v>
                </c:pt>
                <c:pt idx="2">
                  <c:v>Measure BP</c:v>
                </c:pt>
                <c:pt idx="3">
                  <c:v>Immunizations </c:v>
                </c:pt>
              </c:strCache>
            </c:strRef>
          </c:cat>
          <c:val>
            <c:numRef>
              <c:f>Sheet1!$B$16:$E$16</c:f>
              <c:numCache>
                <c:formatCode>General</c:formatCode>
                <c:ptCount val="4"/>
                <c:pt idx="0">
                  <c:v>49.0</c:v>
                </c:pt>
                <c:pt idx="1">
                  <c:v>37.0</c:v>
                </c:pt>
                <c:pt idx="2">
                  <c:v>65.0</c:v>
                </c:pt>
                <c:pt idx="3">
                  <c:v>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685000"/>
        <c:axId val="-2045680776"/>
      </c:barChart>
      <c:catAx>
        <c:axId val="-2120685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-2045680776"/>
        <c:crosses val="autoZero"/>
        <c:auto val="1"/>
        <c:lblAlgn val="ctr"/>
        <c:lblOffset val="100"/>
        <c:noMultiLvlLbl val="0"/>
      </c:catAx>
      <c:valAx>
        <c:axId val="-2045680776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2120685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000">
                <a:latin typeface="Calibri"/>
                <a:cs typeface="Calibri"/>
              </a:defRPr>
            </a:pPr>
            <a:r>
              <a:rPr lang="en-US" sz="3000" dirty="0" smtClean="0">
                <a:latin typeface="Calibri"/>
                <a:cs typeface="Calibri"/>
              </a:rPr>
              <a:t> Would</a:t>
            </a:r>
            <a:r>
              <a:rPr lang="en-US" sz="3000" baseline="0" dirty="0" smtClean="0">
                <a:latin typeface="Calibri"/>
                <a:cs typeface="Calibri"/>
              </a:rPr>
              <a:t> You See Your Pharmacist on a Regular Basis for:</a:t>
            </a:r>
            <a:endParaRPr lang="en-US" sz="3000" dirty="0"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175478087966277"/>
          <c:y val="0.03958126071429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Sheet1!$A$21</c:f>
              <c:strCache>
                <c:ptCount val="1"/>
                <c:pt idx="0">
                  <c:v>2004 (n=545)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Sheet1!$B$21:$E$21</c:f>
              <c:numCache>
                <c:formatCode>General</c:formatCode>
                <c:ptCount val="4"/>
                <c:pt idx="0">
                  <c:v>57.0</c:v>
                </c:pt>
                <c:pt idx="1">
                  <c:v>66.0</c:v>
                </c:pt>
                <c:pt idx="2">
                  <c:v>69.0</c:v>
                </c:pt>
                <c:pt idx="3">
                  <c:v>55.0</c:v>
                </c:pt>
              </c:numCache>
            </c:numRef>
          </c:val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2013/14 (n=478)</c:v>
                </c:pt>
              </c:strCache>
            </c:strRef>
          </c:tx>
          <c:spPr>
            <a:solidFill>
              <a:srgbClr val="CDCDDE"/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Sheet1!$B$22:$E$22</c:f>
              <c:numCache>
                <c:formatCode>General</c:formatCode>
                <c:ptCount val="4"/>
                <c:pt idx="0">
                  <c:v>53.0</c:v>
                </c:pt>
                <c:pt idx="1">
                  <c:v>56.0</c:v>
                </c:pt>
                <c:pt idx="2">
                  <c:v>63.0</c:v>
                </c:pt>
                <c:pt idx="3">
                  <c:v>72.0</c:v>
                </c:pt>
              </c:numCache>
            </c:numRef>
          </c:val>
        </c:ser>
        <c:ser>
          <c:idx val="2"/>
          <c:order val="2"/>
          <c:tx>
            <c:strRef>
              <c:f>Sheet1!$A$23</c:f>
              <c:strCache>
                <c:ptCount val="1"/>
                <c:pt idx="0">
                  <c:v>2017/18 (n=211)</c:v>
                </c:pt>
              </c:strCache>
            </c:strRef>
          </c:tx>
          <c:invertIfNegative val="0"/>
          <c:cat>
            <c:strRef>
              <c:f>Sheet1!$B$20:$E$20</c:f>
              <c:strCache>
                <c:ptCount val="4"/>
                <c:pt idx="0">
                  <c:v>Blood Sugar Screen</c:v>
                </c:pt>
                <c:pt idx="1">
                  <c:v>Cholesterol Screen</c:v>
                </c:pt>
                <c:pt idx="2">
                  <c:v>BP Measurement </c:v>
                </c:pt>
                <c:pt idx="3">
                  <c:v>Immunization </c:v>
                </c:pt>
              </c:strCache>
            </c:strRef>
          </c:cat>
          <c:val>
            <c:numRef>
              <c:f>Sheet1!$B$23:$E$23</c:f>
              <c:numCache>
                <c:formatCode>General</c:formatCode>
                <c:ptCount val="4"/>
                <c:pt idx="0">
                  <c:v>64.0</c:v>
                </c:pt>
                <c:pt idx="1">
                  <c:v>64.0</c:v>
                </c:pt>
                <c:pt idx="2">
                  <c:v>67.0</c:v>
                </c:pt>
                <c:pt idx="3">
                  <c:v>78.0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4973480"/>
        <c:axId val="-2022871016"/>
      </c:barChart>
      <c:catAx>
        <c:axId val="-2044973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Calibri"/>
                <a:cs typeface="Calibri"/>
              </a:defRPr>
            </a:pPr>
            <a:endParaRPr lang="en-US"/>
          </a:p>
        </c:txPr>
        <c:crossAx val="-2022871016"/>
        <c:crosses val="autoZero"/>
        <c:auto val="1"/>
        <c:lblAlgn val="ctr"/>
        <c:lblOffset val="100"/>
        <c:noMultiLvlLbl val="0"/>
      </c:catAx>
      <c:valAx>
        <c:axId val="-2022871016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/>
                </a:pPr>
                <a:r>
                  <a:rPr lang="en-US" sz="2400" b="0" baseline="0" dirty="0" smtClean="0">
                    <a:latin typeface="Calibri" pitchFamily="34" charset="0"/>
                    <a:cs typeface="Calibri" pitchFamily="34" charset="0"/>
                  </a:rPr>
                  <a:t>Percent Total Yes Responses</a:t>
                </a:r>
                <a:endParaRPr lang="en-US" sz="2400" b="0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>
                <a:latin typeface="Calibri"/>
                <a:cs typeface="Calibri"/>
              </a:defRPr>
            </a:pPr>
            <a:endParaRPr lang="en-US"/>
          </a:p>
        </c:txPr>
        <c:crossAx val="-2044973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24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0.47904</cdr:x>
      <cdr:y>0.28483</cdr:y>
    </cdr:from>
    <cdr:to>
      <cdr:x>0.60516</cdr:x>
      <cdr:y>0.3447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600200"/>
          <a:ext cx="1925913" cy="336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0.65868</cdr:x>
      <cdr:y>0.23058</cdr:y>
    </cdr:from>
    <cdr:to>
      <cdr:x>0.78243</cdr:x>
      <cdr:y>0.29045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58400" y="1295400"/>
          <a:ext cx="1889721" cy="336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0.47904</cdr:x>
      <cdr:y>0.28483</cdr:y>
    </cdr:from>
    <cdr:to>
      <cdr:x>0.60516</cdr:x>
      <cdr:y>0.3447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600200"/>
          <a:ext cx="1925913" cy="336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0.65868</cdr:x>
      <cdr:y>0.23058</cdr:y>
    </cdr:from>
    <cdr:to>
      <cdr:x>0.78243</cdr:x>
      <cdr:y>0.29045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58400" y="1295400"/>
          <a:ext cx="1889721" cy="336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0.13972</cdr:x>
      <cdr:y>0.3252</cdr:y>
    </cdr:from>
    <cdr:to>
      <cdr:x>0.2446</cdr:x>
      <cdr:y>0.38506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2133600" y="1828800"/>
          <a:ext cx="1601567" cy="3366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i="1" dirty="0">
              <a:latin typeface="Calibri" pitchFamily="34" charset="0"/>
              <a:cs typeface="Calibri" pitchFamily="34" charset="0"/>
            </a:rPr>
            <a:t>p</a:t>
          </a:r>
          <a:r>
            <a:rPr lang="en-US" dirty="0" smtClean="0">
              <a:latin typeface="Calibri" pitchFamily="34" charset="0"/>
              <a:cs typeface="Calibri" pitchFamily="34" charset="0"/>
            </a:rPr>
            <a:t>=0.474</a:t>
          </a:r>
          <a:endParaRPr lang="en-US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0.31936</cdr:x>
      <cdr:y>0.28455</cdr:y>
    </cdr:from>
    <cdr:to>
      <cdr:x>0.42424</cdr:x>
      <cdr:y>0.34442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76800" y="1600200"/>
          <a:ext cx="1601568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0.499</cdr:x>
      <cdr:y>0.2439</cdr:y>
    </cdr:from>
    <cdr:to>
      <cdr:x>0.60388</cdr:x>
      <cdr:y>0.30377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20000" y="1371600"/>
          <a:ext cx="1601568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=0.025</a:t>
          </a:r>
        </a:p>
      </cdr:txBody>
    </cdr:sp>
  </cdr:relSizeAnchor>
  <cdr:relSizeAnchor xmlns:cdr="http://schemas.openxmlformats.org/drawingml/2006/chartDrawing">
    <cdr:from>
      <cdr:x>0.65868</cdr:x>
      <cdr:y>0.2439</cdr:y>
    </cdr:from>
    <cdr:to>
      <cdr:x>0.78282</cdr:x>
      <cdr:y>0.30377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058400" y="1371600"/>
          <a:ext cx="1895677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0.47904</cdr:x>
      <cdr:y>0.28483</cdr:y>
    </cdr:from>
    <cdr:to>
      <cdr:x>0.60516</cdr:x>
      <cdr:y>0.3447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600200"/>
          <a:ext cx="1925913" cy="336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0.65868</cdr:x>
      <cdr:y>0.23058</cdr:y>
    </cdr:from>
    <cdr:to>
      <cdr:x>0.78243</cdr:x>
      <cdr:y>0.29045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58400" y="1295400"/>
          <a:ext cx="1889721" cy="336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0.13972</cdr:x>
      <cdr:y>0.3252</cdr:y>
    </cdr:from>
    <cdr:to>
      <cdr:x>0.2446</cdr:x>
      <cdr:y>0.38506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2133600" y="1828800"/>
          <a:ext cx="1601567" cy="3366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i="1" dirty="0">
              <a:latin typeface="Calibri" pitchFamily="34" charset="0"/>
              <a:cs typeface="Calibri" pitchFamily="34" charset="0"/>
            </a:rPr>
            <a:t>p</a:t>
          </a:r>
          <a:r>
            <a:rPr lang="en-US" dirty="0" smtClean="0">
              <a:latin typeface="Calibri" pitchFamily="34" charset="0"/>
              <a:cs typeface="Calibri" pitchFamily="34" charset="0"/>
            </a:rPr>
            <a:t>=0.474</a:t>
          </a:r>
          <a:endParaRPr lang="en-US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0.31936</cdr:x>
      <cdr:y>0.28455</cdr:y>
    </cdr:from>
    <cdr:to>
      <cdr:x>0.42424</cdr:x>
      <cdr:y>0.34442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76800" y="1600200"/>
          <a:ext cx="1601568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0.499</cdr:x>
      <cdr:y>0.2439</cdr:y>
    </cdr:from>
    <cdr:to>
      <cdr:x>0.60388</cdr:x>
      <cdr:y>0.30377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20000" y="1371600"/>
          <a:ext cx="1601568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=0.025</a:t>
          </a:r>
        </a:p>
      </cdr:txBody>
    </cdr:sp>
  </cdr:relSizeAnchor>
  <cdr:relSizeAnchor xmlns:cdr="http://schemas.openxmlformats.org/drawingml/2006/chartDrawing">
    <cdr:from>
      <cdr:x>0.65868</cdr:x>
      <cdr:y>0.2439</cdr:y>
    </cdr:from>
    <cdr:to>
      <cdr:x>0.78282</cdr:x>
      <cdr:y>0.30377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058400" y="1371600"/>
          <a:ext cx="1895677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0.16966</cdr:x>
      <cdr:y>0.271</cdr:y>
    </cdr:from>
    <cdr:to>
      <cdr:x>0.27454</cdr:x>
      <cdr:y>0.33668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59772" y="1524000"/>
          <a:ext cx="158238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=0.173</a:t>
          </a:r>
          <a:endParaRPr lang="en-US" sz="18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0.41417</cdr:x>
      <cdr:y>0.25745</cdr:y>
    </cdr:from>
    <cdr:to>
      <cdr:x>0.51905</cdr:x>
      <cdr:y>0.32313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48855" y="1447800"/>
          <a:ext cx="158238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=0.015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0.65868</cdr:x>
      <cdr:y>0.264</cdr:y>
    </cdr:from>
    <cdr:to>
      <cdr:x>0.76356</cdr:x>
      <cdr:y>0.33001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382000" y="1600200"/>
          <a:ext cx="133464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=&lt;0.043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0.47904</cdr:x>
      <cdr:y>0.28483</cdr:y>
    </cdr:from>
    <cdr:to>
      <cdr:x>0.60516</cdr:x>
      <cdr:y>0.3447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600200"/>
          <a:ext cx="1925913" cy="336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0.65868</cdr:x>
      <cdr:y>0.23058</cdr:y>
    </cdr:from>
    <cdr:to>
      <cdr:x>0.78243</cdr:x>
      <cdr:y>0.29045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58400" y="1295400"/>
          <a:ext cx="1889721" cy="336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0.13972</cdr:x>
      <cdr:y>0.3252</cdr:y>
    </cdr:from>
    <cdr:to>
      <cdr:x>0.2446</cdr:x>
      <cdr:y>0.38506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2133600" y="1828800"/>
          <a:ext cx="1601567" cy="3366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i="1" dirty="0">
              <a:latin typeface="Calibri" pitchFamily="34" charset="0"/>
              <a:cs typeface="Calibri" pitchFamily="34" charset="0"/>
            </a:rPr>
            <a:t>p</a:t>
          </a:r>
          <a:r>
            <a:rPr lang="en-US" dirty="0" smtClean="0">
              <a:latin typeface="Calibri" pitchFamily="34" charset="0"/>
              <a:cs typeface="Calibri" pitchFamily="34" charset="0"/>
            </a:rPr>
            <a:t>=0.474</a:t>
          </a:r>
          <a:endParaRPr lang="en-US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0.31936</cdr:x>
      <cdr:y>0.28455</cdr:y>
    </cdr:from>
    <cdr:to>
      <cdr:x>0.42424</cdr:x>
      <cdr:y>0.34442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76800" y="1600200"/>
          <a:ext cx="1601568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0.499</cdr:x>
      <cdr:y>0.2439</cdr:y>
    </cdr:from>
    <cdr:to>
      <cdr:x>0.60388</cdr:x>
      <cdr:y>0.30377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20000" y="1371600"/>
          <a:ext cx="1601568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=0.025</a:t>
          </a:r>
        </a:p>
      </cdr:txBody>
    </cdr:sp>
  </cdr:relSizeAnchor>
  <cdr:relSizeAnchor xmlns:cdr="http://schemas.openxmlformats.org/drawingml/2006/chartDrawing">
    <cdr:from>
      <cdr:x>0.65868</cdr:x>
      <cdr:y>0.2439</cdr:y>
    </cdr:from>
    <cdr:to>
      <cdr:x>0.78282</cdr:x>
      <cdr:y>0.30377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058400" y="1371600"/>
          <a:ext cx="1895677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0.16966</cdr:x>
      <cdr:y>0.271</cdr:y>
    </cdr:from>
    <cdr:to>
      <cdr:x>0.27454</cdr:x>
      <cdr:y>0.33668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59772" y="1524000"/>
          <a:ext cx="158238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=0.173</a:t>
          </a:r>
          <a:endParaRPr lang="en-US" sz="18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0.41417</cdr:x>
      <cdr:y>0.25745</cdr:y>
    </cdr:from>
    <cdr:to>
      <cdr:x>0.51905</cdr:x>
      <cdr:y>0.32313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48855" y="1447800"/>
          <a:ext cx="158238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=0.015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0.65868</cdr:x>
      <cdr:y>0.264</cdr:y>
    </cdr:from>
    <cdr:to>
      <cdr:x>0.76356</cdr:x>
      <cdr:y>0.33001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382000" y="1600200"/>
          <a:ext cx="133464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=&lt;0.043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0.47904</cdr:x>
      <cdr:y>0.28483</cdr:y>
    </cdr:from>
    <cdr:to>
      <cdr:x>0.60516</cdr:x>
      <cdr:y>0.3447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600200"/>
          <a:ext cx="1925913" cy="336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0.65868</cdr:x>
      <cdr:y>0.23058</cdr:y>
    </cdr:from>
    <cdr:to>
      <cdr:x>0.78243</cdr:x>
      <cdr:y>0.29045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58400" y="1295400"/>
          <a:ext cx="1889721" cy="336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0.13972</cdr:x>
      <cdr:y>0.3252</cdr:y>
    </cdr:from>
    <cdr:to>
      <cdr:x>0.2446</cdr:x>
      <cdr:y>0.38506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2133600" y="1828800"/>
          <a:ext cx="1601567" cy="3366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i="1" dirty="0">
              <a:latin typeface="Calibri" pitchFamily="34" charset="0"/>
              <a:cs typeface="Calibri" pitchFamily="34" charset="0"/>
            </a:rPr>
            <a:t>p</a:t>
          </a:r>
          <a:r>
            <a:rPr lang="en-US" dirty="0" smtClean="0">
              <a:latin typeface="Calibri" pitchFamily="34" charset="0"/>
              <a:cs typeface="Calibri" pitchFamily="34" charset="0"/>
            </a:rPr>
            <a:t>=0.474</a:t>
          </a:r>
          <a:endParaRPr lang="en-US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0.31936</cdr:x>
      <cdr:y>0.28455</cdr:y>
    </cdr:from>
    <cdr:to>
      <cdr:x>0.42424</cdr:x>
      <cdr:y>0.34442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76800" y="1600200"/>
          <a:ext cx="1601568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0.499</cdr:x>
      <cdr:y>0.2439</cdr:y>
    </cdr:from>
    <cdr:to>
      <cdr:x>0.60388</cdr:x>
      <cdr:y>0.30377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20000" y="1371600"/>
          <a:ext cx="1601568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=0.025</a:t>
          </a:r>
        </a:p>
      </cdr:txBody>
    </cdr:sp>
  </cdr:relSizeAnchor>
  <cdr:relSizeAnchor xmlns:cdr="http://schemas.openxmlformats.org/drawingml/2006/chartDrawing">
    <cdr:from>
      <cdr:x>0.65868</cdr:x>
      <cdr:y>0.2439</cdr:y>
    </cdr:from>
    <cdr:to>
      <cdr:x>0.78282</cdr:x>
      <cdr:y>0.30377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058400" y="1371600"/>
          <a:ext cx="1895677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0.47904</cdr:x>
      <cdr:y>0.28483</cdr:y>
    </cdr:from>
    <cdr:to>
      <cdr:x>0.60516</cdr:x>
      <cdr:y>0.3447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600200"/>
          <a:ext cx="1925913" cy="336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0.65868</cdr:x>
      <cdr:y>0.23058</cdr:y>
    </cdr:from>
    <cdr:to>
      <cdr:x>0.78243</cdr:x>
      <cdr:y>0.29045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58400" y="1295400"/>
          <a:ext cx="1889721" cy="336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0.13972</cdr:x>
      <cdr:y>0.3252</cdr:y>
    </cdr:from>
    <cdr:to>
      <cdr:x>0.2446</cdr:x>
      <cdr:y>0.38506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2133600" y="1828800"/>
          <a:ext cx="1601567" cy="3366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i="1" dirty="0">
              <a:latin typeface="Calibri" pitchFamily="34" charset="0"/>
              <a:cs typeface="Calibri" pitchFamily="34" charset="0"/>
            </a:rPr>
            <a:t>p</a:t>
          </a:r>
          <a:r>
            <a:rPr lang="en-US" dirty="0" smtClean="0">
              <a:latin typeface="Calibri" pitchFamily="34" charset="0"/>
              <a:cs typeface="Calibri" pitchFamily="34" charset="0"/>
            </a:rPr>
            <a:t>=0.474</a:t>
          </a:r>
          <a:endParaRPr lang="en-US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0.31936</cdr:x>
      <cdr:y>0.28455</cdr:y>
    </cdr:from>
    <cdr:to>
      <cdr:x>0.42424</cdr:x>
      <cdr:y>0.34442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76800" y="1600200"/>
          <a:ext cx="1601568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0.499</cdr:x>
      <cdr:y>0.2439</cdr:y>
    </cdr:from>
    <cdr:to>
      <cdr:x>0.60388</cdr:x>
      <cdr:y>0.30377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20000" y="1371600"/>
          <a:ext cx="1601568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=0.025</a:t>
          </a:r>
        </a:p>
      </cdr:txBody>
    </cdr:sp>
  </cdr:relSizeAnchor>
  <cdr:relSizeAnchor xmlns:cdr="http://schemas.openxmlformats.org/drawingml/2006/chartDrawing">
    <cdr:from>
      <cdr:x>0.65868</cdr:x>
      <cdr:y>0.2439</cdr:y>
    </cdr:from>
    <cdr:to>
      <cdr:x>0.78282</cdr:x>
      <cdr:y>0.30377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058400" y="1371600"/>
          <a:ext cx="1895677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0.16966</cdr:x>
      <cdr:y>0.271</cdr:y>
    </cdr:from>
    <cdr:to>
      <cdr:x>0.27454</cdr:x>
      <cdr:y>0.33668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59772" y="1524000"/>
          <a:ext cx="158238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=0.173</a:t>
          </a:r>
          <a:endParaRPr lang="en-US" sz="18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0.41417</cdr:x>
      <cdr:y>0.25745</cdr:y>
    </cdr:from>
    <cdr:to>
      <cdr:x>0.51905</cdr:x>
      <cdr:y>0.32313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48855" y="1447800"/>
          <a:ext cx="158238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=0.015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0.65868</cdr:x>
      <cdr:y>0.264</cdr:y>
    </cdr:from>
    <cdr:to>
      <cdr:x>0.76356</cdr:x>
      <cdr:y>0.33001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382000" y="1600200"/>
          <a:ext cx="133464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=&lt;0.043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0.47904</cdr:x>
      <cdr:y>0.28483</cdr:y>
    </cdr:from>
    <cdr:to>
      <cdr:x>0.60516</cdr:x>
      <cdr:y>0.3447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600200"/>
          <a:ext cx="1925913" cy="336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0.65868</cdr:x>
      <cdr:y>0.23058</cdr:y>
    </cdr:from>
    <cdr:to>
      <cdr:x>0.78243</cdr:x>
      <cdr:y>0.29045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58400" y="1295400"/>
          <a:ext cx="1889721" cy="336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0.47904</cdr:x>
      <cdr:y>0.28483</cdr:y>
    </cdr:from>
    <cdr:to>
      <cdr:x>0.60516</cdr:x>
      <cdr:y>0.3447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600200"/>
          <a:ext cx="1925913" cy="3363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0.65868</cdr:x>
      <cdr:y>0.23058</cdr:y>
    </cdr:from>
    <cdr:to>
      <cdr:x>0.78243</cdr:x>
      <cdr:y>0.29045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58400" y="1295400"/>
          <a:ext cx="1889721" cy="336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None/>
          </a:pPr>
          <a:r>
            <a:rPr lang="en-US" sz="1800" i="1" dirty="0" smtClean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0.13972</cdr:x>
      <cdr:y>0.3252</cdr:y>
    </cdr:from>
    <cdr:to>
      <cdr:x>0.2446</cdr:x>
      <cdr:y>0.38506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2133600" y="1828800"/>
          <a:ext cx="1601567" cy="3366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i="1" dirty="0">
              <a:latin typeface="Calibri" pitchFamily="34" charset="0"/>
              <a:cs typeface="Calibri" pitchFamily="34" charset="0"/>
            </a:rPr>
            <a:t>p</a:t>
          </a:r>
          <a:r>
            <a:rPr lang="en-US" dirty="0" smtClean="0">
              <a:latin typeface="Calibri" pitchFamily="34" charset="0"/>
              <a:cs typeface="Calibri" pitchFamily="34" charset="0"/>
            </a:rPr>
            <a:t>=0.474</a:t>
          </a:r>
          <a:endParaRPr lang="en-US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0.31936</cdr:x>
      <cdr:y>0.28455</cdr:y>
    </cdr:from>
    <cdr:to>
      <cdr:x>0.42424</cdr:x>
      <cdr:y>0.34442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76800" y="1600200"/>
          <a:ext cx="1601568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0.499</cdr:x>
      <cdr:y>0.2439</cdr:y>
    </cdr:from>
    <cdr:to>
      <cdr:x>0.60388</cdr:x>
      <cdr:y>0.30377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20000" y="1371600"/>
          <a:ext cx="1601568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=0.025</a:t>
          </a:r>
        </a:p>
      </cdr:txBody>
    </cdr:sp>
  </cdr:relSizeAnchor>
  <cdr:relSizeAnchor xmlns:cdr="http://schemas.openxmlformats.org/drawingml/2006/chartDrawing">
    <cdr:from>
      <cdr:x>0.65868</cdr:x>
      <cdr:y>0.2439</cdr:y>
    </cdr:from>
    <cdr:to>
      <cdr:x>0.78282</cdr:x>
      <cdr:y>0.30377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058400" y="1371600"/>
          <a:ext cx="1895677" cy="3366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i="1" dirty="0">
              <a:latin typeface="Calibri" pitchFamily="34" charset="0"/>
              <a:cs typeface="Calibri" pitchFamily="34" charset="0"/>
            </a:rPr>
            <a:t>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=&lt;0.001</a:t>
          </a:r>
          <a:endParaRPr lang="en-US" sz="18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27A69-005C-40D6-9B18-5B763DB71AE6}" type="datetimeFigureOut">
              <a:rPr lang="en-US" smtClean="0"/>
              <a:t>6/7/18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00B26-417C-40E1-BD07-5372911E2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32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08503-713F-3740-A24B-5B4AE1040B84}" type="datetimeFigureOut">
              <a:rPr lang="en-US" smtClean="0"/>
              <a:t>6/7/18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55F7F-FCD5-5046-B0E1-0ADFF3D23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5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5F7F-FCD5-5046-B0E1-0ADFF3D23F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51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5F7F-FCD5-5046-B0E1-0ADFF3D23F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62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3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5F7F-FCD5-5046-B0E1-0ADFF3D23F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1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0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0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0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20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76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0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5F7F-FCD5-5046-B0E1-0ADFF3D23F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5F7F-FCD5-5046-B0E1-0ADFF3D23F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84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672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0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0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0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0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20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20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76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76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79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7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314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7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35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8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3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4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672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3DD33-1C77-4963-91F2-833B8478F4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3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5F7F-FCD5-5046-B0E1-0ADFF3D23F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4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799" y="1156447"/>
            <a:ext cx="8350622" cy="2009272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rgbClr val="01899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797" y="3343854"/>
            <a:ext cx="8350623" cy="1655762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3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9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" b="18999"/>
          <a:stretch/>
        </p:blipFill>
        <p:spPr>
          <a:xfrm>
            <a:off x="0" y="3048"/>
            <a:ext cx="9144000" cy="2949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2"/>
            <a:ext cx="7772400" cy="11652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2"/>
            <a:ext cx="457200" cy="365125"/>
          </a:xfrm>
          <a:prstGeom prst="rect">
            <a:avLst/>
          </a:prstGeom>
        </p:spPr>
        <p:txBody>
          <a:bodyPr/>
          <a:lstStyle/>
          <a:p>
            <a:fld id="{034B5909-1965-44CB-BA7F-8D2DCCDCFA8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962275"/>
            <a:ext cx="9144000" cy="188976"/>
          </a:xfrm>
          <a:prstGeom prst="rect">
            <a:avLst/>
          </a:prstGeom>
          <a:solidFill>
            <a:srgbClr val="007A86"/>
          </a:solidFill>
          <a:ln>
            <a:solidFill>
              <a:srgbClr val="007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4" descr="http://hsc.unm.edu/about/marketing/images/Logos/Hospital/unmh1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99053"/>
            <a:ext cx="2715768" cy="3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9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2"/>
            <a:ext cx="5562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42890"/>
            <a:ext cx="5334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34B5909-1965-44CB-BA7F-8D2DCCDCFA86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219200"/>
            <a:ext cx="9144000" cy="188976"/>
          </a:xfrm>
          <a:prstGeom prst="rect">
            <a:avLst/>
          </a:prstGeom>
          <a:solidFill>
            <a:srgbClr val="007A86"/>
          </a:solidFill>
          <a:ln>
            <a:solidFill>
              <a:srgbClr val="007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10600" y="6352034"/>
            <a:ext cx="0" cy="3469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hsc.unm.edu/about/marketing/images/Logos/Hospital/unmh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75" y="6364942"/>
            <a:ext cx="2715768" cy="3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43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9" t="15012" r="1288" b="5638"/>
          <a:stretch/>
        </p:blipFill>
        <p:spPr bwMode="auto">
          <a:xfrm>
            <a:off x="-8965" y="-76200"/>
            <a:ext cx="9168384" cy="424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4114800"/>
            <a:ext cx="9144000" cy="188976"/>
          </a:xfrm>
          <a:prstGeom prst="rect">
            <a:avLst/>
          </a:prstGeom>
          <a:solidFill>
            <a:srgbClr val="007A86"/>
          </a:solidFill>
          <a:ln>
            <a:solidFill>
              <a:srgbClr val="007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613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10600" y="6352034"/>
            <a:ext cx="0" cy="3469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1219200"/>
            <a:ext cx="9144000" cy="188976"/>
          </a:xfrm>
          <a:prstGeom prst="rect">
            <a:avLst/>
          </a:prstGeom>
          <a:solidFill>
            <a:srgbClr val="007A86"/>
          </a:solidFill>
          <a:ln>
            <a:solidFill>
              <a:srgbClr val="007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42890"/>
            <a:ext cx="5334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34B5909-1965-44CB-BA7F-8D2DCCDCFA86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14" name="Picture 4" descr="http://hsc.unm.edu/about/marketing/images/Logos/Hospital/unmh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75" y="6364942"/>
            <a:ext cx="2715768" cy="3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7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610600" y="6352034"/>
            <a:ext cx="0" cy="3469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1219200"/>
            <a:ext cx="9144000" cy="188976"/>
          </a:xfrm>
          <a:prstGeom prst="rect">
            <a:avLst/>
          </a:prstGeom>
          <a:solidFill>
            <a:srgbClr val="007A86"/>
          </a:solidFill>
          <a:ln>
            <a:solidFill>
              <a:srgbClr val="007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42890"/>
            <a:ext cx="5334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34B5909-1965-44CB-BA7F-8D2DCCDCFA86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16" name="Picture 4" descr="http://hsc.unm.edu/about/marketing/images/Logos/Hospital/unmh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75" y="6364942"/>
            <a:ext cx="2715768" cy="3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86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610600" y="6352034"/>
            <a:ext cx="0" cy="3469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1219200"/>
            <a:ext cx="9144000" cy="188976"/>
          </a:xfrm>
          <a:prstGeom prst="rect">
            <a:avLst/>
          </a:prstGeom>
          <a:solidFill>
            <a:srgbClr val="007A86"/>
          </a:solidFill>
          <a:ln>
            <a:solidFill>
              <a:srgbClr val="007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42890"/>
            <a:ext cx="5334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34B5909-1965-44CB-BA7F-8D2DCCDCFA86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12" name="Picture 4" descr="http://hsc.unm.edu/about/marketing/images/Logos/Hospital/unmh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75" y="6364942"/>
            <a:ext cx="2715768" cy="3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545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610600" y="6352034"/>
            <a:ext cx="0" cy="3469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rgbClr val="007A86"/>
          </a:solidFill>
          <a:ln>
            <a:solidFill>
              <a:srgbClr val="007A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42890"/>
            <a:ext cx="5334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34B5909-1965-44CB-BA7F-8D2DCCDCFA86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10" name="Picture 4" descr="http://hsc.unm.edu/about/marketing/images/Logos/Hospital/unmh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75" y="6364942"/>
            <a:ext cx="2715768" cy="3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237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610600" y="6352034"/>
            <a:ext cx="0" cy="3469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42890"/>
            <a:ext cx="5334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34B5909-1965-44CB-BA7F-8D2DCCDCFA86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8" name="Picture 4" descr="http://hsc.unm.edu/about/marketing/images/Logos/Hospital/unmh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75" y="6364942"/>
            <a:ext cx="2715768" cy="3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6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69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10600" y="6352034"/>
            <a:ext cx="0" cy="3469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42890"/>
            <a:ext cx="5334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34B5909-1965-44CB-BA7F-8D2DCCDCFA86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12" name="Picture 4" descr="http://hsc.unm.edu/about/marketing/images/Logos/Hospital/unmh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75" y="6364942"/>
            <a:ext cx="2715768" cy="3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549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10600" y="6352034"/>
            <a:ext cx="0" cy="3469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42890"/>
            <a:ext cx="5334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34B5909-1965-44CB-BA7F-8D2DCCDCFA86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12" name="Picture 4" descr="http://hsc.unm.edu/about/marketing/images/Logos/Hospital/unmh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75" y="6364942"/>
            <a:ext cx="2715768" cy="3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168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2"/>
            <a:ext cx="457200" cy="365125"/>
          </a:xfrm>
          <a:prstGeom prst="rect">
            <a:avLst/>
          </a:prstGeom>
        </p:spPr>
        <p:txBody>
          <a:bodyPr/>
          <a:lstStyle/>
          <a:p>
            <a:fld id="{034B5909-1965-44CB-BA7F-8D2DCCDCFA8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6400800"/>
            <a:ext cx="2718537" cy="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47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2"/>
            <a:ext cx="457200" cy="365125"/>
          </a:xfrm>
          <a:prstGeom prst="rect">
            <a:avLst/>
          </a:prstGeom>
        </p:spPr>
        <p:txBody>
          <a:bodyPr/>
          <a:lstStyle/>
          <a:p>
            <a:fld id="{034B5909-1965-44CB-BA7F-8D2DCCDCFA8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6400800"/>
            <a:ext cx="2718537" cy="2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75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798" y="1156447"/>
            <a:ext cx="8350622" cy="2009272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rgbClr val="01899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797" y="3343854"/>
            <a:ext cx="8350623" cy="1655762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172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926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83341"/>
            <a:ext cx="7886700" cy="225630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2799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4504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7119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81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34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83341"/>
            <a:ext cx="7886700" cy="225630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2800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70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03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8-04-30 at 7.23.02 PM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r="1010"/>
          <a:stretch/>
        </p:blipFill>
        <p:spPr>
          <a:xfrm>
            <a:off x="80818" y="0"/>
            <a:ext cx="8970818" cy="55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65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903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779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1573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9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1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/>
              <a:t>6/7/18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/>
              <a:t>6/7/18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9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/>
              <a:t>6/7/18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6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CCF0-4C17-4E46-92F6-E91700101513}" type="datetimeFigureOut">
              <a:rPr lang="en-US" smtClean="0"/>
              <a:t>6/7/18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6D7E7-B824-4EDD-81C5-E5C06125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5CCF0-4C17-4E46-92F6-E91700101513}" type="datetimeFigureOut">
              <a:rPr lang="en-US" smtClean="0"/>
              <a:t>6/7/18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6D7E7-B824-4EDD-81C5-E5C06125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8995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tint val="80000"/>
                <a:satMod val="300000"/>
              </a:schemeClr>
            </a:gs>
            <a:gs pos="89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70322"/>
            <a:ext cx="533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034B5909-1965-44CB-BA7F-8D2DCCDCFA86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86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5CCF0-4C17-4E46-92F6-E9170010151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6D7E7-B824-4EDD-81C5-E5C061254D9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9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7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8995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jp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chart" Target="../charts/chart16.xml"/><Relationship Id="rId5" Type="http://schemas.openxmlformats.org/officeDocument/2006/relationships/chart" Target="../charts/chart17.xml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30799" y="1201809"/>
            <a:ext cx="8350622" cy="163324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/>
              <a:t>What </a:t>
            </a:r>
            <a:r>
              <a:rPr lang="en-US" sz="3200" b="1" dirty="0" smtClean="0"/>
              <a:t>Outpatient Pharmacy Services </a:t>
            </a:r>
            <a:r>
              <a:rPr lang="en-US" sz="3200" b="1" dirty="0"/>
              <a:t>do our </a:t>
            </a:r>
            <a:r>
              <a:rPr lang="en-US" sz="3200" b="1" dirty="0" smtClean="0"/>
              <a:t>Patients Want? 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30797" y="3636818"/>
            <a:ext cx="8350623" cy="136279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dirty="0" smtClean="0"/>
              <a:t>Presented by: Luis Gonzalez, </a:t>
            </a:r>
            <a:r>
              <a:rPr lang="en-US" sz="1800" dirty="0" err="1" smtClean="0"/>
              <a:t>PharmD</a:t>
            </a:r>
            <a:r>
              <a:rPr lang="en-US" sz="1800" dirty="0" smtClean="0"/>
              <a:t>, </a:t>
            </a:r>
            <a:r>
              <a:rPr lang="en-US" sz="1800" dirty="0" err="1" smtClean="0"/>
              <a:t>PhC</a:t>
            </a:r>
            <a:endParaRPr lang="en-US" sz="1800" dirty="0"/>
          </a:p>
          <a:p>
            <a:pPr algn="l"/>
            <a:r>
              <a:rPr lang="en-US" sz="1800" dirty="0" smtClean="0"/>
              <a:t>PGY2 Ambulatory Care Resident</a:t>
            </a:r>
            <a:endParaRPr lang="en-US" sz="1800" dirty="0"/>
          </a:p>
          <a:p>
            <a:pPr algn="l"/>
            <a:r>
              <a:rPr lang="en-US" sz="1800" dirty="0"/>
              <a:t>University of New Mexico </a:t>
            </a:r>
            <a:r>
              <a:rPr lang="en-US" sz="1800" dirty="0" smtClean="0"/>
              <a:t>College of Pharmacy</a:t>
            </a:r>
            <a:endParaRPr lang="en-US" sz="1800" dirty="0"/>
          </a:p>
          <a:p>
            <a:pPr algn="l"/>
            <a:r>
              <a:rPr lang="en-US" sz="1800" dirty="0"/>
              <a:t>Albuquerque, NM</a:t>
            </a:r>
          </a:p>
          <a:p>
            <a:endParaRPr lang="en-US" sz="1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458604"/>
            <a:ext cx="2114758" cy="399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sz="1600">
                <a:solidFill>
                  <a:schemeClr val="bg1"/>
                </a:solidFill>
              </a:defRPr>
            </a:lvl1pPr>
            <a:lvl2pPr indent="0" algn="ctr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IRB Approved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849" y="2538824"/>
            <a:ext cx="83573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rgbClr val="018995"/>
                </a:solidFill>
                <a:latin typeface="Century Gothic" panose="020B0502020202020204" pitchFamily="34" charset="0"/>
                <a:ea typeface="+mj-ea"/>
                <a:cs typeface="+mj-cs"/>
              </a:rPr>
              <a:t>Results </a:t>
            </a:r>
            <a:r>
              <a:rPr lang="en-US" sz="2500" dirty="0">
                <a:solidFill>
                  <a:srgbClr val="018995"/>
                </a:solidFill>
                <a:latin typeface="Century Gothic" panose="020B0502020202020204" pitchFamily="34" charset="0"/>
                <a:ea typeface="+mj-ea"/>
                <a:cs typeface="+mj-cs"/>
              </a:rPr>
              <a:t>from a </a:t>
            </a:r>
            <a:r>
              <a:rPr lang="en-US" sz="2500" dirty="0" smtClean="0">
                <a:solidFill>
                  <a:srgbClr val="018995"/>
                </a:solidFill>
                <a:latin typeface="Century Gothic" panose="020B0502020202020204" pitchFamily="34" charset="0"/>
                <a:ea typeface="+mj-ea"/>
                <a:cs typeface="+mj-cs"/>
              </a:rPr>
              <a:t>Community Survey </a:t>
            </a:r>
            <a:r>
              <a:rPr lang="en-US" sz="2500" dirty="0">
                <a:solidFill>
                  <a:srgbClr val="018995"/>
                </a:solidFill>
                <a:latin typeface="Century Gothic" panose="020B0502020202020204" pitchFamily="34" charset="0"/>
                <a:ea typeface="+mj-ea"/>
                <a:cs typeface="+mj-cs"/>
              </a:rPr>
              <a:t>and </a:t>
            </a:r>
            <a:r>
              <a:rPr lang="en-US" sz="2500" dirty="0" smtClean="0">
                <a:solidFill>
                  <a:srgbClr val="018995"/>
                </a:solidFill>
                <a:latin typeface="Century Gothic" panose="020B0502020202020204" pitchFamily="34" charset="0"/>
                <a:ea typeface="+mj-ea"/>
                <a:cs typeface="+mj-cs"/>
              </a:rPr>
              <a:t>Panel Discussion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911536" y="563763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6799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310" y="1689544"/>
            <a:ext cx="78867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008C99"/>
              </a:buClr>
            </a:pPr>
            <a:r>
              <a:rPr lang="en-US" sz="2600" b="1" dirty="0"/>
              <a:t>Inclusion criteria:</a:t>
            </a:r>
          </a:p>
          <a:p>
            <a:pPr lvl="1"/>
            <a:r>
              <a:rPr lang="en-US" dirty="0"/>
              <a:t>All health fair </a:t>
            </a:r>
            <a:r>
              <a:rPr lang="en-US" dirty="0" smtClean="0"/>
              <a:t>participants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All patients presenting to participating pharmacies to pick up a </a:t>
            </a:r>
            <a:r>
              <a:rPr lang="en-US" dirty="0" smtClean="0"/>
              <a:t>prescription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English or Spanish speaking </a:t>
            </a:r>
          </a:p>
          <a:p>
            <a:pPr lvl="1"/>
            <a:endParaRPr lang="en-US" dirty="0"/>
          </a:p>
          <a:p>
            <a:pPr>
              <a:buClr>
                <a:srgbClr val="008C99"/>
              </a:buClr>
            </a:pPr>
            <a:r>
              <a:rPr lang="en-US" sz="2600" b="1" dirty="0"/>
              <a:t>Exclusion criteria:</a:t>
            </a:r>
          </a:p>
          <a:p>
            <a:pPr lvl="1"/>
            <a:r>
              <a:rPr lang="en-US" dirty="0"/>
              <a:t>Respondents &lt; 18 years of 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50023" y="616356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377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 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32842"/>
            <a:ext cx="78867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008C99"/>
              </a:buClr>
            </a:pPr>
            <a:r>
              <a:rPr lang="en-US" sz="2600" b="1" dirty="0"/>
              <a:t>Data </a:t>
            </a:r>
            <a:r>
              <a:rPr lang="en-US" sz="2600" b="1" dirty="0" smtClean="0"/>
              <a:t>collection (2017-18)</a:t>
            </a:r>
            <a:endParaRPr lang="en-US" sz="2600" b="1" dirty="0"/>
          </a:p>
          <a:p>
            <a:pPr lvl="1"/>
            <a:r>
              <a:rPr lang="en-US" dirty="0"/>
              <a:t>Seven question anonymous survey </a:t>
            </a:r>
          </a:p>
          <a:p>
            <a:pPr lvl="1"/>
            <a:endParaRPr lang="en-US" sz="1100" dirty="0" smtClean="0"/>
          </a:p>
          <a:p>
            <a:pPr lvl="1"/>
            <a:r>
              <a:rPr lang="en-US" dirty="0" smtClean="0"/>
              <a:t>Surveys were collected by UNM COP students as a </a:t>
            </a:r>
            <a:r>
              <a:rPr lang="en-US" dirty="0"/>
              <a:t>continuous part of health </a:t>
            </a:r>
            <a:r>
              <a:rPr lang="en-US" dirty="0" smtClean="0"/>
              <a:t>screenings </a:t>
            </a:r>
            <a:r>
              <a:rPr lang="en-US" dirty="0"/>
              <a:t>and as part of the pilot quality improvement initiative in participating </a:t>
            </a:r>
            <a:r>
              <a:rPr lang="en-US" dirty="0" smtClean="0"/>
              <a:t>pharmacies</a:t>
            </a:r>
            <a:endParaRPr lang="en-US" dirty="0"/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/>
              <a:t>Demographics: Age, gender, and designation of PCP or active insurance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Survey collection period for research analysis:</a:t>
            </a:r>
          </a:p>
          <a:p>
            <a:pPr lvl="2"/>
            <a:r>
              <a:rPr lang="en-US" dirty="0"/>
              <a:t>4 months </a:t>
            </a:r>
            <a:r>
              <a:rPr lang="en-US" dirty="0" smtClean="0"/>
              <a:t>(October 2017 </a:t>
            </a:r>
            <a:r>
              <a:rPr lang="en-US" dirty="0"/>
              <a:t>– February 2018)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56893" y="6177522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43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0129" y="6164440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458438"/>
            <a:ext cx="8229600" cy="45615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8C99"/>
              </a:buClr>
              <a:buFont typeface="Arial" panose="020B0604020202020204" pitchFamily="34" charset="0"/>
              <a:buChar char="•"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Awareness/Willingness to Utilize: </a:t>
            </a:r>
            <a:endParaRPr lang="en-US" dirty="0"/>
          </a:p>
          <a:p>
            <a:pPr lvl="1"/>
            <a:r>
              <a:rPr lang="en-US" dirty="0" smtClean="0"/>
              <a:t>Did you know that pharmacists could perform the following procedures</a:t>
            </a:r>
            <a:r>
              <a:rPr lang="en-US" dirty="0" smtClean="0">
                <a:latin typeface="Arial"/>
                <a:cs typeface="Arial"/>
              </a:rPr>
              <a:t>?</a:t>
            </a:r>
            <a:r>
              <a:rPr lang="en-US" dirty="0" smtClean="0"/>
              <a:t> (Yes or No)</a:t>
            </a:r>
          </a:p>
          <a:p>
            <a:pPr lvl="1"/>
            <a:r>
              <a:rPr lang="en-US" dirty="0" smtClean="0"/>
              <a:t>Would you see your pharmacist on a regular basis to</a:t>
            </a:r>
            <a:r>
              <a:rPr lang="is-IS" dirty="0" smtClean="0"/>
              <a:t>… (Yes or No)</a:t>
            </a:r>
            <a:endParaRPr lang="en-US" dirty="0" smtClean="0"/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Check/monitor blood sugar (for diabetes)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Check/monitor cholesterol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Measure/ monitor blood pressure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Administer/receive immunizations</a:t>
            </a:r>
          </a:p>
          <a:p>
            <a:pPr marL="1371600" lvl="2" indent="-457200">
              <a:buFont typeface="+mj-lt"/>
              <a:buAutoNum type="alphaLcParenR"/>
            </a:pPr>
            <a:endParaRPr lang="en-US" sz="500" dirty="0" smtClean="0"/>
          </a:p>
          <a:p>
            <a:r>
              <a:rPr lang="en-US" dirty="0" smtClean="0"/>
              <a:t>Payment for Clinical Services: </a:t>
            </a:r>
          </a:p>
          <a:p>
            <a:pPr lvl="1"/>
            <a:r>
              <a:rPr lang="en-US" dirty="0" smtClean="0"/>
              <a:t>Would you be willing to pay to have your pharmacist provide the following services</a:t>
            </a:r>
            <a:r>
              <a:rPr lang="en-US" dirty="0">
                <a:latin typeface="Arial"/>
                <a:cs typeface="Arial"/>
              </a:rPr>
              <a:t>?</a:t>
            </a:r>
            <a:r>
              <a:rPr lang="en-US" dirty="0"/>
              <a:t> </a:t>
            </a:r>
            <a:r>
              <a:rPr lang="en-US" dirty="0" smtClean="0"/>
              <a:t>(Yes or No)</a:t>
            </a:r>
          </a:p>
          <a:p>
            <a:pPr lvl="1"/>
            <a:r>
              <a:rPr lang="en-US" dirty="0" smtClean="0"/>
              <a:t>Do you feel that Medicare and other insurance companies should pay pharmacists to</a:t>
            </a:r>
            <a:r>
              <a:rPr lang="is-IS" dirty="0" smtClean="0"/>
              <a:t>… (Yes or No)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2342" y="6164440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458438"/>
            <a:ext cx="8229600" cy="45615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8C99"/>
              </a:buClr>
              <a:buFont typeface="Arial" panose="020B0604020202020204" pitchFamily="34" charset="0"/>
              <a:buChar char="•"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n-US" sz="500" dirty="0" smtClean="0"/>
          </a:p>
          <a:p>
            <a:r>
              <a:rPr lang="en-US" dirty="0" smtClean="0"/>
              <a:t>Perceptions: </a:t>
            </a:r>
            <a:endParaRPr lang="en-US" dirty="0"/>
          </a:p>
          <a:p>
            <a:pPr lvl="1"/>
            <a:r>
              <a:rPr lang="en-US" dirty="0" smtClean="0"/>
              <a:t>Do you already talk to your pharmacist for advice on medicines</a:t>
            </a:r>
            <a:r>
              <a:rPr lang="en-US" dirty="0">
                <a:latin typeface="Arial"/>
                <a:cs typeface="Arial"/>
              </a:rPr>
              <a:t>?</a:t>
            </a:r>
            <a:r>
              <a:rPr lang="en-US" dirty="0"/>
              <a:t> (</a:t>
            </a:r>
            <a:r>
              <a:rPr lang="en-US" dirty="0" smtClean="0"/>
              <a:t>Yes or No)</a:t>
            </a:r>
          </a:p>
          <a:p>
            <a:pPr lvl="1"/>
            <a:endParaRPr lang="en-US" sz="500" dirty="0" smtClean="0"/>
          </a:p>
          <a:p>
            <a:pPr lvl="1"/>
            <a:r>
              <a:rPr lang="en-US" dirty="0" smtClean="0"/>
              <a:t>Do you trust your pharmacist’s advice about your medicine</a:t>
            </a:r>
            <a:r>
              <a:rPr lang="en-US" dirty="0">
                <a:latin typeface="Arial"/>
                <a:cs typeface="Arial"/>
              </a:rPr>
              <a:t>?</a:t>
            </a:r>
            <a:r>
              <a:rPr lang="en-US" dirty="0"/>
              <a:t> </a:t>
            </a:r>
            <a:r>
              <a:rPr lang="is-IS" dirty="0" smtClean="0"/>
              <a:t>(Yes or No)</a:t>
            </a:r>
          </a:p>
          <a:p>
            <a:pPr lvl="1"/>
            <a:endParaRPr lang="is-IS" sz="500" dirty="0" smtClean="0"/>
          </a:p>
          <a:p>
            <a:pPr lvl="1"/>
            <a:r>
              <a:rPr lang="is-IS" dirty="0" smtClean="0"/>
              <a:t>Would you trust your pharmacist’s advice on other health issues besides medications</a:t>
            </a:r>
            <a:r>
              <a:rPr lang="en-US" dirty="0">
                <a:latin typeface="Arial"/>
                <a:cs typeface="Arial"/>
              </a:rPr>
              <a:t>?</a:t>
            </a: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is-IS" dirty="0" smtClean="0"/>
              <a:t>(Yes or No)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7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 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008C99"/>
              </a:buClr>
            </a:pPr>
            <a:r>
              <a:rPr lang="en-US" sz="2600" b="1" dirty="0"/>
              <a:t>Data analysis </a:t>
            </a:r>
            <a:endParaRPr lang="en-US" sz="2600" b="1" dirty="0" smtClean="0"/>
          </a:p>
          <a:p>
            <a:pPr>
              <a:buClr>
                <a:srgbClr val="008C99"/>
              </a:buClr>
            </a:pPr>
            <a:endParaRPr lang="en-US" sz="1000" b="1" dirty="0"/>
          </a:p>
          <a:p>
            <a:pPr lvl="1"/>
            <a:r>
              <a:rPr lang="en-US" b="1" dirty="0" smtClean="0"/>
              <a:t>Baseline Characteristics</a:t>
            </a:r>
            <a:r>
              <a:rPr lang="en-US" dirty="0" smtClean="0"/>
              <a:t>: Descriptive statistics </a:t>
            </a:r>
          </a:p>
          <a:p>
            <a:pPr lvl="2"/>
            <a:endParaRPr lang="en-US" sz="1000" dirty="0" smtClean="0"/>
          </a:p>
          <a:p>
            <a:pPr lvl="1"/>
            <a:r>
              <a:rPr lang="en-US" b="1" dirty="0" smtClean="0"/>
              <a:t>Primary and Secondary Objectives</a:t>
            </a:r>
            <a:r>
              <a:rPr lang="en-US" dirty="0" smtClean="0"/>
              <a:t>: Pearson Chi-Square to analyze categorical variables </a:t>
            </a:r>
          </a:p>
          <a:p>
            <a:pPr lvl="2"/>
            <a:endParaRPr lang="en-US" sz="1000" dirty="0" smtClean="0"/>
          </a:p>
          <a:p>
            <a:pPr lvl="1"/>
            <a:r>
              <a:rPr lang="en-US" b="1" dirty="0" smtClean="0"/>
              <a:t>Sub-Group Analysis</a:t>
            </a:r>
            <a:r>
              <a:rPr lang="en-US" dirty="0" smtClean="0"/>
              <a:t>: Logistic regression analysis       (Wald Chi-Square test)</a:t>
            </a:r>
          </a:p>
          <a:p>
            <a:pPr lvl="1"/>
            <a:endParaRPr lang="en-US" sz="1000" dirty="0" smtClean="0"/>
          </a:p>
          <a:p>
            <a:pPr lvl="1"/>
            <a:r>
              <a:rPr lang="en-US" b="1" dirty="0" smtClean="0"/>
              <a:t>IBM</a:t>
            </a:r>
            <a:r>
              <a:rPr lang="en-US" b="1" baseline="30000" dirty="0" smtClean="0"/>
              <a:t>®</a:t>
            </a:r>
            <a:r>
              <a:rPr lang="en-US" b="1" dirty="0" smtClean="0"/>
              <a:t> SPSS</a:t>
            </a:r>
            <a:r>
              <a:rPr lang="en-US" b="1" baseline="30000" dirty="0" smtClean="0"/>
              <a:t>®</a:t>
            </a:r>
            <a:r>
              <a:rPr lang="en-US" b="1" dirty="0" smtClean="0"/>
              <a:t> Statistics Version 25</a:t>
            </a:r>
            <a:endParaRPr lang="en-US" b="1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2192" y="617490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381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65760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2004 VS. 2013-14 VS. 2017-18 RESPONDENTS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6895" y="563057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>
                <a:solidFill>
                  <a:srgbClr val="FFFFFF"/>
                </a:solidFill>
              </a:rPr>
              <a:pPr/>
              <a:t>15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4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5950" y="6171625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068383"/>
              </p:ext>
            </p:extLst>
          </p:nvPr>
        </p:nvGraphicFramePr>
        <p:xfrm>
          <a:off x="17678401" y="14249402"/>
          <a:ext cx="15270477" cy="561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347145"/>
            <a:ext cx="75438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Awareness of Community Pharmacists’ Services</a:t>
            </a:r>
            <a:endParaRPr lang="en-US" dirty="0"/>
          </a:p>
        </p:txBody>
      </p:sp>
      <p:pic>
        <p:nvPicPr>
          <p:cNvPr id="28" name="Content Placeholder 2" descr="Research Awarness All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" b="-420"/>
          <a:stretch/>
        </p:blipFill>
        <p:spPr>
          <a:xfrm>
            <a:off x="628650" y="1825624"/>
            <a:ext cx="7886700" cy="4512499"/>
          </a:xfrm>
        </p:spPr>
      </p:pic>
    </p:spTree>
    <p:extLst>
      <p:ext uri="{BB962C8B-B14F-4D97-AF65-F5344CB8AC3E}">
        <p14:creationId xmlns:p14="http://schemas.microsoft.com/office/powerpoint/2010/main" val="380746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Attitudes toward </a:t>
            </a:r>
            <a:r>
              <a:rPr lang="en-US" dirty="0" smtClean="0"/>
              <a:t>Community Pharmacists’ </a:t>
            </a:r>
            <a:r>
              <a:rPr lang="en-US" dirty="0"/>
              <a:t>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4405" y="6160080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399125"/>
              </p:ext>
            </p:extLst>
          </p:nvPr>
        </p:nvGraphicFramePr>
        <p:xfrm>
          <a:off x="17678401" y="14249402"/>
          <a:ext cx="15270477" cy="561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267676"/>
              </p:ext>
            </p:extLst>
          </p:nvPr>
        </p:nvGraphicFramePr>
        <p:xfrm>
          <a:off x="17678401" y="20116800"/>
          <a:ext cx="15270477" cy="562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" name="Content Placeholder 2" descr="Research Attitudes All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" b="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5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 in Insurance Coverage of Pharmacists’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2859" y="6171625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689432"/>
              </p:ext>
            </p:extLst>
          </p:nvPr>
        </p:nvGraphicFramePr>
        <p:xfrm>
          <a:off x="17678401" y="14249402"/>
          <a:ext cx="15270477" cy="561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455823"/>
              </p:ext>
            </p:extLst>
          </p:nvPr>
        </p:nvGraphicFramePr>
        <p:xfrm>
          <a:off x="17678401" y="20116800"/>
          <a:ext cx="15270477" cy="562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530359775"/>
              </p:ext>
            </p:extLst>
          </p:nvPr>
        </p:nvGraphicFramePr>
        <p:xfrm>
          <a:off x="34899601" y="7848600"/>
          <a:ext cx="15087593" cy="562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" name="Content Placeholder 2" descr="Research Interest All.pn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r="12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656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Willingness To Pay For Pharmacists’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6895" y="617490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23" name="Content Placeholder 4" descr="Research Willingess Al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" b="7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3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BCB9E3-E321-E240-B833-3F3484EC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2269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/>
              <a:t>Disclosure </a:t>
            </a:r>
            <a:r>
              <a:rPr lang="en-US" dirty="0" smtClean="0"/>
              <a:t>Statement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Luis Gonzalez, </a:t>
            </a:r>
            <a:r>
              <a:rPr lang="en-US" sz="3200" dirty="0" err="1" smtClean="0"/>
              <a:t>PharmD</a:t>
            </a:r>
            <a:r>
              <a:rPr lang="en-US" sz="3200" dirty="0" smtClean="0"/>
              <a:t>, </a:t>
            </a:r>
            <a:r>
              <a:rPr lang="en-US" sz="3200" dirty="0" err="1" smtClean="0"/>
              <a:t>PhC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CEED0B-94E5-9C4D-928C-E60408A1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989" y="2063770"/>
            <a:ext cx="78867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008C99"/>
              </a:buClr>
            </a:pPr>
            <a:r>
              <a:rPr lang="en-US" sz="2600" dirty="0"/>
              <a:t>Potential conflicts of interest: none</a:t>
            </a:r>
          </a:p>
          <a:p>
            <a:pPr>
              <a:buClr>
                <a:srgbClr val="008C99"/>
              </a:buClr>
            </a:pPr>
            <a:r>
              <a:rPr lang="en-US" sz="2600" dirty="0"/>
              <a:t>Sponsorship: none</a:t>
            </a:r>
          </a:p>
          <a:p>
            <a:pPr>
              <a:buClr>
                <a:srgbClr val="008C99"/>
              </a:buClr>
            </a:pPr>
            <a:r>
              <a:rPr lang="en-US" sz="2600" dirty="0"/>
              <a:t>Proprietary information: research may be subject to different interpretations</a:t>
            </a:r>
          </a:p>
          <a:p>
            <a:pPr>
              <a:buClr>
                <a:srgbClr val="008C99"/>
              </a:buClr>
            </a:pPr>
            <a:r>
              <a:rPr lang="en-US" sz="2600" dirty="0"/>
              <a:t>Presentation of this slide indicates my agreement to abide by the non-commercialism guidelines provided on the CE Requirements page</a:t>
            </a:r>
          </a:p>
          <a:p>
            <a:pPr>
              <a:buClr>
                <a:srgbClr val="008C99"/>
              </a:buClr>
            </a:pPr>
            <a:endParaRPr lang="en-US" sz="2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4E5DC71-B960-2C45-8376-7B235F2D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909-1965-44CB-BA7F-8D2DCCDCFA8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11536" y="61635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713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Perceptions of Community </a:t>
            </a:r>
            <a:r>
              <a:rPr lang="en-US" dirty="0" smtClean="0"/>
              <a:t>Pharmacists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0525" y="616356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pic>
        <p:nvPicPr>
          <p:cNvPr id="19" name="Content Placeholder 4" descr="Research Perceptions Al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r="6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507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5950" y="6171625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457074"/>
              </p:ext>
            </p:extLst>
          </p:nvPr>
        </p:nvGraphicFramePr>
        <p:xfrm>
          <a:off x="17678401" y="14249402"/>
          <a:ext cx="15270477" cy="561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347145"/>
            <a:ext cx="7897692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Awareness of Community Pharmacists’ Services – </a:t>
            </a:r>
            <a:r>
              <a:rPr lang="en-US" b="1" dirty="0" smtClean="0"/>
              <a:t>2017-18</a:t>
            </a:r>
            <a:endParaRPr lang="en-US" dirty="0"/>
          </a:p>
        </p:txBody>
      </p:sp>
      <p:sp>
        <p:nvSpPr>
          <p:cNvPr id="13" name="Frame 12"/>
          <p:cNvSpPr/>
          <p:nvPr/>
        </p:nvSpPr>
        <p:spPr>
          <a:xfrm>
            <a:off x="4893402" y="5538076"/>
            <a:ext cx="3361879" cy="498084"/>
          </a:xfrm>
          <a:prstGeom prst="frame">
            <a:avLst/>
          </a:prstGeom>
          <a:solidFill>
            <a:srgbClr val="FF0000">
              <a:alpha val="7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Content Placeholder 11" descr="Research Awarness 2017 Comparison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r="4077"/>
          <a:stretch>
            <a:fillRect/>
          </a:stretch>
        </p:blipFill>
        <p:spPr>
          <a:xfrm>
            <a:off x="603747" y="1651295"/>
            <a:ext cx="7886700" cy="4351338"/>
          </a:xfrm>
        </p:spPr>
      </p:pic>
    </p:spTree>
    <p:extLst>
      <p:ext uri="{BB962C8B-B14F-4D97-AF65-F5344CB8AC3E}">
        <p14:creationId xmlns:p14="http://schemas.microsoft.com/office/powerpoint/2010/main" val="339635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6887" y="1769076"/>
            <a:ext cx="8470709" cy="32506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2017-2018</a:t>
            </a:r>
            <a:br>
              <a:rPr lang="en-US" dirty="0" smtClean="0"/>
            </a:br>
            <a:r>
              <a:rPr lang="en-US" dirty="0" smtClean="0"/>
              <a:t>COMMUNITY VS. HEALTH FAIR RESPONDENTS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6895" y="563057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>
                <a:solidFill>
                  <a:srgbClr val="FFFFFF"/>
                </a:solidFill>
              </a:rPr>
              <a:pPr/>
              <a:t>22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1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05559" y="103909"/>
            <a:ext cx="7886700" cy="1325563"/>
          </a:xfrm>
        </p:spPr>
        <p:txBody>
          <a:bodyPr/>
          <a:lstStyle/>
          <a:p>
            <a:r>
              <a:rPr lang="en-US" dirty="0" smtClean="0"/>
              <a:t>Baseline Demographics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2860" y="6160080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246409"/>
              </p:ext>
            </p:extLst>
          </p:nvPr>
        </p:nvGraphicFramePr>
        <p:xfrm>
          <a:off x="17678401" y="14249402"/>
          <a:ext cx="15270477" cy="561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302804"/>
              </p:ext>
            </p:extLst>
          </p:nvPr>
        </p:nvGraphicFramePr>
        <p:xfrm>
          <a:off x="17678401" y="20116800"/>
          <a:ext cx="15270477" cy="562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28" y="1111651"/>
            <a:ext cx="763779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3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of Community Pharmacists’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2859" y="6160081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929537"/>
              </p:ext>
            </p:extLst>
          </p:nvPr>
        </p:nvGraphicFramePr>
        <p:xfrm>
          <a:off x="17678401" y="14249402"/>
          <a:ext cx="15270477" cy="561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358392"/>
              </p:ext>
            </p:extLst>
          </p:nvPr>
        </p:nvGraphicFramePr>
        <p:xfrm>
          <a:off x="17678401" y="20116800"/>
          <a:ext cx="15270477" cy="562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" b="1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899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Awareness of Community Pharmacists’ Services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83250"/>
            <a:ext cx="7886700" cy="4236087"/>
          </a:xfrm>
        </p:spPr>
      </p:pic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2859" y="6160081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50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Attitudes </a:t>
            </a:r>
            <a:r>
              <a:rPr lang="en-US" dirty="0" smtClean="0"/>
              <a:t>toward </a:t>
            </a:r>
            <a:r>
              <a:rPr lang="en-US" dirty="0"/>
              <a:t>Community </a:t>
            </a:r>
            <a:r>
              <a:rPr lang="en-US" dirty="0" smtClean="0"/>
              <a:t>Pharmacists’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4404" y="6171625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008710"/>
              </p:ext>
            </p:extLst>
          </p:nvPr>
        </p:nvGraphicFramePr>
        <p:xfrm>
          <a:off x="17678401" y="14249402"/>
          <a:ext cx="15270477" cy="561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292395"/>
              </p:ext>
            </p:extLst>
          </p:nvPr>
        </p:nvGraphicFramePr>
        <p:xfrm>
          <a:off x="17678401" y="20116800"/>
          <a:ext cx="15270477" cy="562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936054627"/>
              </p:ext>
            </p:extLst>
          </p:nvPr>
        </p:nvGraphicFramePr>
        <p:xfrm>
          <a:off x="34899601" y="7848600"/>
          <a:ext cx="15087593" cy="562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Content Placeholder 2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" b="14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614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Attitudes </a:t>
            </a:r>
            <a:r>
              <a:rPr lang="en-US" dirty="0" smtClean="0"/>
              <a:t>toward </a:t>
            </a:r>
            <a:r>
              <a:rPr lang="en-US" dirty="0"/>
              <a:t>Community </a:t>
            </a:r>
            <a:r>
              <a:rPr lang="en-US" dirty="0" smtClean="0"/>
              <a:t>Pharmacists’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4404" y="6171625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168024"/>
              </p:ext>
            </p:extLst>
          </p:nvPr>
        </p:nvGraphicFramePr>
        <p:xfrm>
          <a:off x="17678401" y="14249402"/>
          <a:ext cx="15270477" cy="561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204668"/>
              </p:ext>
            </p:extLst>
          </p:nvPr>
        </p:nvGraphicFramePr>
        <p:xfrm>
          <a:off x="17678401" y="20116800"/>
          <a:ext cx="15270477" cy="562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132581962"/>
              </p:ext>
            </p:extLst>
          </p:nvPr>
        </p:nvGraphicFramePr>
        <p:xfrm>
          <a:off x="34899601" y="7848600"/>
          <a:ext cx="15087593" cy="562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5" y="1825625"/>
            <a:ext cx="7695850" cy="4351338"/>
          </a:xfrm>
        </p:spPr>
      </p:pic>
    </p:spTree>
    <p:extLst>
      <p:ext uri="{BB962C8B-B14F-4D97-AF65-F5344CB8AC3E}">
        <p14:creationId xmlns:p14="http://schemas.microsoft.com/office/powerpoint/2010/main" val="306744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 in Insurance Coverage of Pharmacists’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6895" y="616356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pic>
        <p:nvPicPr>
          <p:cNvPr id="2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r="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17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 in Insurance Coverage of Pharmacists’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6895" y="616356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0" y="1825625"/>
            <a:ext cx="7673759" cy="4351338"/>
          </a:xfrm>
        </p:spPr>
      </p:pic>
    </p:spTree>
    <p:extLst>
      <p:ext uri="{BB962C8B-B14F-4D97-AF65-F5344CB8AC3E}">
        <p14:creationId xmlns:p14="http://schemas.microsoft.com/office/powerpoint/2010/main" val="274196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53F0D1-E632-EE42-A008-BBED4E9D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Pharmacist 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DD62B9-85C6-1047-8A65-DB6264B1C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008C99"/>
              </a:buClr>
            </a:pPr>
            <a:r>
              <a:rPr lang="en-US" sz="2600" dirty="0"/>
              <a:t>At the end of this presentation, the attendee will be able </a:t>
            </a:r>
            <a:r>
              <a:rPr lang="en-US" sz="2600" dirty="0" smtClean="0"/>
              <a:t>to</a:t>
            </a:r>
            <a:r>
              <a:rPr lang="is-IS" sz="2600" dirty="0" smtClean="0"/>
              <a:t>…</a:t>
            </a:r>
          </a:p>
          <a:p>
            <a:pPr marL="914400" lvl="1" indent="-457200">
              <a:buClr>
                <a:srgbClr val="008C99"/>
              </a:buClr>
              <a:buFont typeface="+mj-lt"/>
              <a:buAutoNum type="arabicParenR"/>
            </a:pPr>
            <a:r>
              <a:rPr lang="en-US" sz="2200" dirty="0" smtClean="0"/>
              <a:t>Describe </a:t>
            </a:r>
            <a:r>
              <a:rPr lang="en-US" sz="2200" dirty="0"/>
              <a:t>knowledge gaps and differences between community pharmacy vs. health fair respondents awareness of community pharmacy </a:t>
            </a:r>
            <a:r>
              <a:rPr lang="en-US" sz="2200" dirty="0" smtClean="0"/>
              <a:t>services</a:t>
            </a:r>
          </a:p>
          <a:p>
            <a:pPr marL="914400" lvl="1" indent="-457200">
              <a:buClr>
                <a:srgbClr val="008C99"/>
              </a:buClr>
              <a:buFont typeface="+mj-lt"/>
              <a:buAutoNum type="arabicParenR"/>
            </a:pPr>
            <a:r>
              <a:rPr lang="en-US" sz="2200" dirty="0" smtClean="0"/>
              <a:t>Describe </a:t>
            </a:r>
            <a:r>
              <a:rPr lang="en-US" sz="2200" dirty="0"/>
              <a:t>community pharmacy and health fair respondents attitudes towards receiving and paying for community pharmacy </a:t>
            </a:r>
            <a:r>
              <a:rPr lang="en-US" sz="2200" dirty="0" smtClean="0"/>
              <a:t>services</a:t>
            </a:r>
          </a:p>
          <a:p>
            <a:pPr marL="914400" lvl="1" indent="-457200">
              <a:buClr>
                <a:srgbClr val="008C99"/>
              </a:buClr>
              <a:buFont typeface="+mj-lt"/>
              <a:buAutoNum type="arabicParenR"/>
            </a:pPr>
            <a:r>
              <a:rPr lang="en-US" sz="2200" dirty="0" smtClean="0"/>
              <a:t>Describe </a:t>
            </a:r>
            <a:r>
              <a:rPr lang="en-US" sz="2200" dirty="0"/>
              <a:t>patients’ perceptions of community </a:t>
            </a:r>
            <a:r>
              <a:rPr lang="en-US" sz="2200" dirty="0" smtClean="0"/>
              <a:t>pharmacist</a:t>
            </a:r>
          </a:p>
          <a:p>
            <a:pPr marL="914400" lvl="1" indent="-457200">
              <a:buClr>
                <a:srgbClr val="008C99"/>
              </a:buClr>
              <a:buFont typeface="+mj-lt"/>
              <a:buAutoNum type="arabicParenR"/>
            </a:pPr>
            <a:r>
              <a:rPr lang="en-US" sz="2200" dirty="0" smtClean="0"/>
              <a:t>Discuss </a:t>
            </a:r>
            <a:r>
              <a:rPr lang="en-US" sz="2200" dirty="0"/>
              <a:t>barriers and strategies to help implement community pharmacy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63F39E-F65B-4A41-9C93-0CC33F13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909-1965-44CB-BA7F-8D2DCCDCFA8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11536" y="61635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4403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Willingness To Pay For Pharmacists’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6895" y="615222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21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b="17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339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Willingness To Pay For Pharmacists’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6895" y="615222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4" y="1825625"/>
            <a:ext cx="7756231" cy="4351338"/>
          </a:xfrm>
        </p:spPr>
      </p:pic>
    </p:spTree>
    <p:extLst>
      <p:ext uri="{BB962C8B-B14F-4D97-AF65-F5344CB8AC3E}">
        <p14:creationId xmlns:p14="http://schemas.microsoft.com/office/powerpoint/2010/main" val="193632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51"/>
            <a:ext cx="7886700" cy="1325563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7263"/>
            <a:ext cx="8229600" cy="4590799"/>
          </a:xfrm>
        </p:spPr>
        <p:txBody>
          <a:bodyPr vert="horz" lIns="91440" tIns="45720" rIns="91440" bIns="45720" numCol="2" rtlCol="0">
            <a:normAutofit fontScale="92500" lnSpcReduction="20000"/>
          </a:bodyPr>
          <a:lstStyle/>
          <a:p>
            <a:pPr>
              <a:buClr>
                <a:srgbClr val="008C99"/>
              </a:buClr>
            </a:pPr>
            <a:r>
              <a:rPr lang="en-US" sz="2600" b="1" dirty="0"/>
              <a:t>Limitations</a:t>
            </a:r>
            <a:r>
              <a:rPr lang="en-US" sz="2600" dirty="0"/>
              <a:t>:</a:t>
            </a:r>
          </a:p>
          <a:p>
            <a:pPr>
              <a:buClr>
                <a:srgbClr val="008C99"/>
              </a:buClr>
            </a:pPr>
            <a:endParaRPr lang="en-US" sz="2600" dirty="0"/>
          </a:p>
          <a:p>
            <a:pPr lvl="1"/>
            <a:r>
              <a:rPr lang="en-US" dirty="0"/>
              <a:t>Convenience sample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Observational design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Survey response bias </a:t>
            </a:r>
            <a:r>
              <a:rPr lang="en-US" dirty="0" smtClean="0"/>
              <a:t>- </a:t>
            </a:r>
            <a:r>
              <a:rPr lang="en-US" dirty="0"/>
              <a:t>leading questions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Sampling error - total </a:t>
            </a:r>
            <a:r>
              <a:rPr lang="en-US" dirty="0"/>
              <a:t>responses </a:t>
            </a:r>
            <a:r>
              <a:rPr lang="en-US" dirty="0" smtClean="0"/>
              <a:t>collected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Exposure bias –  survey locations</a:t>
            </a:r>
          </a:p>
          <a:p>
            <a:pPr lvl="1"/>
            <a:endParaRPr lang="en-US" dirty="0" smtClean="0"/>
          </a:p>
          <a:p>
            <a:pPr>
              <a:buClr>
                <a:srgbClr val="008C99"/>
              </a:buClr>
            </a:pPr>
            <a:r>
              <a:rPr lang="en-US" sz="2600" b="1" dirty="0" smtClean="0"/>
              <a:t>Strengths</a:t>
            </a:r>
            <a:r>
              <a:rPr lang="en-US" sz="2600" dirty="0"/>
              <a:t>:</a:t>
            </a:r>
          </a:p>
          <a:p>
            <a:pPr>
              <a:buClr>
                <a:srgbClr val="008C99"/>
              </a:buClr>
            </a:pPr>
            <a:endParaRPr lang="en-US" sz="2600" dirty="0"/>
          </a:p>
          <a:p>
            <a:pPr lvl="1"/>
            <a:r>
              <a:rPr lang="en-US" dirty="0"/>
              <a:t>Comparison of community vs. health fair respondents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Comparison of multiple time frames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Findings add to limited data available in the literature</a:t>
            </a:r>
          </a:p>
          <a:p>
            <a:pPr>
              <a:buClr>
                <a:srgbClr val="008C99"/>
              </a:buClr>
            </a:pPr>
            <a:endParaRPr lang="en-US" sz="2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Clr>
                <a:srgbClr val="008C99"/>
              </a:buClr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6894" y="617490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085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046"/>
            <a:ext cx="7886700" cy="132556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235"/>
            <a:ext cx="8229600" cy="489895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buClr>
                <a:srgbClr val="008C99"/>
              </a:buClr>
            </a:pPr>
            <a:r>
              <a:rPr lang="en-US" dirty="0"/>
              <a:t>Similar response between community vs. health fair respondents, with </a:t>
            </a:r>
            <a:r>
              <a:rPr lang="en-US" dirty="0" smtClean="0"/>
              <a:t>some exceptions</a:t>
            </a:r>
            <a:r>
              <a:rPr lang="is-IS" dirty="0" smtClean="0"/>
              <a:t>…</a:t>
            </a:r>
            <a:endParaRPr lang="en-US" dirty="0" smtClean="0"/>
          </a:p>
          <a:p>
            <a:pPr lvl="1">
              <a:lnSpc>
                <a:spcPct val="110000"/>
              </a:lnSpc>
              <a:buClr>
                <a:srgbClr val="008C99"/>
              </a:buClr>
              <a:buFont typeface="Arial"/>
              <a:buChar char="•"/>
            </a:pPr>
            <a:r>
              <a:rPr lang="en-US" b="1" dirty="0" smtClean="0"/>
              <a:t>Community Pharmacy </a:t>
            </a:r>
            <a:r>
              <a:rPr lang="en-US" dirty="0" smtClean="0"/>
              <a:t>&gt; Health Fair </a:t>
            </a:r>
          </a:p>
          <a:p>
            <a:pPr lvl="2">
              <a:lnSpc>
                <a:spcPct val="110000"/>
              </a:lnSpc>
              <a:buClr>
                <a:srgbClr val="008C99"/>
              </a:buClr>
              <a:buFont typeface="Wingdings" charset="2"/>
              <a:buChar char="v"/>
            </a:pPr>
            <a:r>
              <a:rPr lang="en-US" dirty="0" smtClean="0"/>
              <a:t>Awareness of immunization services</a:t>
            </a:r>
          </a:p>
          <a:p>
            <a:pPr lvl="1">
              <a:lnSpc>
                <a:spcPct val="110000"/>
              </a:lnSpc>
              <a:buClr>
                <a:srgbClr val="008C99"/>
              </a:buClr>
              <a:buFont typeface="Arial"/>
              <a:buChar char="•"/>
            </a:pPr>
            <a:r>
              <a:rPr lang="en-US" b="1" dirty="0"/>
              <a:t>Health Fair </a:t>
            </a:r>
            <a:r>
              <a:rPr lang="en-US" dirty="0"/>
              <a:t>&gt; Community Pharmacy </a:t>
            </a:r>
          </a:p>
          <a:p>
            <a:pPr lvl="2">
              <a:lnSpc>
                <a:spcPct val="110000"/>
              </a:lnSpc>
              <a:buClr>
                <a:srgbClr val="008C99"/>
              </a:buClr>
              <a:buFont typeface="Wingdings" charset="2"/>
              <a:buChar char="v"/>
            </a:pPr>
            <a:r>
              <a:rPr lang="en-US" dirty="0"/>
              <a:t>Awareness of </a:t>
            </a:r>
            <a:r>
              <a:rPr lang="en-US" dirty="0" smtClean="0"/>
              <a:t>prescriptive authority for </a:t>
            </a:r>
            <a:r>
              <a:rPr lang="en-US" dirty="0"/>
              <a:t>birth control</a:t>
            </a:r>
          </a:p>
          <a:p>
            <a:pPr lvl="2">
              <a:lnSpc>
                <a:spcPct val="110000"/>
              </a:lnSpc>
              <a:buClr>
                <a:srgbClr val="008C99"/>
              </a:buClr>
              <a:buFont typeface="Wingdings" charset="2"/>
              <a:buChar char="v"/>
            </a:pPr>
            <a:r>
              <a:rPr lang="en-US" dirty="0"/>
              <a:t>Willingness to </a:t>
            </a:r>
            <a:r>
              <a:rPr lang="en-US" dirty="0" smtClean="0"/>
              <a:t>pay </a:t>
            </a:r>
            <a:r>
              <a:rPr lang="en-US" dirty="0"/>
              <a:t>for naloxone rescue </a:t>
            </a:r>
            <a:r>
              <a:rPr lang="en-US" dirty="0" smtClean="0"/>
              <a:t>therapy</a:t>
            </a:r>
          </a:p>
          <a:p>
            <a:pPr>
              <a:lnSpc>
                <a:spcPct val="110000"/>
              </a:lnSpc>
              <a:buClr>
                <a:srgbClr val="008C99"/>
              </a:buClr>
            </a:pPr>
            <a:r>
              <a:rPr lang="en-US" dirty="0" smtClean="0"/>
              <a:t>Awareness is low for pharmacist provided services, except immunizations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Increase marketing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5554" y="616356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387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596"/>
            <a:ext cx="7886700" cy="132556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864"/>
            <a:ext cx="8229600" cy="489895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buClr>
                <a:srgbClr val="008C99"/>
              </a:buClr>
            </a:pPr>
            <a:r>
              <a:rPr lang="en-US" sz="2600" dirty="0" smtClean="0"/>
              <a:t>Patients are highly interested in insurance coverage for pharmacist provided services </a:t>
            </a:r>
            <a:r>
              <a:rPr lang="en-US" sz="2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600" dirty="0" smtClean="0"/>
              <a:t> Provider Status</a:t>
            </a:r>
          </a:p>
          <a:p>
            <a:pPr>
              <a:lnSpc>
                <a:spcPct val="110000"/>
              </a:lnSpc>
              <a:buClr>
                <a:srgbClr val="008C99"/>
              </a:buClr>
            </a:pPr>
            <a:r>
              <a:rPr lang="en-US" sz="2600" dirty="0" smtClean="0"/>
              <a:t>Most patients are willing to pay (co-pay or out-of-pocket) for pharmacy services </a:t>
            </a:r>
            <a:r>
              <a:rPr lang="en-US" sz="2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600" dirty="0"/>
              <a:t> </a:t>
            </a:r>
            <a:r>
              <a:rPr lang="en-US" sz="2600" dirty="0" smtClean="0"/>
              <a:t>Promote services</a:t>
            </a:r>
            <a:endParaRPr lang="en-US" sz="1400" dirty="0"/>
          </a:p>
          <a:p>
            <a:pPr>
              <a:lnSpc>
                <a:spcPct val="110000"/>
              </a:lnSpc>
              <a:buClr>
                <a:srgbClr val="008C99"/>
              </a:buClr>
            </a:pPr>
            <a:r>
              <a:rPr lang="en-US" sz="2600" dirty="0"/>
              <a:t>Patients’ trust in pharmacist advice about medications remain high, while trust in advice about other health care issues has increased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5554" y="616356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674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029202"/>
            <a:ext cx="1883980" cy="1297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8042"/>
            <a:ext cx="7886700" cy="1325563"/>
          </a:xfrm>
        </p:spPr>
        <p:txBody>
          <a:bodyPr/>
          <a:lstStyle/>
          <a:p>
            <a:r>
              <a:rPr lang="en-US" dirty="0" smtClean="0"/>
              <a:t>Study Investigators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533778" y="5440529"/>
            <a:ext cx="2057400" cy="365125"/>
          </a:xfrm>
        </p:spPr>
        <p:txBody>
          <a:bodyPr/>
          <a:lstStyle/>
          <a:p>
            <a:r>
              <a:rPr lang="en-US" altLang="en-US" sz="1500" b="1" dirty="0" smtClean="0"/>
              <a:t>                                 </a:t>
            </a:r>
            <a:r>
              <a:rPr lang="en-US" altLang="en-US" sz="3500" b="1" dirty="0" smtClean="0"/>
              <a:t> </a:t>
            </a:r>
            <a:r>
              <a:rPr lang="en-US" altLang="en-US" sz="3800" dirty="0" smtClean="0">
                <a:latin typeface="+mj-lt"/>
              </a:rPr>
              <a:t>I</a:t>
            </a:r>
            <a:r>
              <a:rPr lang="en-US" altLang="en-US" sz="3500" b="1" dirty="0" smtClean="0"/>
              <a:t>             </a:t>
            </a:r>
            <a:r>
              <a:rPr lang="en-US" altLang="en-US" sz="1500" b="1" dirty="0" smtClean="0"/>
              <a:t>    </a:t>
            </a:r>
            <a:endParaRPr lang="en-US" alt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AE15-FA3C-4B48-B58A-B66292DF158E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pic>
        <p:nvPicPr>
          <p:cNvPr id="10" name="Picture 9" descr="unmh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257800"/>
            <a:ext cx="1766316" cy="723900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6956894" y="61522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15AE15-FA3C-4B48-B58A-B66292DF158E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02052"/>
              </p:ext>
            </p:extLst>
          </p:nvPr>
        </p:nvGraphicFramePr>
        <p:xfrm>
          <a:off x="496973" y="1203722"/>
          <a:ext cx="8103460" cy="3892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1730"/>
                <a:gridCol w="4051730"/>
              </a:tblGrid>
              <a:tr h="726371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8C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Pharmacy Practice  &amp; Administrative Sciences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8C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University of New Mexico Hospitals</a:t>
                      </a:r>
                    </a:p>
                  </a:txBody>
                  <a:tcPr/>
                </a:tc>
              </a:tr>
              <a:tr h="673222">
                <a:tc>
                  <a:txBody>
                    <a:bodyPr/>
                    <a:lstStyle/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Gretchen Ray,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PharmD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Preeyaporn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Sarangarm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PharmD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3948">
                <a:tc>
                  <a:txBody>
                    <a:bodyPr/>
                    <a:lstStyle/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Patricia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Marshik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PharmD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John Togami,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PharmD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0902">
                <a:tc>
                  <a:txBody>
                    <a:bodyPr/>
                    <a:lstStyle/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Luis Gonzalez,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PharmD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Nathan Duran,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PharmD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7476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8C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University of New College of Pharmacy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8C9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Experiential Education                                     </a:t>
                      </a:r>
                    </a:p>
                  </a:txBody>
                  <a:tcPr/>
                </a:tc>
              </a:tr>
              <a:tr h="608453">
                <a:tc>
                  <a:txBody>
                    <a:bodyPr/>
                    <a:lstStyle/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Ashley Sanchez,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PharmD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Joe Anderson,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PharmD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/>
                </a:tc>
              </a:tr>
              <a:tr h="429786">
                <a:tc>
                  <a:txBody>
                    <a:bodyPr/>
                    <a:lstStyle/>
                    <a:p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Tracy Hunter, PhD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95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5000" cap="none" dirty="0"/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33" y="6134760"/>
            <a:ext cx="2391715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2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53F0D1-E632-EE42-A008-BBED4E9D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Pharmacist Technician 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DD62B9-85C6-1047-8A65-DB6264B1C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008C99"/>
              </a:buClr>
            </a:pPr>
            <a:r>
              <a:rPr lang="en-US" sz="2600" dirty="0"/>
              <a:t>At the end of this presentation, the attendee will be able </a:t>
            </a:r>
            <a:r>
              <a:rPr lang="en-US" sz="2600" dirty="0" smtClean="0"/>
              <a:t>to</a:t>
            </a:r>
            <a:r>
              <a:rPr lang="is-IS" sz="2600" dirty="0" smtClean="0"/>
              <a:t>…</a:t>
            </a:r>
          </a:p>
          <a:p>
            <a:pPr marL="800100" lvl="1" indent="-342900">
              <a:buClr>
                <a:srgbClr val="008C99"/>
              </a:buClr>
              <a:buFont typeface="+mj-lt"/>
              <a:buAutoNum type="arabicParenR"/>
            </a:pPr>
            <a:r>
              <a:rPr lang="en-US" sz="2200" dirty="0" smtClean="0"/>
              <a:t>Recall </a:t>
            </a:r>
            <a:r>
              <a:rPr lang="en-US" sz="2200" dirty="0"/>
              <a:t>knowledge gaps and differences between community pharmacy vs. health fair respondents awareness of community pharmacy </a:t>
            </a:r>
            <a:r>
              <a:rPr lang="en-US" sz="2200" dirty="0" smtClean="0"/>
              <a:t>services</a:t>
            </a:r>
          </a:p>
          <a:p>
            <a:pPr marL="800100" lvl="1" indent="-342900">
              <a:buClr>
                <a:srgbClr val="008C99"/>
              </a:buClr>
              <a:buFont typeface="+mj-lt"/>
              <a:buAutoNum type="arabicParenR"/>
            </a:pPr>
            <a:r>
              <a:rPr lang="en-US" sz="2200" dirty="0" smtClean="0"/>
              <a:t>Recall </a:t>
            </a:r>
            <a:r>
              <a:rPr lang="en-US" sz="2200" dirty="0"/>
              <a:t>community pharmacy and health fair respondents attitudes towards receiving and paying for community pharmacy </a:t>
            </a:r>
            <a:r>
              <a:rPr lang="en-US" sz="2200" dirty="0" smtClean="0"/>
              <a:t>services</a:t>
            </a:r>
          </a:p>
          <a:p>
            <a:pPr marL="800100" lvl="1" indent="-342900">
              <a:buClr>
                <a:srgbClr val="008C99"/>
              </a:buClr>
              <a:buFont typeface="+mj-lt"/>
              <a:buAutoNum type="arabicParenR"/>
            </a:pPr>
            <a:r>
              <a:rPr lang="en-US" sz="2200" dirty="0" smtClean="0"/>
              <a:t>Recall </a:t>
            </a:r>
            <a:r>
              <a:rPr lang="en-US" sz="2200" dirty="0"/>
              <a:t>patients’ perceptions of community </a:t>
            </a:r>
            <a:r>
              <a:rPr lang="en-US" sz="2200" dirty="0" smtClean="0"/>
              <a:t>pharmacist</a:t>
            </a:r>
          </a:p>
          <a:p>
            <a:pPr marL="800100" lvl="1" indent="-342900">
              <a:buClr>
                <a:srgbClr val="008C99"/>
              </a:buClr>
              <a:buFont typeface="+mj-lt"/>
              <a:buAutoNum type="arabicParenR"/>
            </a:pPr>
            <a:r>
              <a:rPr lang="en-US" sz="2200" dirty="0" smtClean="0"/>
              <a:t>Discuss </a:t>
            </a:r>
            <a:r>
              <a:rPr lang="en-US" sz="2200" dirty="0"/>
              <a:t>barriers and strategies to help implement community pharmacy services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63F39E-F65B-4A41-9C93-0CC33F13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B5909-1965-44CB-BA7F-8D2DCCDCFA8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911536" y="61635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959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71" y="1610160"/>
            <a:ext cx="7886700" cy="4351338"/>
          </a:xfrm>
        </p:spPr>
        <p:txBody>
          <a:bodyPr>
            <a:normAutofit fontScale="92500"/>
          </a:bodyPr>
          <a:lstStyle/>
          <a:p>
            <a:pPr>
              <a:buClr>
                <a:srgbClr val="008C99"/>
              </a:buClr>
            </a:pPr>
            <a:r>
              <a:rPr lang="en-US" sz="2600" dirty="0" smtClean="0"/>
              <a:t>Since 2004, the University </a:t>
            </a:r>
            <a:r>
              <a:rPr lang="en-US" sz="2600" dirty="0"/>
              <a:t>of New Mexico </a:t>
            </a:r>
            <a:r>
              <a:rPr lang="en-US" sz="2600" dirty="0" smtClean="0"/>
              <a:t>College of Pharmacy (UNM COP) </a:t>
            </a:r>
            <a:r>
              <a:rPr lang="en-US" sz="2600" dirty="0" err="1"/>
              <a:t>APhA</a:t>
            </a:r>
            <a:r>
              <a:rPr lang="en-US" sz="2600" dirty="0"/>
              <a:t>-ASP chapter </a:t>
            </a:r>
            <a:r>
              <a:rPr lang="en-US" sz="2600" dirty="0" smtClean="0"/>
              <a:t>has used </a:t>
            </a:r>
            <a:r>
              <a:rPr lang="en-US" sz="2600" dirty="0"/>
              <a:t>participant surveys </a:t>
            </a:r>
            <a:r>
              <a:rPr lang="en-US" sz="2600" dirty="0" smtClean="0"/>
              <a:t>at health</a:t>
            </a:r>
            <a:r>
              <a:rPr lang="en-US" sz="2600" dirty="0"/>
              <a:t>-fairs </a:t>
            </a:r>
            <a:r>
              <a:rPr lang="en-US" sz="2600" dirty="0" smtClean="0"/>
              <a:t>in order to </a:t>
            </a:r>
            <a:r>
              <a:rPr lang="en-US" sz="2600" dirty="0"/>
              <a:t>raise awareness of pharmacist-provided </a:t>
            </a:r>
            <a:r>
              <a:rPr lang="en-US" sz="2600" dirty="0" smtClean="0"/>
              <a:t>services</a:t>
            </a:r>
          </a:p>
          <a:p>
            <a:pPr>
              <a:buClr>
                <a:srgbClr val="008C99"/>
              </a:buClr>
            </a:pPr>
            <a:endParaRPr lang="en-US" sz="1100" dirty="0" smtClean="0"/>
          </a:p>
          <a:p>
            <a:pPr>
              <a:buClr>
                <a:srgbClr val="008C99"/>
              </a:buClr>
            </a:pPr>
            <a:r>
              <a:rPr lang="en-US" sz="2600" dirty="0"/>
              <a:t>A previous study at </a:t>
            </a:r>
            <a:r>
              <a:rPr lang="en-US" sz="2600" dirty="0" smtClean="0"/>
              <a:t>the UNM COP </a:t>
            </a:r>
            <a:r>
              <a:rPr lang="en-US" sz="2600" dirty="0"/>
              <a:t>compared the 2004 to 2013-14 community health screening survey </a:t>
            </a:r>
            <a:r>
              <a:rPr lang="en-US" sz="2600" dirty="0" smtClean="0"/>
              <a:t>responses</a:t>
            </a:r>
            <a:r>
              <a:rPr lang="en-US" sz="2600" baseline="30000" dirty="0" smtClean="0"/>
              <a:t>1</a:t>
            </a:r>
          </a:p>
          <a:p>
            <a:pPr>
              <a:buClr>
                <a:srgbClr val="008C99"/>
              </a:buClr>
            </a:pPr>
            <a:endParaRPr lang="en-US" sz="1100" dirty="0" smtClean="0"/>
          </a:p>
          <a:p>
            <a:pPr>
              <a:buClr>
                <a:srgbClr val="008C99"/>
              </a:buClr>
            </a:pPr>
            <a:r>
              <a:rPr lang="en-US" sz="2600" dirty="0" smtClean="0"/>
              <a:t>In 2017 a </a:t>
            </a:r>
            <a:r>
              <a:rPr lang="en-US" sz="2600" dirty="0"/>
              <a:t>new pilot project </a:t>
            </a:r>
            <a:r>
              <a:rPr lang="en-US" sz="2600" dirty="0" smtClean="0"/>
              <a:t>was initiated within select </a:t>
            </a:r>
            <a:r>
              <a:rPr lang="en-US" sz="2600" dirty="0"/>
              <a:t>community pharmacies that serve </a:t>
            </a:r>
            <a:r>
              <a:rPr lang="en-US" sz="2600" dirty="0" smtClean="0"/>
              <a:t>as APPE sites </a:t>
            </a:r>
            <a:r>
              <a:rPr lang="en-US" sz="2600" dirty="0"/>
              <a:t>for </a:t>
            </a:r>
            <a:r>
              <a:rPr lang="en-US" sz="2600" dirty="0" smtClean="0"/>
              <a:t>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year student pharmacists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11536" y="6163569"/>
            <a:ext cx="2057400" cy="365125"/>
          </a:xfrm>
        </p:spPr>
        <p:txBody>
          <a:bodyPr/>
          <a:lstStyle/>
          <a:p>
            <a:r>
              <a:rPr lang="en-US" altLang="en-US" dirty="0" smtClean="0"/>
              <a:t>11</a:t>
            </a: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826860" y="605741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1. Gonzalez L, et. </a:t>
            </a:r>
            <a:r>
              <a:rPr lang="en-US" sz="1050" dirty="0"/>
              <a:t>a</a:t>
            </a:r>
            <a:r>
              <a:rPr lang="en-US" sz="1050" dirty="0" smtClean="0"/>
              <a:t>l. J </a:t>
            </a:r>
            <a:r>
              <a:rPr lang="en-US" sz="1050" dirty="0"/>
              <a:t>Am Pharm </a:t>
            </a:r>
            <a:r>
              <a:rPr lang="en-US" sz="1050" dirty="0" err="1"/>
              <a:t>Assoc</a:t>
            </a:r>
            <a:r>
              <a:rPr lang="en-US" sz="1050" dirty="0"/>
              <a:t> </a:t>
            </a:r>
            <a:r>
              <a:rPr lang="en-US" sz="1050" dirty="0" smtClean="0"/>
              <a:t>2015.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6341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Importance/Relevance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2842"/>
            <a:ext cx="7886700" cy="435133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buClr>
                <a:srgbClr val="008C99"/>
              </a:buClr>
            </a:pPr>
            <a:r>
              <a:rPr lang="en-US" sz="2600" dirty="0"/>
              <a:t>Identify knowledge gaps and/or differences between individuals at community health fairs vs. that of individuals presenting at a </a:t>
            </a:r>
            <a:r>
              <a:rPr lang="en-US" sz="2600" dirty="0" smtClean="0"/>
              <a:t>pharmacy</a:t>
            </a:r>
            <a:endParaRPr lang="en-US" sz="2600" dirty="0"/>
          </a:p>
          <a:p>
            <a:pPr>
              <a:buClr>
                <a:srgbClr val="008C99"/>
              </a:buClr>
            </a:pPr>
            <a:endParaRPr lang="en-US" sz="2600" dirty="0"/>
          </a:p>
          <a:p>
            <a:pPr>
              <a:buClr>
                <a:srgbClr val="008C99"/>
              </a:buClr>
            </a:pPr>
            <a:r>
              <a:rPr lang="en-US" sz="2600" dirty="0"/>
              <a:t>Improve education and advertising of </a:t>
            </a:r>
            <a:r>
              <a:rPr lang="en-US" sz="2600" dirty="0" smtClean="0"/>
              <a:t>pharmacist provided </a:t>
            </a:r>
            <a:r>
              <a:rPr lang="en-US" sz="2600" b="1" dirty="0" smtClean="0"/>
              <a:t>outpatient clinical services</a:t>
            </a:r>
            <a:endParaRPr lang="en-US" sz="2600" dirty="0"/>
          </a:p>
          <a:p>
            <a:pPr>
              <a:buClr>
                <a:srgbClr val="008C99"/>
              </a:buClr>
            </a:pPr>
            <a:endParaRPr lang="en-US" sz="2600" dirty="0"/>
          </a:p>
          <a:p>
            <a:pPr>
              <a:buClr>
                <a:srgbClr val="008C99"/>
              </a:buClr>
            </a:pPr>
            <a:r>
              <a:rPr lang="en-US" sz="2600" dirty="0"/>
              <a:t>Implement </a:t>
            </a:r>
            <a:r>
              <a:rPr lang="en-US" sz="2600" dirty="0" smtClean="0"/>
              <a:t>pharmacy services </a:t>
            </a:r>
            <a:r>
              <a:rPr lang="en-US" sz="2600" dirty="0"/>
              <a:t>to address needs or wants of the community and </a:t>
            </a:r>
            <a:r>
              <a:rPr lang="en-US" sz="2600" dirty="0" smtClean="0"/>
              <a:t>customers</a:t>
            </a:r>
            <a:endParaRPr lang="en-US" sz="2600" dirty="0"/>
          </a:p>
          <a:p>
            <a:pPr>
              <a:buClr>
                <a:srgbClr val="008C99"/>
              </a:buClr>
            </a:pPr>
            <a:endParaRPr lang="en-US" sz="26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6691" y="6123658"/>
            <a:ext cx="2133600" cy="457200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573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Objectives 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680" y="1611540"/>
            <a:ext cx="8367920" cy="44116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Clr>
                <a:srgbClr val="008C99"/>
              </a:buClr>
            </a:pPr>
            <a:r>
              <a:rPr lang="en-US" sz="2600" b="1" dirty="0"/>
              <a:t>Primary:</a:t>
            </a:r>
          </a:p>
          <a:p>
            <a:pPr lvl="1"/>
            <a:r>
              <a:rPr lang="en-US" dirty="0"/>
              <a:t>Compare community pharmacy patients’ </a:t>
            </a:r>
            <a:r>
              <a:rPr lang="en-US" b="1" dirty="0"/>
              <a:t>versus</a:t>
            </a:r>
            <a:r>
              <a:rPr lang="en-US" dirty="0"/>
              <a:t> health fair participants’ </a:t>
            </a:r>
            <a:r>
              <a:rPr lang="en-US" u="sng" dirty="0"/>
              <a:t>awareness</a:t>
            </a:r>
            <a:r>
              <a:rPr lang="en-US" dirty="0"/>
              <a:t>, </a:t>
            </a:r>
            <a:r>
              <a:rPr lang="en-US" u="sng" dirty="0"/>
              <a:t>willingness to utilize</a:t>
            </a:r>
            <a:r>
              <a:rPr lang="en-US" dirty="0"/>
              <a:t>, </a:t>
            </a:r>
            <a:r>
              <a:rPr lang="en-US" u="sng" dirty="0"/>
              <a:t>willingness to pay</a:t>
            </a:r>
            <a:r>
              <a:rPr lang="en-US" dirty="0"/>
              <a:t>, and </a:t>
            </a:r>
            <a:r>
              <a:rPr lang="en-US" u="sng" dirty="0"/>
              <a:t>interest in insurance coverage</a:t>
            </a:r>
            <a:r>
              <a:rPr lang="en-US" dirty="0"/>
              <a:t> for </a:t>
            </a:r>
            <a:r>
              <a:rPr lang="en-US" b="1" dirty="0"/>
              <a:t>clinical</a:t>
            </a:r>
            <a:r>
              <a:rPr lang="en-US" dirty="0"/>
              <a:t> outpatient pharmacy services offered by New Mexico pharmacists </a:t>
            </a:r>
            <a:r>
              <a:rPr lang="en-US" b="1" dirty="0" smtClean="0"/>
              <a:t>(immunizations</a:t>
            </a:r>
            <a:r>
              <a:rPr lang="en-US" b="1" dirty="0"/>
              <a:t>, glucose, blood pressure and cholesterol monitoring</a:t>
            </a:r>
            <a:r>
              <a:rPr lang="en-US" b="1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pPr>
              <a:buClr>
                <a:srgbClr val="008C99"/>
              </a:buClr>
            </a:pPr>
            <a:r>
              <a:rPr lang="en-US" sz="2600" b="1" dirty="0"/>
              <a:t>Secondary Objectives:</a:t>
            </a:r>
          </a:p>
          <a:p>
            <a:pPr lvl="1"/>
            <a:r>
              <a:rPr lang="en-US" dirty="0"/>
              <a:t>Compare health fair participants’ responses to survey questions from </a:t>
            </a:r>
            <a:r>
              <a:rPr lang="en-US" b="1" dirty="0"/>
              <a:t>2004</a:t>
            </a:r>
            <a:r>
              <a:rPr lang="en-US" dirty="0"/>
              <a:t>, </a:t>
            </a:r>
            <a:r>
              <a:rPr lang="en-US" b="1" dirty="0"/>
              <a:t>2013-14 </a:t>
            </a:r>
            <a:r>
              <a:rPr lang="en-US" dirty="0"/>
              <a:t>and </a:t>
            </a:r>
            <a:r>
              <a:rPr lang="en-US" b="1" dirty="0"/>
              <a:t>2017-</a:t>
            </a:r>
            <a:r>
              <a:rPr lang="en-US" b="1" dirty="0" smtClean="0"/>
              <a:t>18</a:t>
            </a:r>
            <a:endParaRPr lang="en-US" dirty="0"/>
          </a:p>
          <a:p>
            <a:pPr>
              <a:buClr>
                <a:srgbClr val="008C99"/>
              </a:buClr>
            </a:pPr>
            <a:endParaRPr lang="en-US" sz="2600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22875" y="616356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543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Objectives 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008C99"/>
              </a:buClr>
            </a:pPr>
            <a:r>
              <a:rPr lang="en-US" sz="2600" b="1" dirty="0"/>
              <a:t>Hypothesis:</a:t>
            </a:r>
          </a:p>
          <a:p>
            <a:pPr lvl="1"/>
            <a:r>
              <a:rPr lang="en-US" b="1" dirty="0"/>
              <a:t>Community pharmacy participants </a:t>
            </a:r>
            <a:r>
              <a:rPr lang="en-US" dirty="0"/>
              <a:t>surveyed in 2017-18 will be </a:t>
            </a:r>
            <a:r>
              <a:rPr lang="en-US" b="1" dirty="0"/>
              <a:t>more aware </a:t>
            </a:r>
            <a:r>
              <a:rPr lang="en-US" dirty="0"/>
              <a:t>of and </a:t>
            </a:r>
            <a:r>
              <a:rPr lang="en-US" b="1" dirty="0"/>
              <a:t>more willing to pay </a:t>
            </a:r>
            <a:r>
              <a:rPr lang="en-US" dirty="0"/>
              <a:t>for services provided by pharmacists than those surveyed in 2017-18 at health </a:t>
            </a:r>
            <a:r>
              <a:rPr lang="en-US" dirty="0" smtClean="0"/>
              <a:t>fairs</a:t>
            </a:r>
            <a:endParaRPr lang="en-US" dirty="0"/>
          </a:p>
          <a:p>
            <a:pPr>
              <a:buClr>
                <a:srgbClr val="008C99"/>
              </a:buClr>
            </a:pPr>
            <a:endParaRPr lang="en-US" sz="2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0196" y="616356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89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Methodology 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5509"/>
            <a:ext cx="8229600" cy="475773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008C99"/>
              </a:buClr>
            </a:pPr>
            <a:r>
              <a:rPr lang="en-US" sz="2400" b="1" dirty="0"/>
              <a:t>Study setting</a:t>
            </a:r>
            <a:r>
              <a:rPr lang="en-US" sz="2400" dirty="0"/>
              <a:t>: UNM </a:t>
            </a:r>
            <a:r>
              <a:rPr lang="en-US" sz="2400" dirty="0" smtClean="0"/>
              <a:t>COP APPE </a:t>
            </a:r>
            <a:r>
              <a:rPr lang="en-US" sz="2400" dirty="0"/>
              <a:t>Community pharmacy sites and </a:t>
            </a:r>
            <a:r>
              <a:rPr lang="en-US" sz="2400" dirty="0" err="1"/>
              <a:t>APhA</a:t>
            </a:r>
            <a:r>
              <a:rPr lang="en-US" sz="2400" dirty="0"/>
              <a:t>-ASP sponsored health fairs </a:t>
            </a:r>
            <a:endParaRPr lang="en-US" sz="2400" dirty="0" smtClean="0"/>
          </a:p>
          <a:p>
            <a:pPr>
              <a:buClr>
                <a:srgbClr val="008C99"/>
              </a:buClr>
            </a:pPr>
            <a:endParaRPr lang="en-US" sz="500" dirty="0"/>
          </a:p>
          <a:p>
            <a:pPr>
              <a:buClr>
                <a:srgbClr val="008C99"/>
              </a:buClr>
            </a:pPr>
            <a:r>
              <a:rPr lang="en-US" sz="2400" b="1" dirty="0"/>
              <a:t>Study design</a:t>
            </a:r>
            <a:r>
              <a:rPr lang="en-US" sz="2400" dirty="0"/>
              <a:t>: multi-site observational survey </a:t>
            </a:r>
            <a:endParaRPr lang="en-US" sz="2400" dirty="0" smtClean="0"/>
          </a:p>
          <a:p>
            <a:pPr>
              <a:buClr>
                <a:srgbClr val="008C99"/>
              </a:buClr>
            </a:pPr>
            <a:endParaRPr lang="en-US" sz="500" dirty="0"/>
          </a:p>
          <a:p>
            <a:pPr>
              <a:buClr>
                <a:srgbClr val="008C99"/>
              </a:buClr>
            </a:pPr>
            <a:r>
              <a:rPr lang="en-US" sz="2400" b="1" dirty="0"/>
              <a:t>Study groups</a:t>
            </a:r>
            <a:r>
              <a:rPr lang="en-US" sz="2400" dirty="0"/>
              <a:t>: </a:t>
            </a:r>
          </a:p>
          <a:p>
            <a:pPr lvl="1"/>
            <a:r>
              <a:rPr lang="en-US" dirty="0"/>
              <a:t>Community pharmacy participants</a:t>
            </a:r>
          </a:p>
          <a:p>
            <a:pPr lvl="1"/>
            <a:r>
              <a:rPr lang="en-US" dirty="0"/>
              <a:t>Health fair </a:t>
            </a:r>
            <a:r>
              <a:rPr lang="en-US" dirty="0" smtClean="0"/>
              <a:t>participants</a:t>
            </a:r>
          </a:p>
          <a:p>
            <a:pPr lvl="1"/>
            <a:endParaRPr lang="en-US" sz="500" dirty="0"/>
          </a:p>
          <a:p>
            <a:pPr>
              <a:buClr>
                <a:srgbClr val="008C99"/>
              </a:buClr>
            </a:pPr>
            <a:r>
              <a:rPr lang="en-US" sz="2400" b="1" dirty="0" smtClean="0"/>
              <a:t>Survey Administration</a:t>
            </a:r>
            <a:r>
              <a:rPr lang="en-US" sz="2400" dirty="0" smtClean="0"/>
              <a:t>: </a:t>
            </a:r>
            <a:r>
              <a:rPr lang="en-US" sz="2400" dirty="0"/>
              <a:t>Anonymous surveys offered </a:t>
            </a:r>
            <a:r>
              <a:rPr lang="en-US" sz="2400" dirty="0" smtClean="0"/>
              <a:t>at </a:t>
            </a:r>
            <a:r>
              <a:rPr lang="en-US" sz="2400" dirty="0"/>
              <a:t>health fairs and as part of pilot quality improvement initiative at </a:t>
            </a:r>
            <a:r>
              <a:rPr lang="en-US" sz="2400" dirty="0" smtClean="0"/>
              <a:t>APPE sites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72703" y="6163569"/>
            <a:ext cx="2057400" cy="365125"/>
          </a:xfrm>
        </p:spPr>
        <p:txBody>
          <a:bodyPr/>
          <a:lstStyle/>
          <a:p>
            <a:fld id="{FF15AE15-FA3C-4B48-B58A-B66292DF158E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58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007A86"/>
      </a:accent1>
      <a:accent2>
        <a:srgbClr val="FEB80A"/>
      </a:accent2>
      <a:accent3>
        <a:srgbClr val="C32D2E"/>
      </a:accent3>
      <a:accent4>
        <a:srgbClr val="6E7612"/>
      </a:accent4>
      <a:accent5>
        <a:srgbClr val="964305"/>
      </a:accent5>
      <a:accent6>
        <a:srgbClr val="3E1E56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1_Network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1_Networ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1_Network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1_Networ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1_Network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1_Networ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1_Network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1_Networ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1_Network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1_Networ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1_Network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1_Networ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1_Network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1_Networ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1_Network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1_Networ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1_Network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1_Networ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1_Network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1_Networ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15076</TotalTime>
  <Words>1675</Words>
  <Application>Microsoft Macintosh PowerPoint</Application>
  <PresentationFormat>On-screen Show (4:3)</PresentationFormat>
  <Paragraphs>330</Paragraphs>
  <Slides>36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1_Office Theme</vt:lpstr>
      <vt:lpstr>2_Office Theme</vt:lpstr>
      <vt:lpstr>What Outpatient Pharmacy Services do our Patients Want? </vt:lpstr>
      <vt:lpstr>Disclosure Statement Luis Gonzalez, PharmD, PhC</vt:lpstr>
      <vt:lpstr>Pharmacist Learning Objectives</vt:lpstr>
      <vt:lpstr>Pharmacist Technician Learning Objectives</vt:lpstr>
      <vt:lpstr>Background </vt:lpstr>
      <vt:lpstr>Importance/Relevance</vt:lpstr>
      <vt:lpstr>Research Objectives </vt:lpstr>
      <vt:lpstr>Research Objectives </vt:lpstr>
      <vt:lpstr>Research Methodology </vt:lpstr>
      <vt:lpstr>Research Methodology </vt:lpstr>
      <vt:lpstr>Research Methodology </vt:lpstr>
      <vt:lpstr>Research Methodology </vt:lpstr>
      <vt:lpstr>Research Methodology </vt:lpstr>
      <vt:lpstr>Research Methodology </vt:lpstr>
      <vt:lpstr>RESULTS: 2004 VS. 2013-14 VS. 2017-18 RESPONDENTS </vt:lpstr>
      <vt:lpstr>Awareness of Community Pharmacists’ Services</vt:lpstr>
      <vt:lpstr>Attitudes toward Community Pharmacists’ Services</vt:lpstr>
      <vt:lpstr>Interest in Insurance Coverage of Pharmacists’ Services</vt:lpstr>
      <vt:lpstr>Willingness To Pay For Pharmacists’ Services</vt:lpstr>
      <vt:lpstr>Perceptions of Community Pharmacists</vt:lpstr>
      <vt:lpstr>Awareness of Community Pharmacists’ Services – 2017-18</vt:lpstr>
      <vt:lpstr>RESULTS: 2017-2018 COMMUNITY VS. HEALTH FAIR RESPONDENTS </vt:lpstr>
      <vt:lpstr>Baseline Demographics </vt:lpstr>
      <vt:lpstr>Awareness of Community Pharmacists’ Services</vt:lpstr>
      <vt:lpstr>Awareness of Community Pharmacists’ Services</vt:lpstr>
      <vt:lpstr>Attitudes toward Community Pharmacists’ Services</vt:lpstr>
      <vt:lpstr>Attitudes toward Community Pharmacists’ Services</vt:lpstr>
      <vt:lpstr>Interest in Insurance Coverage of Pharmacists’ Services</vt:lpstr>
      <vt:lpstr>Interest in Insurance Coverage of Pharmacists’ Services</vt:lpstr>
      <vt:lpstr>Willingness To Pay For Pharmacists’ Services</vt:lpstr>
      <vt:lpstr>Willingness To Pay For Pharmacists’ Services</vt:lpstr>
      <vt:lpstr>Discussion</vt:lpstr>
      <vt:lpstr>Conclusion</vt:lpstr>
      <vt:lpstr>Conclusion</vt:lpstr>
      <vt:lpstr>Study Investigators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Bridgette Wagner-Jones</dc:creator>
  <cp:lastModifiedBy>Luis Gonzalez</cp:lastModifiedBy>
  <cp:revision>143</cp:revision>
  <cp:lastPrinted>2018-04-25T03:05:30Z</cp:lastPrinted>
  <dcterms:created xsi:type="dcterms:W3CDTF">2017-10-16T19:34:45Z</dcterms:created>
  <dcterms:modified xsi:type="dcterms:W3CDTF">2018-06-08T04:02:00Z</dcterms:modified>
</cp:coreProperties>
</file>