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1"/>
  </p:sldMasterIdLst>
  <p:notesMasterIdLst>
    <p:notesMasterId r:id="rId88"/>
  </p:notesMasterIdLst>
  <p:sldIdLst>
    <p:sldId id="687" r:id="rId2"/>
    <p:sldId id="813" r:id="rId3"/>
    <p:sldId id="689" r:id="rId4"/>
    <p:sldId id="814" r:id="rId5"/>
    <p:sldId id="733" r:id="rId6"/>
    <p:sldId id="712" r:id="rId7"/>
    <p:sldId id="386" r:id="rId8"/>
    <p:sldId id="716" r:id="rId9"/>
    <p:sldId id="456" r:id="rId10"/>
    <p:sldId id="458" r:id="rId11"/>
    <p:sldId id="734" r:id="rId12"/>
    <p:sldId id="735" r:id="rId13"/>
    <p:sldId id="736" r:id="rId14"/>
    <p:sldId id="809" r:id="rId15"/>
    <p:sldId id="738" r:id="rId16"/>
    <p:sldId id="810" r:id="rId17"/>
    <p:sldId id="811" r:id="rId18"/>
    <p:sldId id="466" r:id="rId19"/>
    <p:sldId id="740" r:id="rId20"/>
    <p:sldId id="741" r:id="rId21"/>
    <p:sldId id="742" r:id="rId22"/>
    <p:sldId id="743" r:id="rId23"/>
    <p:sldId id="723" r:id="rId24"/>
    <p:sldId id="744" r:id="rId25"/>
    <p:sldId id="745" r:id="rId26"/>
    <p:sldId id="746" r:id="rId27"/>
    <p:sldId id="537" r:id="rId28"/>
    <p:sldId id="674" r:id="rId29"/>
    <p:sldId id="747" r:id="rId30"/>
    <p:sldId id="718" r:id="rId31"/>
    <p:sldId id="748" r:id="rId32"/>
    <p:sldId id="750" r:id="rId33"/>
    <p:sldId id="487" r:id="rId34"/>
    <p:sldId id="812" r:id="rId35"/>
    <p:sldId id="752" r:id="rId36"/>
    <p:sldId id="727" r:id="rId37"/>
    <p:sldId id="753" r:id="rId38"/>
    <p:sldId id="758" r:id="rId39"/>
    <p:sldId id="759" r:id="rId40"/>
    <p:sldId id="760" r:id="rId41"/>
    <p:sldId id="761" r:id="rId42"/>
    <p:sldId id="763" r:id="rId43"/>
    <p:sldId id="764" r:id="rId44"/>
    <p:sldId id="765" r:id="rId45"/>
    <p:sldId id="766" r:id="rId46"/>
    <p:sldId id="767" r:id="rId47"/>
    <p:sldId id="768" r:id="rId48"/>
    <p:sldId id="769" r:id="rId49"/>
    <p:sldId id="770" r:id="rId50"/>
    <p:sldId id="771" r:id="rId51"/>
    <p:sldId id="772" r:id="rId52"/>
    <p:sldId id="773" r:id="rId53"/>
    <p:sldId id="774" r:id="rId54"/>
    <p:sldId id="775" r:id="rId55"/>
    <p:sldId id="776" r:id="rId56"/>
    <p:sldId id="777" r:id="rId57"/>
    <p:sldId id="778" r:id="rId58"/>
    <p:sldId id="779" r:id="rId59"/>
    <p:sldId id="780" r:id="rId60"/>
    <p:sldId id="781" r:id="rId61"/>
    <p:sldId id="782" r:id="rId62"/>
    <p:sldId id="783" r:id="rId63"/>
    <p:sldId id="784" r:id="rId64"/>
    <p:sldId id="785" r:id="rId65"/>
    <p:sldId id="786" r:id="rId66"/>
    <p:sldId id="787" r:id="rId67"/>
    <p:sldId id="788" r:id="rId68"/>
    <p:sldId id="789" r:id="rId69"/>
    <p:sldId id="790" r:id="rId70"/>
    <p:sldId id="791" r:id="rId71"/>
    <p:sldId id="792" r:id="rId72"/>
    <p:sldId id="793" r:id="rId73"/>
    <p:sldId id="794" r:id="rId74"/>
    <p:sldId id="795" r:id="rId75"/>
    <p:sldId id="796" r:id="rId76"/>
    <p:sldId id="797" r:id="rId77"/>
    <p:sldId id="798" r:id="rId78"/>
    <p:sldId id="800" r:id="rId79"/>
    <p:sldId id="801" r:id="rId80"/>
    <p:sldId id="802" r:id="rId81"/>
    <p:sldId id="803" r:id="rId82"/>
    <p:sldId id="804" r:id="rId83"/>
    <p:sldId id="805" r:id="rId84"/>
    <p:sldId id="754" r:id="rId85"/>
    <p:sldId id="630" r:id="rId86"/>
    <p:sldId id="448" r:id="rId8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3"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BAE6"/>
    <a:srgbClr val="C7380B"/>
    <a:srgbClr val="E05406"/>
    <a:srgbClr val="CB7047"/>
    <a:srgbClr val="4572A7"/>
    <a:srgbClr val="C9FFC9"/>
    <a:srgbClr val="F58234"/>
    <a:srgbClr val="AA4643"/>
    <a:srgbClr val="1993B9"/>
    <a:srgbClr val="877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941" autoAdjust="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51495414925"/>
          <c:y val="2.71206509479399E-2"/>
          <c:w val="0.75584295157297698"/>
          <c:h val="0.85633624870373604"/>
        </c:manualLayout>
      </c:layout>
      <c:lineChart>
        <c:grouping val="standard"/>
        <c:varyColors val="0"/>
        <c:ser>
          <c:idx val="1"/>
          <c:order val="1"/>
          <c:tx>
            <c:strRef>
              <c:f>'Source data'!$C$1</c:f>
              <c:strCache>
                <c:ptCount val="1"/>
                <c:pt idx="0">
                  <c:v>≥1 Tdap</c:v>
                </c:pt>
              </c:strCache>
            </c:strRef>
          </c:tx>
          <c:spPr>
            <a:ln w="38100">
              <a:solidFill>
                <a:srgbClr val="7030A0"/>
              </a:solidFill>
              <a:prstDash val="lgDashDotDot"/>
            </a:ln>
          </c:spPr>
          <c:marker>
            <c:symbol val="square"/>
            <c:size val="4"/>
            <c:spPr>
              <a:solidFill>
                <a:srgbClr val="7030A0"/>
              </a:solidFill>
              <a:ln>
                <a:noFill/>
              </a:ln>
            </c:spPr>
          </c:marker>
          <c:dPt>
            <c:idx val="8"/>
            <c:bubble3D val="0"/>
            <c:spPr>
              <a:ln w="38100">
                <a:solidFill>
                  <a:srgbClr val="7030A0"/>
                </a:solidFill>
                <a:prstDash val="lgDashDotDot"/>
              </a:ln>
            </c:spPr>
            <c:extLst>
              <c:ext xmlns:c16="http://schemas.microsoft.com/office/drawing/2014/chart" uri="{C3380CC4-5D6E-409C-BE32-E72D297353CC}">
                <c16:uniqueId val="{00000001-C14F-4032-AFCE-AA8E63FCE3B8}"/>
              </c:ext>
            </c:extLst>
          </c:dPt>
          <c:dPt>
            <c:idx val="9"/>
            <c:bubble3D val="0"/>
            <c:spPr>
              <a:ln w="38100">
                <a:solidFill>
                  <a:srgbClr val="7030A0"/>
                </a:solidFill>
                <a:prstDash val="lgDashDotDot"/>
              </a:ln>
            </c:spPr>
            <c:extLst>
              <c:ext xmlns:c16="http://schemas.microsoft.com/office/drawing/2014/chart" uri="{C3380CC4-5D6E-409C-BE32-E72D297353CC}">
                <c16:uniqueId val="{00000003-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data'!$C$2:$C$11</c:f>
              <c:numCache>
                <c:formatCode>0.0</c:formatCode>
                <c:ptCount val="10"/>
                <c:pt idx="0">
                  <c:v>10.8</c:v>
                </c:pt>
                <c:pt idx="1">
                  <c:v>30.4</c:v>
                </c:pt>
                <c:pt idx="2">
                  <c:v>40.799999999999997</c:v>
                </c:pt>
                <c:pt idx="3">
                  <c:v>55.6</c:v>
                </c:pt>
                <c:pt idx="4">
                  <c:v>68.7</c:v>
                </c:pt>
                <c:pt idx="5">
                  <c:v>78.2</c:v>
                </c:pt>
                <c:pt idx="6">
                  <c:v>84.6</c:v>
                </c:pt>
                <c:pt idx="7">
                  <c:v>86</c:v>
                </c:pt>
              </c:numCache>
            </c:numRef>
          </c:val>
          <c:smooth val="0"/>
          <c:extLst>
            <c:ext xmlns:c16="http://schemas.microsoft.com/office/drawing/2014/chart" uri="{C3380CC4-5D6E-409C-BE32-E72D297353CC}">
              <c16:uniqueId val="{00000004-C14F-4032-AFCE-AA8E63FCE3B8}"/>
            </c:ext>
          </c:extLst>
        </c:ser>
        <c:ser>
          <c:idx val="2"/>
          <c:order val="2"/>
          <c:tx>
            <c:strRef>
              <c:f>'Source data'!$D$1</c:f>
              <c:strCache>
                <c:ptCount val="1"/>
                <c:pt idx="0">
                  <c:v>Column1</c:v>
                </c:pt>
              </c:strCache>
            </c:strRef>
          </c:tx>
          <c:spPr>
            <a:ln w="38100">
              <a:solidFill>
                <a:srgbClr val="7030A0"/>
              </a:solidFill>
              <a:prstDash val="sysDash"/>
              <a:headEnd type="none"/>
            </a:ln>
          </c:spPr>
          <c:marker>
            <c:symbol val="square"/>
            <c:size val="4"/>
            <c:spPr>
              <a:solidFill>
                <a:srgbClr val="7030A0"/>
              </a:solidFill>
              <a:ln>
                <a:noFill/>
              </a:ln>
            </c:spPr>
          </c:marker>
          <c:dPt>
            <c:idx val="7"/>
            <c:bubble3D val="0"/>
            <c:extLst>
              <c:ext xmlns:c16="http://schemas.microsoft.com/office/drawing/2014/chart" uri="{C3380CC4-5D6E-409C-BE32-E72D297353CC}">
                <c16:uniqueId val="{00000005-C14F-4032-AFCE-AA8E63FCE3B8}"/>
              </c:ext>
            </c:extLst>
          </c:dPt>
          <c:dPt>
            <c:idx val="8"/>
            <c:bubble3D val="0"/>
            <c:spPr>
              <a:ln w="38100">
                <a:solidFill>
                  <a:srgbClr val="7030A0"/>
                </a:solidFill>
                <a:prstDash val="solid"/>
                <a:headEnd type="none"/>
              </a:ln>
            </c:spPr>
            <c:extLst>
              <c:ext xmlns:c16="http://schemas.microsoft.com/office/drawing/2014/chart" uri="{C3380CC4-5D6E-409C-BE32-E72D297353CC}">
                <c16:uniqueId val="{00000007-C14F-4032-AFCE-AA8E63FCE3B8}"/>
              </c:ext>
            </c:extLst>
          </c:dPt>
          <c:dPt>
            <c:idx val="9"/>
            <c:bubble3D val="0"/>
            <c:spPr>
              <a:ln w="38100">
                <a:solidFill>
                  <a:srgbClr val="7030A0"/>
                </a:solidFill>
                <a:prstDash val="solid"/>
                <a:headEnd type="none"/>
              </a:ln>
            </c:spPr>
            <c:extLst>
              <c:ext xmlns:c16="http://schemas.microsoft.com/office/drawing/2014/chart" uri="{C3380CC4-5D6E-409C-BE32-E72D297353CC}">
                <c16:uniqueId val="{00000009-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data'!$D$2:$D$11</c:f>
              <c:numCache>
                <c:formatCode>General</c:formatCode>
                <c:ptCount val="10"/>
                <c:pt idx="7" formatCode="0.0">
                  <c:v>84.7</c:v>
                </c:pt>
                <c:pt idx="8" formatCode="0.0">
                  <c:v>87.6</c:v>
                </c:pt>
                <c:pt idx="9" formatCode="0.0">
                  <c:v>86.4</c:v>
                </c:pt>
              </c:numCache>
            </c:numRef>
          </c:val>
          <c:smooth val="0"/>
          <c:extLst>
            <c:ext xmlns:c16="http://schemas.microsoft.com/office/drawing/2014/chart" uri="{C3380CC4-5D6E-409C-BE32-E72D297353CC}">
              <c16:uniqueId val="{0000000A-C14F-4032-AFCE-AA8E63FCE3B8}"/>
            </c:ext>
          </c:extLst>
        </c:ser>
        <c:ser>
          <c:idx val="3"/>
          <c:order val="3"/>
          <c:tx>
            <c:strRef>
              <c:f>'Source data'!$E$1</c:f>
              <c:strCache>
                <c:ptCount val="1"/>
                <c:pt idx="0">
                  <c:v>≥1 MenACWY†</c:v>
                </c:pt>
              </c:strCache>
            </c:strRef>
          </c:tx>
          <c:spPr>
            <a:ln w="38100">
              <a:solidFill>
                <a:srgbClr val="00B050"/>
              </a:solidFill>
              <a:prstDash val="sysDot"/>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B-C14F-4032-AFCE-AA8E63FCE3B8}"/>
              </c:ext>
            </c:extLst>
          </c:dPt>
          <c:dPt>
            <c:idx val="9"/>
            <c:bubble3D val="0"/>
            <c:extLst>
              <c:ext xmlns:c16="http://schemas.microsoft.com/office/drawing/2014/chart" uri="{C3380CC4-5D6E-409C-BE32-E72D297353CC}">
                <c16:uniqueId val="{0000000C-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data'!$E$2:$E$11</c:f>
              <c:numCache>
                <c:formatCode>0.0</c:formatCode>
                <c:ptCount val="10"/>
                <c:pt idx="0">
                  <c:v>11.7</c:v>
                </c:pt>
                <c:pt idx="1">
                  <c:v>32.4</c:v>
                </c:pt>
                <c:pt idx="2">
                  <c:v>41.8</c:v>
                </c:pt>
                <c:pt idx="3">
                  <c:v>53.6</c:v>
                </c:pt>
                <c:pt idx="4">
                  <c:v>62.7</c:v>
                </c:pt>
                <c:pt idx="5">
                  <c:v>70.5</c:v>
                </c:pt>
                <c:pt idx="6">
                  <c:v>74</c:v>
                </c:pt>
                <c:pt idx="7">
                  <c:v>77.8</c:v>
                </c:pt>
              </c:numCache>
            </c:numRef>
          </c:val>
          <c:smooth val="0"/>
          <c:extLst>
            <c:ext xmlns:c16="http://schemas.microsoft.com/office/drawing/2014/chart" uri="{C3380CC4-5D6E-409C-BE32-E72D297353CC}">
              <c16:uniqueId val="{0000000D-C14F-4032-AFCE-AA8E63FCE3B8}"/>
            </c:ext>
          </c:extLst>
        </c:ser>
        <c:ser>
          <c:idx val="4"/>
          <c:order val="4"/>
          <c:tx>
            <c:strRef>
              <c:f>'Source data'!$F$1</c:f>
              <c:strCache>
                <c:ptCount val="1"/>
                <c:pt idx="0">
                  <c:v>Column2</c:v>
                </c:pt>
              </c:strCache>
            </c:strRef>
          </c:tx>
          <c:spPr>
            <a:ln w="38100">
              <a:solidFill>
                <a:srgbClr val="00B050"/>
              </a:solidFill>
              <a:prstDash val="solid"/>
            </a:ln>
          </c:spPr>
          <c:marker>
            <c:symbol val="diamond"/>
            <c:size val="4"/>
            <c:spPr>
              <a:solidFill>
                <a:srgbClr val="00B050"/>
              </a:solidFill>
              <a:ln>
                <a:noFill/>
              </a:ln>
            </c:spPr>
          </c:marker>
          <c:dPt>
            <c:idx val="8"/>
            <c:bubble3D val="0"/>
            <c:extLst>
              <c:ext xmlns:c16="http://schemas.microsoft.com/office/drawing/2014/chart" uri="{C3380CC4-5D6E-409C-BE32-E72D297353CC}">
                <c16:uniqueId val="{0000000E-C14F-4032-AFCE-AA8E63FCE3B8}"/>
              </c:ext>
            </c:extLst>
          </c:dPt>
          <c:dPt>
            <c:idx val="9"/>
            <c:bubble3D val="0"/>
            <c:extLst>
              <c:ext xmlns:c16="http://schemas.microsoft.com/office/drawing/2014/chart" uri="{C3380CC4-5D6E-409C-BE32-E72D297353CC}">
                <c16:uniqueId val="{0000000F-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data'!$F$2:$F$11</c:f>
              <c:numCache>
                <c:formatCode>General</c:formatCode>
                <c:ptCount val="10"/>
                <c:pt idx="7" formatCode="0.0">
                  <c:v>76.599999999999994</c:v>
                </c:pt>
                <c:pt idx="8" formatCode="0.0">
                  <c:v>79.3</c:v>
                </c:pt>
                <c:pt idx="9" formatCode="0.0">
                  <c:v>81.3</c:v>
                </c:pt>
              </c:numCache>
            </c:numRef>
          </c:val>
          <c:smooth val="0"/>
          <c:extLst>
            <c:ext xmlns:c16="http://schemas.microsoft.com/office/drawing/2014/chart" uri="{C3380CC4-5D6E-409C-BE32-E72D297353CC}">
              <c16:uniqueId val="{00000010-C14F-4032-AFCE-AA8E63FCE3B8}"/>
            </c:ext>
          </c:extLst>
        </c:ser>
        <c:ser>
          <c:idx val="5"/>
          <c:order val="5"/>
          <c:tx>
            <c:strRef>
              <c:f>'Source data'!$G$1</c:f>
              <c:strCache>
                <c:ptCount val="1"/>
                <c:pt idx="0">
                  <c:v>≥2 MenACWY§</c:v>
                </c:pt>
              </c:strCache>
            </c:strRef>
          </c:tx>
          <c:spPr>
            <a:ln w="38100">
              <a:solidFill>
                <a:srgbClr val="92D050"/>
              </a:solidFill>
            </a:ln>
          </c:spPr>
          <c:marker>
            <c:symbol val="star"/>
            <c:size val="4"/>
            <c:spPr>
              <a:noFill/>
              <a:ln>
                <a:solidFill>
                  <a:srgbClr val="92D050"/>
                </a:solidFill>
              </a:ln>
            </c:spPr>
          </c:marker>
          <c:dPt>
            <c:idx val="8"/>
            <c:bubble3D val="0"/>
            <c:extLst>
              <c:ext xmlns:c16="http://schemas.microsoft.com/office/drawing/2014/chart" uri="{C3380CC4-5D6E-409C-BE32-E72D297353CC}">
                <c16:uniqueId val="{00000011-C14F-4032-AFCE-AA8E63FCE3B8}"/>
              </c:ext>
            </c:extLst>
          </c:dPt>
          <c:dPt>
            <c:idx val="9"/>
            <c:bubble3D val="0"/>
            <c:spPr>
              <a:ln w="38100">
                <a:solidFill>
                  <a:srgbClr val="92D050"/>
                </a:solidFill>
                <a:prstDash val="solid"/>
              </a:ln>
            </c:spPr>
            <c:extLst>
              <c:ext xmlns:c16="http://schemas.microsoft.com/office/drawing/2014/chart" uri="{C3380CC4-5D6E-409C-BE32-E72D297353CC}">
                <c16:uniqueId val="{00000013-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data'!$G$2:$G$11</c:f>
              <c:numCache>
                <c:formatCode>General</c:formatCode>
                <c:ptCount val="10"/>
                <c:pt idx="8" formatCode="0.0">
                  <c:v>28.5</c:v>
                </c:pt>
                <c:pt idx="9" formatCode="0.0">
                  <c:v>33.299999999999997</c:v>
                </c:pt>
              </c:numCache>
            </c:numRef>
          </c:val>
          <c:smooth val="0"/>
          <c:extLst>
            <c:ext xmlns:c16="http://schemas.microsoft.com/office/drawing/2014/chart" uri="{C3380CC4-5D6E-409C-BE32-E72D297353CC}">
              <c16:uniqueId val="{00000014-C14F-4032-AFCE-AA8E63FCE3B8}"/>
            </c:ext>
          </c:extLst>
        </c:ser>
        <c:ser>
          <c:idx val="6"/>
          <c:order val="6"/>
          <c:tx>
            <c:strRef>
              <c:f>'Source data'!$I$1</c:f>
              <c:strCache>
                <c:ptCount val="1"/>
                <c:pt idx="0">
                  <c:v>≥1 HPV (females)¶</c:v>
                </c:pt>
              </c:strCache>
            </c:strRef>
          </c:tx>
          <c:spPr>
            <a:ln w="38100">
              <a:solidFill>
                <a:srgbClr val="FF0000"/>
              </a:solidFill>
              <a:prstDash val="sysDash"/>
            </a:ln>
          </c:spPr>
          <c:marker>
            <c:symbol val="triangle"/>
            <c:size val="4"/>
            <c:spPr>
              <a:solidFill>
                <a:srgbClr val="FF0000"/>
              </a:solidFill>
              <a:ln>
                <a:noFill/>
              </a:ln>
            </c:spPr>
          </c:marker>
          <c:dPt>
            <c:idx val="1"/>
            <c:bubble3D val="0"/>
            <c:extLst>
              <c:ext xmlns:c16="http://schemas.microsoft.com/office/drawing/2014/chart" uri="{C3380CC4-5D6E-409C-BE32-E72D297353CC}">
                <c16:uniqueId val="{00000015-C14F-4032-AFCE-AA8E63FCE3B8}"/>
              </c:ext>
            </c:extLst>
          </c:dPt>
          <c:dPt>
            <c:idx val="2"/>
            <c:bubble3D val="0"/>
            <c:extLst>
              <c:ext xmlns:c16="http://schemas.microsoft.com/office/drawing/2014/chart" uri="{C3380CC4-5D6E-409C-BE32-E72D297353CC}">
                <c16:uniqueId val="{00000016-C14F-4032-AFCE-AA8E63FCE3B8}"/>
              </c:ext>
            </c:extLst>
          </c:dPt>
          <c:dPt>
            <c:idx val="3"/>
            <c:bubble3D val="0"/>
            <c:extLst>
              <c:ext xmlns:c16="http://schemas.microsoft.com/office/drawing/2014/chart" uri="{C3380CC4-5D6E-409C-BE32-E72D297353CC}">
                <c16:uniqueId val="{00000017-C14F-4032-AFCE-AA8E63FCE3B8}"/>
              </c:ext>
            </c:extLst>
          </c:dPt>
          <c:dPt>
            <c:idx val="4"/>
            <c:bubble3D val="0"/>
            <c:extLst>
              <c:ext xmlns:c16="http://schemas.microsoft.com/office/drawing/2014/chart" uri="{C3380CC4-5D6E-409C-BE32-E72D297353CC}">
                <c16:uniqueId val="{00000018-C14F-4032-AFCE-AA8E63FCE3B8}"/>
              </c:ext>
            </c:extLst>
          </c:dPt>
          <c:dPt>
            <c:idx val="5"/>
            <c:bubble3D val="0"/>
            <c:extLst>
              <c:ext xmlns:c16="http://schemas.microsoft.com/office/drawing/2014/chart" uri="{C3380CC4-5D6E-409C-BE32-E72D297353CC}">
                <c16:uniqueId val="{00000019-C14F-4032-AFCE-AA8E63FCE3B8}"/>
              </c:ext>
            </c:extLst>
          </c:dPt>
          <c:dPt>
            <c:idx val="6"/>
            <c:bubble3D val="0"/>
            <c:extLst>
              <c:ext xmlns:c16="http://schemas.microsoft.com/office/drawing/2014/chart" uri="{C3380CC4-5D6E-409C-BE32-E72D297353CC}">
                <c16:uniqueId val="{0000001A-C14F-4032-AFCE-AA8E63FCE3B8}"/>
              </c:ext>
            </c:extLst>
          </c:dPt>
          <c:dPt>
            <c:idx val="7"/>
            <c:bubble3D val="0"/>
            <c:extLst>
              <c:ext xmlns:c16="http://schemas.microsoft.com/office/drawing/2014/chart" uri="{C3380CC4-5D6E-409C-BE32-E72D297353CC}">
                <c16:uniqueId val="{0000001B-C14F-4032-AFCE-AA8E63FCE3B8}"/>
              </c:ext>
            </c:extLst>
          </c:dPt>
          <c:dPt>
            <c:idx val="8"/>
            <c:bubble3D val="0"/>
            <c:spPr>
              <a:ln w="38100">
                <a:solidFill>
                  <a:srgbClr val="FF0000"/>
                </a:solidFill>
                <a:prstDash val="solid"/>
              </a:ln>
            </c:spPr>
            <c:extLst>
              <c:ext xmlns:c16="http://schemas.microsoft.com/office/drawing/2014/chart" uri="{C3380CC4-5D6E-409C-BE32-E72D297353CC}">
                <c16:uniqueId val="{0000001D-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data'!$I$2:$I$11</c:f>
              <c:numCache>
                <c:formatCode>0.0</c:formatCode>
                <c:ptCount val="10"/>
                <c:pt idx="1">
                  <c:v>25.1</c:v>
                </c:pt>
                <c:pt idx="2">
                  <c:v>37.200000000000003</c:v>
                </c:pt>
                <c:pt idx="3">
                  <c:v>44.3</c:v>
                </c:pt>
                <c:pt idx="4">
                  <c:v>48.7</c:v>
                </c:pt>
                <c:pt idx="5">
                  <c:v>53</c:v>
                </c:pt>
                <c:pt idx="6">
                  <c:v>53.8</c:v>
                </c:pt>
                <c:pt idx="7">
                  <c:v>57.3</c:v>
                </c:pt>
              </c:numCache>
            </c:numRef>
          </c:val>
          <c:smooth val="0"/>
          <c:extLst>
            <c:ext xmlns:c16="http://schemas.microsoft.com/office/drawing/2014/chart" uri="{C3380CC4-5D6E-409C-BE32-E72D297353CC}">
              <c16:uniqueId val="{0000001E-C14F-4032-AFCE-AA8E63FCE3B8}"/>
            </c:ext>
          </c:extLst>
        </c:ser>
        <c:ser>
          <c:idx val="7"/>
          <c:order val="7"/>
          <c:tx>
            <c:strRef>
              <c:f>'Source data'!$J$1</c:f>
              <c:strCache>
                <c:ptCount val="1"/>
                <c:pt idx="0">
                  <c:v>Column3</c:v>
                </c:pt>
              </c:strCache>
            </c:strRef>
          </c:tx>
          <c:spPr>
            <a:ln w="38100">
              <a:solidFill>
                <a:srgbClr val="FF0000"/>
              </a:solidFill>
              <a:prstDash val="solid"/>
            </a:ln>
          </c:spPr>
          <c:marker>
            <c:symbol val="triangle"/>
            <c:size val="4"/>
            <c:spPr>
              <a:solidFill>
                <a:srgbClr val="FF000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data'!$J$2:$J$11</c:f>
              <c:numCache>
                <c:formatCode>General</c:formatCode>
                <c:ptCount val="10"/>
                <c:pt idx="7" formatCode="0.0">
                  <c:v>56.7</c:v>
                </c:pt>
                <c:pt idx="8" formatCode="0.0">
                  <c:v>60</c:v>
                </c:pt>
                <c:pt idx="9" formatCode="0.0">
                  <c:v>62.8</c:v>
                </c:pt>
              </c:numCache>
            </c:numRef>
          </c:val>
          <c:smooth val="0"/>
          <c:extLst>
            <c:ext xmlns:c16="http://schemas.microsoft.com/office/drawing/2014/chart" uri="{C3380CC4-5D6E-409C-BE32-E72D297353CC}">
              <c16:uniqueId val="{0000001F-C14F-4032-AFCE-AA8E63FCE3B8}"/>
            </c:ext>
          </c:extLst>
        </c:ser>
        <c:ser>
          <c:idx val="8"/>
          <c:order val="8"/>
          <c:tx>
            <c:strRef>
              <c:f>'Source data'!$K$1</c:f>
              <c:strCache>
                <c:ptCount val="1"/>
                <c:pt idx="0">
                  <c:v>≥3 HPV (females)¶</c:v>
                </c:pt>
              </c:strCache>
            </c:strRef>
          </c:tx>
          <c:spPr>
            <a:ln w="38100">
              <a:solidFill>
                <a:srgbClr val="FFC000"/>
              </a:solidFill>
              <a:prstDash val="dash"/>
            </a:ln>
          </c:spPr>
          <c:marker>
            <c:symbol val="circle"/>
            <c:size val="4"/>
            <c:spPr>
              <a:solidFill>
                <a:srgbClr val="FFC00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data'!$K$2:$K$11</c:f>
              <c:numCache>
                <c:formatCode>General</c:formatCode>
                <c:ptCount val="10"/>
                <c:pt idx="2" formatCode="0.0">
                  <c:v>17.899999999999999</c:v>
                </c:pt>
                <c:pt idx="3" formatCode="0.0">
                  <c:v>26.7</c:v>
                </c:pt>
                <c:pt idx="4" formatCode="0.0">
                  <c:v>32</c:v>
                </c:pt>
                <c:pt idx="5" formatCode="0.0">
                  <c:v>34.799999999999997</c:v>
                </c:pt>
                <c:pt idx="6" formatCode="0.0">
                  <c:v>33.4</c:v>
                </c:pt>
                <c:pt idx="7" formatCode="0.0">
                  <c:v>37.6</c:v>
                </c:pt>
              </c:numCache>
            </c:numRef>
          </c:val>
          <c:smooth val="0"/>
          <c:extLst>
            <c:ext xmlns:c16="http://schemas.microsoft.com/office/drawing/2014/chart" uri="{C3380CC4-5D6E-409C-BE32-E72D297353CC}">
              <c16:uniqueId val="{00000020-C14F-4032-AFCE-AA8E63FCE3B8}"/>
            </c:ext>
          </c:extLst>
        </c:ser>
        <c:ser>
          <c:idx val="9"/>
          <c:order val="9"/>
          <c:tx>
            <c:strRef>
              <c:f>'Source data'!$L$1</c:f>
              <c:strCache>
                <c:ptCount val="1"/>
                <c:pt idx="0">
                  <c:v>Column4</c:v>
                </c:pt>
              </c:strCache>
            </c:strRef>
          </c:tx>
          <c:spPr>
            <a:ln w="38100">
              <a:solidFill>
                <a:srgbClr val="FFC000"/>
              </a:solidFill>
              <a:prstDash val="solid"/>
            </a:ln>
          </c:spPr>
          <c:marker>
            <c:symbol val="circle"/>
            <c:size val="4"/>
            <c:spPr>
              <a:solidFill>
                <a:srgbClr val="FFC000"/>
              </a:solidFill>
              <a:ln w="9525">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data'!$L$2:$L$11</c:f>
              <c:numCache>
                <c:formatCode>General</c:formatCode>
                <c:ptCount val="10"/>
                <c:pt idx="7" formatCode="0.0">
                  <c:v>36.799999999999997</c:v>
                </c:pt>
                <c:pt idx="8" formatCode="0.0">
                  <c:v>39.700000000000003</c:v>
                </c:pt>
                <c:pt idx="9" formatCode="0.0">
                  <c:v>41.9</c:v>
                </c:pt>
              </c:numCache>
            </c:numRef>
          </c:val>
          <c:smooth val="0"/>
          <c:extLst>
            <c:ext xmlns:c16="http://schemas.microsoft.com/office/drawing/2014/chart" uri="{C3380CC4-5D6E-409C-BE32-E72D297353CC}">
              <c16:uniqueId val="{00000021-C14F-4032-AFCE-AA8E63FCE3B8}"/>
            </c:ext>
          </c:extLst>
        </c:ser>
        <c:ser>
          <c:idx val="10"/>
          <c:order val="10"/>
          <c:tx>
            <c:strRef>
              <c:f>'Source data'!$M$1</c:f>
              <c:strCache>
                <c:ptCount val="1"/>
                <c:pt idx="0">
                  <c:v>≥1 HPV (males)¶</c:v>
                </c:pt>
              </c:strCache>
            </c:strRef>
          </c:tx>
          <c:spPr>
            <a:ln w="38100" cmpd="sng">
              <a:solidFill>
                <a:srgbClr val="00B0F0"/>
              </a:solidFill>
              <a:prstDash val="lgDashDot"/>
            </a:ln>
          </c:spPr>
          <c:marker>
            <c:symbol val="triangle"/>
            <c:size val="5"/>
            <c:spPr>
              <a:solidFill>
                <a:srgbClr val="4983F2">
                  <a:lumMod val="60000"/>
                  <a:lumOff val="40000"/>
                </a:srgbClr>
              </a:solidFill>
              <a:ln>
                <a:noFill/>
              </a:ln>
            </c:spPr>
          </c:marker>
          <c:dPt>
            <c:idx val="6"/>
            <c:marker>
              <c:spPr>
                <a:solidFill>
                  <a:srgbClr val="00B0F0"/>
                </a:solidFill>
                <a:ln>
                  <a:noFill/>
                </a:ln>
              </c:spPr>
            </c:marker>
            <c:bubble3D val="0"/>
            <c:extLst>
              <c:ext xmlns:c16="http://schemas.microsoft.com/office/drawing/2014/chart" uri="{C3380CC4-5D6E-409C-BE32-E72D297353CC}">
                <c16:uniqueId val="{00000022-C14F-4032-AFCE-AA8E63FCE3B8}"/>
              </c:ext>
            </c:extLst>
          </c:dPt>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data'!$M$2:$M$11</c:f>
              <c:numCache>
                <c:formatCode>General</c:formatCode>
                <c:ptCount val="10"/>
                <c:pt idx="4" formatCode="0.0">
                  <c:v>1.4</c:v>
                </c:pt>
                <c:pt idx="5" formatCode="0.0">
                  <c:v>8.3000000000000007</c:v>
                </c:pt>
                <c:pt idx="6" formatCode="0.0">
                  <c:v>20.8</c:v>
                </c:pt>
                <c:pt idx="7" formatCode="0.0">
                  <c:v>34.6</c:v>
                </c:pt>
              </c:numCache>
            </c:numRef>
          </c:val>
          <c:smooth val="0"/>
          <c:extLst>
            <c:ext xmlns:c16="http://schemas.microsoft.com/office/drawing/2014/chart" uri="{C3380CC4-5D6E-409C-BE32-E72D297353CC}">
              <c16:uniqueId val="{00000023-C14F-4032-AFCE-AA8E63FCE3B8}"/>
            </c:ext>
          </c:extLst>
        </c:ser>
        <c:ser>
          <c:idx val="11"/>
          <c:order val="11"/>
          <c:tx>
            <c:strRef>
              <c:f>'Source data'!$N$1</c:f>
              <c:strCache>
                <c:ptCount val="1"/>
                <c:pt idx="0">
                  <c:v>Column5</c:v>
                </c:pt>
              </c:strCache>
            </c:strRef>
          </c:tx>
          <c:spPr>
            <a:ln w="38100" cmpd="sng">
              <a:solidFill>
                <a:srgbClr val="00B0F0"/>
              </a:solidFill>
              <a:prstDash val="solid"/>
            </a:ln>
          </c:spPr>
          <c:marker>
            <c:symbol val="triangle"/>
            <c:size val="4"/>
            <c:spPr>
              <a:solidFill>
                <a:srgbClr val="00B0F0"/>
              </a:solidFill>
              <a:ln>
                <a:no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data'!$N$2:$N$11</c:f>
              <c:numCache>
                <c:formatCode>General</c:formatCode>
                <c:ptCount val="10"/>
                <c:pt idx="7" formatCode="0.0">
                  <c:v>33.6</c:v>
                </c:pt>
                <c:pt idx="8" formatCode="0.0">
                  <c:v>41.7</c:v>
                </c:pt>
                <c:pt idx="9" formatCode="0.0">
                  <c:v>49.8</c:v>
                </c:pt>
              </c:numCache>
            </c:numRef>
          </c:val>
          <c:smooth val="0"/>
          <c:extLst>
            <c:ext xmlns:c16="http://schemas.microsoft.com/office/drawing/2014/chart" uri="{C3380CC4-5D6E-409C-BE32-E72D297353CC}">
              <c16:uniqueId val="{00000024-C14F-4032-AFCE-AA8E63FCE3B8}"/>
            </c:ext>
          </c:extLst>
        </c:ser>
        <c:ser>
          <c:idx val="12"/>
          <c:order val="12"/>
          <c:tx>
            <c:strRef>
              <c:f>'Source data'!$O$1</c:f>
              <c:strCache>
                <c:ptCount val="1"/>
                <c:pt idx="0">
                  <c:v>≥3 HPV (males)¶</c:v>
                </c:pt>
              </c:strCache>
            </c:strRef>
          </c:tx>
          <c:spPr>
            <a:ln w="38100">
              <a:solidFill>
                <a:srgbClr val="0070C0"/>
              </a:solidFill>
              <a:prstDash val="lgDash"/>
            </a:ln>
          </c:spPr>
          <c:marker>
            <c:symbol val="plus"/>
            <c:size val="5"/>
            <c:spPr>
              <a:noFill/>
              <a:ln>
                <a:solidFill>
                  <a:srgbClr val="0070C0"/>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data'!$O$2:$O$11</c:f>
              <c:numCache>
                <c:formatCode>General</c:formatCode>
                <c:ptCount val="10"/>
                <c:pt idx="5" formatCode="0.0">
                  <c:v>1.3</c:v>
                </c:pt>
                <c:pt idx="6" formatCode="0.0">
                  <c:v>6.8</c:v>
                </c:pt>
                <c:pt idx="7" formatCode="0.0">
                  <c:v>13.9</c:v>
                </c:pt>
              </c:numCache>
            </c:numRef>
          </c:val>
          <c:smooth val="0"/>
          <c:extLst>
            <c:ext xmlns:c16="http://schemas.microsoft.com/office/drawing/2014/chart" uri="{C3380CC4-5D6E-409C-BE32-E72D297353CC}">
              <c16:uniqueId val="{00000025-C14F-4032-AFCE-AA8E63FCE3B8}"/>
            </c:ext>
          </c:extLst>
        </c:ser>
        <c:ser>
          <c:idx val="13"/>
          <c:order val="13"/>
          <c:tx>
            <c:strRef>
              <c:f>'Source data'!$P$1</c:f>
              <c:strCache>
                <c:ptCount val="1"/>
                <c:pt idx="0">
                  <c:v>Column6</c:v>
                </c:pt>
              </c:strCache>
            </c:strRef>
          </c:tx>
          <c:spPr>
            <a:ln w="38100">
              <a:solidFill>
                <a:srgbClr val="0070C0"/>
              </a:solidFill>
              <a:prstDash val="solid"/>
            </a:ln>
          </c:spPr>
          <c:marker>
            <c:symbol val="plus"/>
            <c:size val="5"/>
            <c:spPr>
              <a:noFill/>
              <a:ln>
                <a:solidFill>
                  <a:srgbClr val="0070C0"/>
                </a:solidFill>
              </a:ln>
            </c:spPr>
          </c:marker>
          <c:cat>
            <c:numRef>
              <c:f>'Source data'!$B$2:$B$11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'Source data'!$P$2:$P$11</c:f>
              <c:numCache>
                <c:formatCode>General</c:formatCode>
                <c:ptCount val="10"/>
                <c:pt idx="7" formatCode="0.0">
                  <c:v>13.4</c:v>
                </c:pt>
                <c:pt idx="8" formatCode="0.0">
                  <c:v>21.6</c:v>
                </c:pt>
                <c:pt idx="9" formatCode="0.0">
                  <c:v>28.1</c:v>
                </c:pt>
              </c:numCache>
            </c:numRef>
          </c:val>
          <c:smooth val="0"/>
          <c:extLst>
            <c:ext xmlns:c16="http://schemas.microsoft.com/office/drawing/2014/chart" uri="{C3380CC4-5D6E-409C-BE32-E72D297353CC}">
              <c16:uniqueId val="{00000026-C14F-4032-AFCE-AA8E63FCE3B8}"/>
            </c:ext>
          </c:extLst>
        </c:ser>
        <c:dLbls>
          <c:showLegendKey val="0"/>
          <c:showVal val="0"/>
          <c:showCatName val="0"/>
          <c:showSerName val="0"/>
          <c:showPercent val="0"/>
          <c:showBubbleSize val="0"/>
        </c:dLbls>
        <c:marker val="1"/>
        <c:smooth val="0"/>
        <c:axId val="-2131649688"/>
        <c:axId val="-2131657304"/>
        <c:extLst>
          <c:ext xmlns:c15="http://schemas.microsoft.com/office/drawing/2012/chart" uri="{02D57815-91ED-43cb-92C2-25804820EDAC}">
            <c15:filteredLineSeries>
              <c15:ser>
                <c:idx val="0"/>
                <c:order val="0"/>
                <c:tx>
                  <c:strRef>
                    <c:extLst>
                      <c:ext uri="{02D57815-91ED-43cb-92C2-25804820EDAC}">
                        <c15:formulaRef>
                          <c15:sqref>'Source data'!$B$1</c15:sqref>
                        </c15:formulaRef>
                      </c:ext>
                    </c:extLst>
                    <c:strCache>
                      <c:ptCount val="1"/>
                      <c:pt idx="0">
                        <c:v>Column7</c:v>
                      </c:pt>
                    </c:strCache>
                  </c:strRef>
                </c:tx>
                <c:spPr>
                  <a:ln>
                    <a:prstDash val="sysDash"/>
                  </a:ln>
                </c:spPr>
                <c:dPt>
                  <c:idx val="8"/>
                  <c:bubble3D val="0"/>
                  <c:spPr>
                    <a:ln>
                      <a:noFill/>
                      <a:prstDash val="solid"/>
                    </a:ln>
                  </c:spPr>
                  <c:extLst>
                    <c:ext xmlns:c16="http://schemas.microsoft.com/office/drawing/2014/chart" uri="{C3380CC4-5D6E-409C-BE32-E72D297353CC}">
                      <c16:uniqueId val="{00000028-C14F-4032-AFCE-AA8E63FCE3B8}"/>
                    </c:ext>
                  </c:extLst>
                </c:dPt>
                <c:dPt>
                  <c:idx val="9"/>
                  <c:bubble3D val="0"/>
                  <c:spPr>
                    <a:ln>
                      <a:prstDash val="solid"/>
                    </a:ln>
                  </c:spPr>
                  <c:extLst>
                    <c:ext xmlns:c16="http://schemas.microsoft.com/office/drawing/2014/chart" uri="{C3380CC4-5D6E-409C-BE32-E72D297353CC}">
                      <c16:uniqueId val="{0000002A-C14F-4032-AFCE-AA8E63FCE3B8}"/>
                    </c:ext>
                  </c:extLst>
                </c:dPt>
                <c:cat>
                  <c:numRef>
                    <c:extLs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extLst>
                      <c:ext uri="{02D57815-91ED-43cb-92C2-25804820EDAC}">
                        <c15:formulaRef>
                          <c15:sqref>'Source data'!$B$2:$B$11</c15:sqref>
                        </c15:formulaRef>
                      </c:ext>
                    </c:extLst>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val>
                <c:smooth val="0"/>
                <c:extLst>
                  <c:ext xmlns:c16="http://schemas.microsoft.com/office/drawing/2014/chart" uri="{C3380CC4-5D6E-409C-BE32-E72D297353CC}">
                    <c16:uniqueId val="{0000002B-C14F-4032-AFCE-AA8E63FCE3B8}"/>
                  </c:ext>
                </c:extLst>
              </c15:ser>
            </c15:filteredLineSeries>
          </c:ext>
        </c:extLst>
      </c:lineChart>
      <c:catAx>
        <c:axId val="-2131649688"/>
        <c:scaling>
          <c:orientation val="minMax"/>
        </c:scaling>
        <c:delete val="0"/>
        <c:axPos val="b"/>
        <c:title>
          <c:tx>
            <c:rich>
              <a:bodyPr/>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Survey Year</a:t>
                </a:r>
              </a:p>
            </c:rich>
          </c:tx>
          <c:overlay val="0"/>
        </c:title>
        <c:numFmt formatCode="General" sourceLinked="1"/>
        <c:majorTickMark val="out"/>
        <c:minorTickMark val="none"/>
        <c:tickLblPos val="nextTo"/>
        <c:txPr>
          <a:bodyPr/>
          <a:lstStyle/>
          <a:p>
            <a:pPr>
              <a:defRPr>
                <a:solidFill>
                  <a:srgbClr val="5F5F5F"/>
                </a:solidFill>
                <a:latin typeface="Calibri" panose="020F0502020204030204" pitchFamily="34" charset="0"/>
              </a:defRPr>
            </a:pPr>
            <a:endParaRPr lang="en-US"/>
          </a:p>
        </c:txPr>
        <c:crossAx val="-2131657304"/>
        <c:crosses val="autoZero"/>
        <c:auto val="1"/>
        <c:lblAlgn val="ctr"/>
        <c:lblOffset val="100"/>
        <c:noMultiLvlLbl val="0"/>
      </c:catAx>
      <c:valAx>
        <c:axId val="-2131657304"/>
        <c:scaling>
          <c:orientation val="minMax"/>
        </c:scaling>
        <c:delete val="0"/>
        <c:axPos val="l"/>
        <c:title>
          <c:tx>
            <c:rich>
              <a:bodyPr rot="-5400000" vert="horz"/>
              <a:lstStyle/>
              <a:p>
                <a:pPr>
                  <a:defRPr>
                    <a:solidFill>
                      <a:srgbClr val="5F5F5F"/>
                    </a:solidFill>
                    <a:latin typeface="Calibri" panose="020F0502020204030204" pitchFamily="34" charset="0"/>
                  </a:defRPr>
                </a:pPr>
                <a:r>
                  <a:rPr lang="en-US" dirty="0">
                    <a:solidFill>
                      <a:srgbClr val="5F5F5F"/>
                    </a:solidFill>
                    <a:latin typeface="Calibri" panose="020F0502020204030204" pitchFamily="34" charset="0"/>
                  </a:rPr>
                  <a:t>Percent Vaccinated</a:t>
                </a:r>
              </a:p>
            </c:rich>
          </c:tx>
          <c:overlay val="0"/>
        </c:title>
        <c:numFmt formatCode="0" sourceLinked="0"/>
        <c:majorTickMark val="out"/>
        <c:minorTickMark val="none"/>
        <c:tickLblPos val="nextTo"/>
        <c:txPr>
          <a:bodyPr/>
          <a:lstStyle/>
          <a:p>
            <a:pPr>
              <a:defRPr>
                <a:solidFill>
                  <a:srgbClr val="5F5F5F"/>
                </a:solidFill>
                <a:latin typeface="Calibri" panose="020F0502020204030204" pitchFamily="34" charset="0"/>
              </a:defRPr>
            </a:pPr>
            <a:endParaRPr lang="en-US"/>
          </a:p>
        </c:txPr>
        <c:crossAx val="-2131649688"/>
        <c:crosses val="autoZero"/>
        <c:crossBetween val="between"/>
      </c:valAx>
      <c:spPr>
        <a:solidFill>
          <a:srgbClr val="FFFFFF"/>
        </a:solidFill>
        <a:ln>
          <a:noFill/>
        </a:ln>
      </c:spPr>
    </c:plotArea>
    <c:plotVisOnly val="1"/>
    <c:dispBlanksAs val="gap"/>
    <c:showDLblsOverMax val="0"/>
  </c:chart>
  <c:spPr>
    <a:noFill/>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9.2000000000000011</c:v>
                </c:pt>
              </c:numCache>
            </c:numRef>
          </c:val>
          <c:extLst>
            <c:ext xmlns:c16="http://schemas.microsoft.com/office/drawing/2014/chart" uri="{C3380CC4-5D6E-409C-BE32-E72D297353CC}">
              <c16:uniqueId val="{00000000-14D2-48C9-AA2E-1C1EF52F233C}"/>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4"/>
              <c:layout>
                <c:manualLayout>
                  <c:x val="1.38888888888889E-2"/>
                  <c:y val="1.12241306435779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D2-48C9-AA2E-1C1EF52F233C}"/>
                </c:ext>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1E4-4244-98D2-8877F5E19A1D}"/>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9.2000000000000011</c:v>
                </c:pt>
                <c:pt idx="1">
                  <c:v>9.2000000000000011</c:v>
                </c:pt>
                <c:pt idx="2">
                  <c:v>9.3000000000000007</c:v>
                </c:pt>
                <c:pt idx="3" formatCode="0.0">
                  <c:v>7</c:v>
                </c:pt>
                <c:pt idx="4">
                  <c:v>5.2</c:v>
                </c:pt>
                <c:pt idx="5">
                  <c:v>7.8</c:v>
                </c:pt>
              </c:numCache>
            </c:numRef>
          </c:val>
          <c:extLst>
            <c:ext xmlns:c16="http://schemas.microsoft.com/office/drawing/2014/chart" uri="{C3380CC4-5D6E-409C-BE32-E72D297353CC}">
              <c16:uniqueId val="{00000003-14D2-48C9-AA2E-1C1EF52F233C}"/>
            </c:ext>
          </c:extLst>
        </c:ser>
        <c:dLbls>
          <c:showLegendKey val="0"/>
          <c:showVal val="0"/>
          <c:showCatName val="0"/>
          <c:showSerName val="0"/>
          <c:showPercent val="0"/>
          <c:showBubbleSize val="0"/>
        </c:dLbls>
        <c:gapWidth val="150"/>
        <c:axId val="-2121571608"/>
        <c:axId val="-2121568424"/>
      </c:barChart>
      <c:catAx>
        <c:axId val="-2121571608"/>
        <c:scaling>
          <c:orientation val="minMax"/>
        </c:scaling>
        <c:delete val="0"/>
        <c:axPos val="b"/>
        <c:numFmt formatCode="General" sourceLinked="1"/>
        <c:majorTickMark val="out"/>
        <c:minorTickMark val="none"/>
        <c:tickLblPos val="nextTo"/>
        <c:txPr>
          <a:bodyPr/>
          <a:lstStyle/>
          <a:p>
            <a:pPr>
              <a:defRPr b="1"/>
            </a:pPr>
            <a:endParaRPr lang="en-US"/>
          </a:p>
        </c:txPr>
        <c:crossAx val="-2121568424"/>
        <c:crosses val="autoZero"/>
        <c:auto val="1"/>
        <c:lblAlgn val="ctr"/>
        <c:lblOffset val="100"/>
        <c:noMultiLvlLbl val="0"/>
      </c:catAx>
      <c:valAx>
        <c:axId val="-2121568424"/>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2121571608"/>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c:ext xmlns:c16="http://schemas.microsoft.com/office/drawing/2014/chart" uri="{C3380CC4-5D6E-409C-BE32-E72D297353CC}">
                <c16:uniqueId val="{00000001-15B4-4821-813E-4253FC666DB7}"/>
              </c:ext>
            </c:extLst>
          </c:dPt>
          <c:dPt>
            <c:idx val="1"/>
            <c:invertIfNegative val="0"/>
            <c:bubble3D val="0"/>
            <c:spPr>
              <a:solidFill>
                <a:srgbClr val="92D050"/>
              </a:solidFill>
            </c:spPr>
            <c:extLst>
              <c:ext xmlns:c16="http://schemas.microsoft.com/office/drawing/2014/chart" uri="{C3380CC4-5D6E-409C-BE32-E72D297353CC}">
                <c16:uniqueId val="{00000003-15B4-4821-813E-4253FC666DB7}"/>
              </c:ext>
            </c:extLst>
          </c:dPt>
          <c:dPt>
            <c:idx val="2"/>
            <c:invertIfNegative val="0"/>
            <c:bubble3D val="0"/>
            <c:spPr>
              <a:solidFill>
                <a:srgbClr val="FF6600"/>
              </a:solidFill>
            </c:spPr>
            <c:extLst>
              <c:ext xmlns:c16="http://schemas.microsoft.com/office/drawing/2014/chart" uri="{C3380CC4-5D6E-409C-BE32-E72D297353CC}">
                <c16:uniqueId val="{00000005-15B4-4821-813E-4253FC666DB7}"/>
              </c:ext>
            </c:extLst>
          </c:dPt>
          <c:dPt>
            <c:idx val="3"/>
            <c:invertIfNegative val="0"/>
            <c:bubble3D val="0"/>
            <c:spPr>
              <a:solidFill>
                <a:srgbClr val="FFCC00"/>
              </a:solidFill>
            </c:spPr>
            <c:extLst>
              <c:ext xmlns:c16="http://schemas.microsoft.com/office/drawing/2014/chart" uri="{C3380CC4-5D6E-409C-BE32-E72D297353CC}">
                <c16:uniqueId val="{00000007-15B4-4821-813E-4253FC666DB7}"/>
              </c:ext>
            </c:extLst>
          </c:dPt>
          <c:dPt>
            <c:idx val="4"/>
            <c:invertIfNegative val="0"/>
            <c:bubble3D val="0"/>
            <c:spPr>
              <a:solidFill>
                <a:srgbClr val="1993B9"/>
              </a:solidFill>
            </c:spPr>
            <c:extLst>
              <c:ext xmlns:c16="http://schemas.microsoft.com/office/drawing/2014/chart" uri="{C3380CC4-5D6E-409C-BE32-E72D297353CC}">
                <c16:uniqueId val="{00000009-15B4-4821-813E-4253FC666DB7}"/>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c:v>
                </c:pt>
                <c:pt idx="4">
                  <c:v>11.3</c:v>
                </c:pt>
              </c:numCache>
            </c:numRef>
          </c:val>
          <c:extLst>
            <c:ext xmlns:c16="http://schemas.microsoft.com/office/drawing/2014/chart" uri="{C3380CC4-5D6E-409C-BE32-E72D297353CC}">
              <c16:uniqueId val="{0000000A-15B4-4821-813E-4253FC666DB7}"/>
            </c:ext>
          </c:extLst>
        </c:ser>
        <c:dLbls>
          <c:showLegendKey val="0"/>
          <c:showVal val="0"/>
          <c:showCatName val="0"/>
          <c:showSerName val="0"/>
          <c:showPercent val="0"/>
          <c:showBubbleSize val="0"/>
        </c:dLbls>
        <c:gapWidth val="150"/>
        <c:axId val="-2121491336"/>
        <c:axId val="-2121488088"/>
      </c:barChart>
      <c:catAx>
        <c:axId val="-2121491336"/>
        <c:scaling>
          <c:orientation val="minMax"/>
        </c:scaling>
        <c:delete val="0"/>
        <c:axPos val="l"/>
        <c:numFmt formatCode="General" sourceLinked="0"/>
        <c:majorTickMark val="out"/>
        <c:minorTickMark val="none"/>
        <c:tickLblPos val="nextTo"/>
        <c:txPr>
          <a:bodyPr/>
          <a:lstStyle/>
          <a:p>
            <a:pPr>
              <a:defRPr b="0">
                <a:solidFill>
                  <a:schemeClr val="accent1">
                    <a:lumMod val="50000"/>
                  </a:schemeClr>
                </a:solidFill>
              </a:defRPr>
            </a:pPr>
            <a:endParaRPr lang="en-US"/>
          </a:p>
        </c:txPr>
        <c:crossAx val="-2121488088"/>
        <c:crosses val="autoZero"/>
        <c:auto val="1"/>
        <c:lblAlgn val="ctr"/>
        <c:lblOffset val="100"/>
        <c:noMultiLvlLbl val="0"/>
      </c:catAx>
      <c:valAx>
        <c:axId val="-2121488088"/>
        <c:scaling>
          <c:orientation val="minMax"/>
        </c:scaling>
        <c:delete val="0"/>
        <c:axPos val="b"/>
        <c:title>
          <c:tx>
            <c:rich>
              <a:bodyPr/>
              <a:lstStyle/>
              <a:p>
                <a:pPr>
                  <a:defRPr>
                    <a:solidFill>
                      <a:schemeClr val="accent1">
                        <a:lumMod val="50000"/>
                      </a:schemeClr>
                    </a:solidFill>
                  </a:defRPr>
                </a:pPr>
                <a:r>
                  <a:rPr lang="en-US" dirty="0">
                    <a:solidFill>
                      <a:schemeClr val="accent1">
                        <a:lumMod val="50000"/>
                      </a:schemeClr>
                    </a:solidFill>
                  </a:rPr>
                  <a:t>Percent</a:t>
                </a:r>
              </a:p>
            </c:rich>
          </c:tx>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2121491336"/>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9.2000000000000011</c:v>
                </c:pt>
              </c:numCache>
            </c:numRef>
          </c:val>
          <c:extLst>
            <c:ext xmlns:c16="http://schemas.microsoft.com/office/drawing/2014/chart" uri="{C3380CC4-5D6E-409C-BE32-E72D297353CC}">
              <c16:uniqueId val="{00000000-8324-4815-BA34-954088379716}"/>
            </c:ext>
          </c:extLst>
        </c:ser>
        <c:ser>
          <c:idx val="1"/>
          <c:order val="1"/>
          <c:tx>
            <c:strRef>
              <c:f>Sheet1!$C$1</c:f>
              <c:strCache>
                <c:ptCount val="1"/>
                <c:pt idx="0">
                  <c:v>Provider's estimate </c:v>
                </c:pt>
              </c:strCache>
            </c:strRef>
          </c:tx>
          <c:spPr>
            <a:solidFill>
              <a:srgbClr val="90D9F0"/>
            </a:solidFill>
            <a:ln>
              <a:solidFill>
                <a:srgbClr val="90D9F0"/>
              </a:solidFill>
            </a:ln>
          </c:spPr>
          <c:invertIfNegative val="0"/>
          <c:dLbls>
            <c:dLbl>
              <c:idx val="4"/>
              <c:layout>
                <c:manualLayout>
                  <c:x val="1.38888888888889E-2"/>
                  <c:y val="1.12241306435779E-2"/>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24-4815-BA34-954088379716}"/>
                </c:ext>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324-4815-BA34-954088379716}"/>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9.2000000000000011</c:v>
                </c:pt>
                <c:pt idx="1">
                  <c:v>9.2000000000000011</c:v>
                </c:pt>
                <c:pt idx="2">
                  <c:v>9.3000000000000007</c:v>
                </c:pt>
                <c:pt idx="3" formatCode="0.0">
                  <c:v>7</c:v>
                </c:pt>
                <c:pt idx="4">
                  <c:v>5.2</c:v>
                </c:pt>
                <c:pt idx="5">
                  <c:v>7.8</c:v>
                </c:pt>
              </c:numCache>
            </c:numRef>
          </c:val>
          <c:extLst>
            <c:ext xmlns:c16="http://schemas.microsoft.com/office/drawing/2014/chart" uri="{C3380CC4-5D6E-409C-BE32-E72D297353CC}">
              <c16:uniqueId val="{00000003-8324-4815-BA34-954088379716}"/>
            </c:ext>
          </c:extLst>
        </c:ser>
        <c:dLbls>
          <c:showLegendKey val="0"/>
          <c:showVal val="0"/>
          <c:showCatName val="0"/>
          <c:showSerName val="0"/>
          <c:showPercent val="0"/>
          <c:showBubbleSize val="0"/>
        </c:dLbls>
        <c:gapWidth val="150"/>
        <c:axId val="-2121438392"/>
        <c:axId val="-2121435208"/>
      </c:barChart>
      <c:catAx>
        <c:axId val="-2121438392"/>
        <c:scaling>
          <c:orientation val="minMax"/>
        </c:scaling>
        <c:delete val="0"/>
        <c:axPos val="b"/>
        <c:numFmt formatCode="General" sourceLinked="1"/>
        <c:majorTickMark val="out"/>
        <c:minorTickMark val="none"/>
        <c:tickLblPos val="nextTo"/>
        <c:txPr>
          <a:bodyPr/>
          <a:lstStyle/>
          <a:p>
            <a:pPr>
              <a:defRPr b="1"/>
            </a:pPr>
            <a:endParaRPr lang="en-US"/>
          </a:p>
        </c:txPr>
        <c:crossAx val="-2121435208"/>
        <c:crosses val="autoZero"/>
        <c:auto val="1"/>
        <c:lblAlgn val="ctr"/>
        <c:lblOffset val="100"/>
        <c:noMultiLvlLbl val="0"/>
      </c:catAx>
      <c:valAx>
        <c:axId val="-2121435208"/>
        <c:scaling>
          <c:orientation val="minMax"/>
        </c:scaling>
        <c:delete val="0"/>
        <c:axPos val="l"/>
        <c:title>
          <c:tx>
            <c:rich>
              <a:bodyPr rot="-5400000" vert="horz"/>
              <a:lstStyle/>
              <a:p>
                <a:pPr>
                  <a:defRPr/>
                </a:pPr>
                <a:r>
                  <a:rPr lang="en-US" dirty="0"/>
                  <a:t>Median Values</a:t>
                </a:r>
              </a:p>
            </c:rich>
          </c:tx>
          <c:overlay val="0"/>
        </c:title>
        <c:numFmt formatCode="General" sourceLinked="1"/>
        <c:majorTickMark val="out"/>
        <c:minorTickMark val="none"/>
        <c:tickLblPos val="nextTo"/>
        <c:crossAx val="-2121438392"/>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0.66774</cdr:x>
      <cdr:y>0.06807</cdr:y>
    </cdr:from>
    <cdr:to>
      <cdr:x>0.66774</cdr:x>
      <cdr:y>0.12181</cdr:y>
    </cdr:to>
    <cdr:cxnSp macro="">
      <cdr:nvCxnSpPr>
        <cdr:cNvPr id="3" name="Straight Arrow Connector 2"/>
        <cdr:cNvCxnSpPr/>
      </cdr:nvCxnSpPr>
      <cdr:spPr>
        <a:xfrm xmlns:a="http://schemas.openxmlformats.org/drawingml/2006/main">
          <a:off x="4205385" y="243527"/>
          <a:ext cx="0" cy="192259"/>
        </a:xfrm>
        <a:prstGeom xmlns:a="http://schemas.openxmlformats.org/drawingml/2006/main" prst="straightConnector1">
          <a:avLst/>
        </a:prstGeom>
        <a:ln xmlns:a="http://schemas.openxmlformats.org/drawingml/2006/main">
          <a:solidFill>
            <a:sysClr val="windowText" lastClr="00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0.8199</cdr:x>
      <cdr:y>0.10191</cdr:y>
    </cdr:from>
    <cdr:to>
      <cdr:x>0.93997</cdr:x>
      <cdr:y>0.17288</cdr:y>
    </cdr:to>
    <cdr:sp macro="" textlink="">
      <cdr:nvSpPr>
        <cdr:cNvPr id="4" name="TextBox 3"/>
        <cdr:cNvSpPr txBox="1"/>
      </cdr:nvSpPr>
      <cdr:spPr>
        <a:xfrm xmlns:a="http://schemas.openxmlformats.org/drawingml/2006/main">
          <a:off x="6885418" y="486155"/>
          <a:ext cx="1008333"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600" b="1" dirty="0">
              <a:solidFill>
                <a:srgbClr val="7030A0"/>
              </a:solidFill>
              <a:latin typeface="Calibri" panose="020F0502020204030204" pitchFamily="34" charset="0"/>
            </a:rPr>
            <a:t>≥1 </a:t>
          </a:r>
          <a:r>
            <a:rPr lang="en-US" sz="1600" b="1" dirty="0" err="1">
              <a:solidFill>
                <a:srgbClr val="7030A0"/>
              </a:solidFill>
              <a:latin typeface="Calibri" panose="020F0502020204030204" pitchFamily="34" charset="0"/>
            </a:rPr>
            <a:t>Tdap</a:t>
          </a:r>
          <a:endParaRPr lang="en-US" sz="1600" b="1" dirty="0">
            <a:solidFill>
              <a:srgbClr val="7030A0"/>
            </a:solidFill>
            <a:latin typeface="Calibri" panose="020F0502020204030204" pitchFamily="34" charset="0"/>
          </a:endParaRPr>
        </a:p>
      </cdr:txBody>
    </cdr:sp>
  </cdr:relSizeAnchor>
  <cdr:relSizeAnchor xmlns:cdr="http://schemas.openxmlformats.org/drawingml/2006/chartDrawing">
    <cdr:from>
      <cdr:x>0.82069</cdr:x>
      <cdr:y>0.17571</cdr:y>
    </cdr:from>
    <cdr:to>
      <cdr:x>0.98121</cdr:x>
      <cdr:y>0.24668</cdr:y>
    </cdr:to>
    <cdr:sp macro="" textlink="">
      <cdr:nvSpPr>
        <cdr:cNvPr id="5" name="TextBox 1"/>
        <cdr:cNvSpPr txBox="1"/>
      </cdr:nvSpPr>
      <cdr:spPr>
        <a:xfrm xmlns:a="http://schemas.openxmlformats.org/drawingml/2006/main">
          <a:off x="6892018" y="838200"/>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50"/>
              </a:solidFill>
              <a:latin typeface="Calibri" panose="020F0502020204030204" pitchFamily="34" charset="0"/>
            </a:rPr>
            <a:t>≥1 </a:t>
          </a:r>
          <a:r>
            <a:rPr lang="en-US" sz="1600" b="1" dirty="0" err="1">
              <a:solidFill>
                <a:srgbClr val="00B050"/>
              </a:solidFill>
              <a:latin typeface="Calibri" panose="020F0502020204030204" pitchFamily="34" charset="0"/>
            </a:rPr>
            <a:t>MenACWY</a:t>
          </a:r>
          <a:endParaRPr lang="en-US" sz="1600" b="1" dirty="0">
            <a:solidFill>
              <a:srgbClr val="00B050"/>
            </a:solidFill>
            <a:latin typeface="Calibri" panose="020F0502020204030204" pitchFamily="34" charset="0"/>
          </a:endParaRPr>
        </a:p>
      </cdr:txBody>
    </cdr:sp>
  </cdr:relSizeAnchor>
  <cdr:relSizeAnchor xmlns:cdr="http://schemas.openxmlformats.org/drawingml/2006/chartDrawing">
    <cdr:from>
      <cdr:x>0.81952</cdr:x>
      <cdr:y>0.30538</cdr:y>
    </cdr:from>
    <cdr:to>
      <cdr:x>0.98004</cdr:x>
      <cdr:y>0.37635</cdr:y>
    </cdr:to>
    <cdr:sp macro="" textlink="">
      <cdr:nvSpPr>
        <cdr:cNvPr id="6" name="TextBox 1"/>
        <cdr:cNvSpPr txBox="1"/>
      </cdr:nvSpPr>
      <cdr:spPr>
        <a:xfrm xmlns:a="http://schemas.openxmlformats.org/drawingml/2006/main">
          <a:off x="6882227" y="1456796"/>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0000"/>
              </a:solidFill>
              <a:latin typeface="Calibri" panose="020F0502020204030204" pitchFamily="34" charset="0"/>
            </a:rPr>
            <a:t>≥1 HPV (F)</a:t>
          </a:r>
        </a:p>
      </cdr:txBody>
    </cdr:sp>
  </cdr:relSizeAnchor>
  <cdr:relSizeAnchor xmlns:cdr="http://schemas.openxmlformats.org/drawingml/2006/chartDrawing">
    <cdr:from>
      <cdr:x>0.81952</cdr:x>
      <cdr:y>0.41437</cdr:y>
    </cdr:from>
    <cdr:to>
      <cdr:x>0.98004</cdr:x>
      <cdr:y>0.48534</cdr:y>
    </cdr:to>
    <cdr:sp macro="" textlink="">
      <cdr:nvSpPr>
        <cdr:cNvPr id="7" name="TextBox 1"/>
        <cdr:cNvSpPr txBox="1"/>
      </cdr:nvSpPr>
      <cdr:spPr>
        <a:xfrm xmlns:a="http://schemas.openxmlformats.org/drawingml/2006/main">
          <a:off x="6882227" y="1976726"/>
          <a:ext cx="1348026"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B0F0"/>
              </a:solidFill>
              <a:latin typeface="Calibri" panose="020F0502020204030204" pitchFamily="34" charset="0"/>
            </a:rPr>
            <a:t>≥1 HPV (M)</a:t>
          </a:r>
        </a:p>
      </cdr:txBody>
    </cdr:sp>
  </cdr:relSizeAnchor>
  <cdr:relSizeAnchor xmlns:cdr="http://schemas.openxmlformats.org/drawingml/2006/chartDrawing">
    <cdr:from>
      <cdr:x>0.81952</cdr:x>
      <cdr:y>0.48726</cdr:y>
    </cdr:from>
    <cdr:to>
      <cdr:x>0.98004</cdr:x>
      <cdr:y>0.55823</cdr:y>
    </cdr:to>
    <cdr:sp macro="" textlink="">
      <cdr:nvSpPr>
        <cdr:cNvPr id="8" name="TextBox 1"/>
        <cdr:cNvSpPr txBox="1"/>
      </cdr:nvSpPr>
      <cdr:spPr>
        <a:xfrm xmlns:a="http://schemas.openxmlformats.org/drawingml/2006/main">
          <a:off x="7493691" y="2324444"/>
          <a:ext cx="14677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FFC000"/>
              </a:solidFill>
              <a:latin typeface="Calibri" panose="020F0502020204030204" pitchFamily="34" charset="0"/>
            </a:rPr>
            <a:t>≥3 HPV (F)</a:t>
          </a:r>
        </a:p>
      </cdr:txBody>
    </cdr:sp>
  </cdr:relSizeAnchor>
  <cdr:relSizeAnchor xmlns:cdr="http://schemas.openxmlformats.org/drawingml/2006/chartDrawing">
    <cdr:from>
      <cdr:x>0.825</cdr:x>
      <cdr:y>0.56506</cdr:y>
    </cdr:from>
    <cdr:to>
      <cdr:x>0.98864</cdr:x>
      <cdr:y>0.63603</cdr:y>
    </cdr:to>
    <cdr:sp macro="" textlink="">
      <cdr:nvSpPr>
        <cdr:cNvPr id="9" name="TextBox 1"/>
        <cdr:cNvSpPr txBox="1"/>
      </cdr:nvSpPr>
      <cdr:spPr>
        <a:xfrm xmlns:a="http://schemas.openxmlformats.org/drawingml/2006/main">
          <a:off x="7543800" y="2695601"/>
          <a:ext cx="149632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92D050"/>
              </a:solidFill>
              <a:latin typeface="Calibri" panose="020F0502020204030204" pitchFamily="34" charset="0"/>
            </a:rPr>
            <a:t>≥2 </a:t>
          </a:r>
          <a:r>
            <a:rPr lang="en-US" sz="1600" b="1" dirty="0" err="1">
              <a:solidFill>
                <a:srgbClr val="92D050"/>
              </a:solidFill>
              <a:latin typeface="Calibri" panose="020F0502020204030204" pitchFamily="34" charset="0"/>
            </a:rPr>
            <a:t>MenACWY</a:t>
          </a:r>
          <a:r>
            <a:rPr lang="en-US" sz="1600" b="1" baseline="30000" dirty="0">
              <a:solidFill>
                <a:srgbClr val="92D050"/>
              </a:solidFill>
              <a:latin typeface="Calibri" panose="020F0502020204030204" pitchFamily="34" charset="0"/>
            </a:rPr>
            <a:t>†</a:t>
          </a:r>
        </a:p>
      </cdr:txBody>
    </cdr:sp>
  </cdr:relSizeAnchor>
  <cdr:relSizeAnchor xmlns:cdr="http://schemas.openxmlformats.org/drawingml/2006/chartDrawing">
    <cdr:from>
      <cdr:x>0.825</cdr:x>
      <cdr:y>0.64493</cdr:y>
    </cdr:from>
    <cdr:to>
      <cdr:x>0.98552</cdr:x>
      <cdr:y>0.7159</cdr:y>
    </cdr:to>
    <cdr:sp macro="" textlink="">
      <cdr:nvSpPr>
        <cdr:cNvPr id="10" name="TextBox 1"/>
        <cdr:cNvSpPr txBox="1"/>
      </cdr:nvSpPr>
      <cdr:spPr>
        <a:xfrm xmlns:a="http://schemas.openxmlformats.org/drawingml/2006/main">
          <a:off x="7543800" y="3076601"/>
          <a:ext cx="1467795"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rgbClr val="0070C0"/>
              </a:solidFill>
              <a:latin typeface="Calibri" panose="020F0502020204030204" pitchFamily="34" charset="0"/>
            </a:rPr>
            <a:t>≥3 HPV (M)</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9" tIns="46655" rIns="93309" bIns="46655" rtlCol="0"/>
          <a:lstStyle>
            <a:lvl1pPr algn="l">
              <a:defRPr sz="1200"/>
            </a:lvl1pPr>
          </a:lstStyle>
          <a:p>
            <a:endParaRPr lang="en-US"/>
          </a:p>
        </p:txBody>
      </p:sp>
      <p:sp>
        <p:nvSpPr>
          <p:cNvPr id="3" name="Date Placeholder 2"/>
          <p:cNvSpPr>
            <a:spLocks noGrp="1"/>
          </p:cNvSpPr>
          <p:nvPr>
            <p:ph type="dt" idx="1"/>
          </p:nvPr>
        </p:nvSpPr>
        <p:spPr>
          <a:xfrm>
            <a:off x="3978131" y="0"/>
            <a:ext cx="3043343" cy="465455"/>
          </a:xfrm>
          <a:prstGeom prst="rect">
            <a:avLst/>
          </a:prstGeom>
        </p:spPr>
        <p:txBody>
          <a:bodyPr vert="horz" lIns="93309" tIns="46655" rIns="93309" bIns="46655" rtlCol="0"/>
          <a:lstStyle>
            <a:lvl1pPr algn="r">
              <a:defRPr sz="1200"/>
            </a:lvl1pPr>
          </a:lstStyle>
          <a:p>
            <a:fld id="{11AD787C-0B70-41CB-9FB6-4115D0FB3858}" type="datetimeFigureOut">
              <a:rPr lang="en-US" smtClean="0"/>
              <a:pPr/>
              <a:t>6/15/2017</a:t>
            </a:fld>
            <a:endParaRPr lang="en-US"/>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9" tIns="46655" rIns="93309" bIns="46655"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9" tIns="46655" rIns="93309"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9" tIns="46655" rIns="93309"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09" tIns="46655" rIns="93309" bIns="46655" rtlCol="0" anchor="b"/>
          <a:lstStyle>
            <a:lvl1pPr algn="r">
              <a:defRPr sz="1200"/>
            </a:lvl1pPr>
          </a:lstStyle>
          <a:p>
            <a:fld id="{C5DC2DA4-D29E-4014-A69C-276226FB67B5}" type="slidenum">
              <a:rPr lang="en-US" smtClean="0"/>
              <a:pPr/>
              <a:t>‹#›</a:t>
            </a:fld>
            <a:endParaRPr lang="en-US"/>
          </a:p>
        </p:txBody>
      </p:sp>
    </p:spTree>
    <p:extLst>
      <p:ext uri="{BB962C8B-B14F-4D97-AF65-F5344CB8AC3E}">
        <p14:creationId xmlns:p14="http://schemas.microsoft.com/office/powerpoint/2010/main" val="352169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pPr/>
              <a:t>1</a:t>
            </a:fld>
            <a:endParaRPr lang="en-US" dirty="0"/>
          </a:p>
        </p:txBody>
      </p:sp>
    </p:spTree>
    <p:extLst>
      <p:ext uri="{BB962C8B-B14F-4D97-AF65-F5344CB8AC3E}">
        <p14:creationId xmlns:p14="http://schemas.microsoft.com/office/powerpoint/2010/main" val="198870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number of HPV-Associated Cancer cases that were diagnosed and reported each year in United States from 2009 to 2013 (the most recent 5-year period with available data). </a:t>
            </a:r>
          </a:p>
          <a:p>
            <a:endParaRPr lang="en-US" dirty="0"/>
          </a:p>
          <a:p>
            <a:r>
              <a:rPr lang="en-US" dirty="0"/>
              <a:t>Cancer registries do not routinely collect data on whether HPV is in the cancer tissue. So, to estimate the number of HPV-associated cancers, researchers look at cancer in parts of the body and cancer cell types that are likely to be caused by HPV. These parts of the body include the cervix, vagina, and vulva among women; the penis among men; and the anus, rectum, and oropharynx, which is the back of the throat, including the base of the tongue and the tonsils. The cellular types include carcinomas of the cervix and squamous cell carcinomas of the vagina, vulva, penis, anus, rectum, and oropharynx. Additionally, in this analysis, all cancers were microscopically confirmed. </a:t>
            </a:r>
          </a:p>
          <a:p>
            <a:endParaRPr lang="en-US" dirty="0"/>
          </a:p>
          <a:p>
            <a:r>
              <a:rPr lang="en-US" dirty="0"/>
              <a:t>A CDC study published in 2016 used population-based data to genotype HPV types from cancer tissue. These data are used to estimate the percentage of these cancers that are probably caused by HPV, what we call HPV-attributable cancers. </a:t>
            </a:r>
          </a:p>
          <a:p>
            <a:endParaRPr lang="en-US" dirty="0"/>
          </a:p>
          <a:p>
            <a:r>
              <a:rPr lang="en-US" dirty="0"/>
              <a:t>This graph shows the total number of HPV-associated cancers and uses the attributable fractions from the genotyping study to estimate the number probably caused by HPV types. HPV types were grouped as 16/18 (the dark blue bar), other high risk types 31/33/45/52/58 (the medium blue bar), and other HPV types (light blue bar). The white bar means that HPV DNA was not detected.</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12</a:t>
            </a:fld>
            <a:endParaRPr lang="en-US"/>
          </a:p>
        </p:txBody>
      </p:sp>
    </p:spTree>
    <p:extLst>
      <p:ext uri="{BB962C8B-B14F-4D97-AF65-F5344CB8AC3E}">
        <p14:creationId xmlns:p14="http://schemas.microsoft.com/office/powerpoint/2010/main" val="395983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This graph shows the incidence of all HPV-associated cancers (all carcinomas of the cervix and squamous cell carcinomas of the vagina, vulva, penis, anus, rectum, and oropharynx) by sex, race and ethnicity. “Incidence rate” means how many people out of a given number get the disease each year. Incidence rates of HPV-associated cancers varied by sex and race or ethnic group. The rate for women is shown in the solid bar and the rate for men is shown in the hatched bar. </a:t>
            </a:r>
          </a:p>
          <a:p>
            <a:pPr defTabSz="882762">
              <a:defRPr/>
            </a:pPr>
            <a:endParaRPr lang="en-US" dirty="0"/>
          </a:p>
          <a:p>
            <a:pPr defTabSz="882762">
              <a:defRPr/>
            </a:pPr>
            <a:r>
              <a:rPr lang="en-US" dirty="0"/>
              <a:t>In each race/ethnic group, women had higher rates than men (because of cervical cancer). </a:t>
            </a:r>
          </a:p>
          <a:p>
            <a:pPr defTabSz="882762">
              <a:defRPr/>
            </a:pPr>
            <a:endParaRPr lang="en-US" dirty="0"/>
          </a:p>
          <a:p>
            <a:pPr defTabSz="882762">
              <a:defRPr/>
            </a:pPr>
            <a:r>
              <a:rPr lang="en-US" dirty="0"/>
              <a:t>Among women, blacks had the highest rates and Asian/Pacific Islanders had the lowest rates compared with other racial groups and Hispanics had higher rates than non-Hispanics.</a:t>
            </a:r>
          </a:p>
          <a:p>
            <a:pPr defTabSz="882762">
              <a:defRPr/>
            </a:pPr>
            <a:r>
              <a:rPr lang="en-US" dirty="0"/>
              <a:t>Among men, whites had the highest rates and Asian/Pacific Islanders had the lowest rates compared with other racial groups and non-Hispanics had higher rates than Hispanics. </a:t>
            </a:r>
          </a:p>
          <a:p>
            <a:pPr defTabSz="882762">
              <a:defRPr/>
            </a:pPr>
            <a:endParaRPr lang="en-US" dirty="0"/>
          </a:p>
          <a:p>
            <a:pPr defTabSz="882762">
              <a:defRPr/>
            </a:pPr>
            <a:r>
              <a:rPr lang="en-US" dirty="0"/>
              <a:t>However, there were differences by cancer site. For example, men had higher rates of HPV-associated cancers of the oropharynx than women.  More data by race and ethnicity can be found at cdc.gov/cancer/</a:t>
            </a:r>
            <a:r>
              <a:rPr lang="en-US" dirty="0" err="1"/>
              <a:t>hpv</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13</a:t>
            </a:fld>
            <a:endParaRPr lang="en-US"/>
          </a:p>
        </p:txBody>
      </p:sp>
    </p:spTree>
    <p:extLst>
      <p:ext uri="{BB962C8B-B14F-4D97-AF65-F5344CB8AC3E}">
        <p14:creationId xmlns:p14="http://schemas.microsoft.com/office/powerpoint/2010/main" val="192797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It is estimated that about 12,000 new cases of HPV-associated cervical cancer were diagnosed in the United States each year during 2009-2013. Black and Hispanic women had higher rates of HPV-associated cervical cancer than women of other races or ethnicities, possibly because of decreased access to Pap testing or follow-up treatment.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14</a:t>
            </a:fld>
            <a:endParaRPr lang="en-US"/>
          </a:p>
        </p:txBody>
      </p:sp>
    </p:spTree>
    <p:extLst>
      <p:ext uri="{BB962C8B-B14F-4D97-AF65-F5344CB8AC3E}">
        <p14:creationId xmlns:p14="http://schemas.microsoft.com/office/powerpoint/2010/main" val="210266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Some cancers of the oropharynx, which includes the back of the throat, including the base of the tongue and the tonsils, have been linked with HPV. It is estimated that about 3,200 new cases of HPV-associated oropharyngeal cancers were diagnosed in women and 13,300 were diagnosed in men each year during 2009-2013 in the United States. These numbers are based on cancers in specific areas of the oropharynx and do not include cancers in all areas of the head and neck or oral cavity. Men had higher rates of HPV-associated oropharyngeal cancer than women. Black and Hispanic men and women had lower rates of HPV-associated oropharyngeal cancers than white and non-Hispanic men and women.</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15</a:t>
            </a:fld>
            <a:endParaRPr lang="en-US"/>
          </a:p>
        </p:txBody>
      </p:sp>
    </p:spTree>
    <p:extLst>
      <p:ext uri="{BB962C8B-B14F-4D97-AF65-F5344CB8AC3E}">
        <p14:creationId xmlns:p14="http://schemas.microsoft.com/office/powerpoint/2010/main" val="2763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Cervical cancer was once the leading cause of cancer death for women in the United States. Now it is the most preventable of all of the female cancers.  The Pap test has helped decrease the number of women in the U.S. diagnosed with cervical cancer by about 75% in the past 50 years. However even with an excellent cervical cancer screening program in the U.S., there are still about 12,000 new cases of cervical cancer and 4,000 deaths each year in this country. No women should die of cervical cancer. Worldwide, cervical cancer is the 4</a:t>
            </a:r>
            <a:r>
              <a:rPr lang="en-US" baseline="30000" dirty="0"/>
              <a:t>th</a:t>
            </a:r>
            <a:r>
              <a:rPr lang="en-US" dirty="0"/>
              <a:t> most common cancer among women, and in some countries, it is the most common. </a:t>
            </a:r>
          </a:p>
          <a:p>
            <a:endParaRPr lang="en-US" dirty="0"/>
          </a:p>
          <a:p>
            <a:r>
              <a:rPr lang="en-US" dirty="0"/>
              <a:t>Half of cervical cancer cases in the United States occur in women younger than 50 years, with 1 in 4 of cervical cancer cases among women age 25-39 years, during prime reproductive years. A cervical cancer diagnosis and treatment may be devastating to women and their families for a variety of reasons, including negative effects on their health, welfare, finances, and ability to work. Cervical cancer is treated at minimum with the removal of the cervix but may also include radical hysterectomy, radiation, and/or chemotherapy.</a:t>
            </a:r>
          </a:p>
        </p:txBody>
      </p:sp>
      <p:sp>
        <p:nvSpPr>
          <p:cNvPr id="4" name="Slide Number Placeholder 3"/>
          <p:cNvSpPr>
            <a:spLocks noGrp="1"/>
          </p:cNvSpPr>
          <p:nvPr>
            <p:ph type="sldNum" sz="quarter" idx="10"/>
          </p:nvPr>
        </p:nvSpPr>
        <p:spPr/>
        <p:txBody>
          <a:bodyPr/>
          <a:lstStyle/>
          <a:p>
            <a:fld id="{12066194-66AB-4DEC-853C-F815430BF543}" type="slidenum">
              <a:rPr lang="en-US" smtClean="0"/>
              <a:t>16</a:t>
            </a:fld>
            <a:endParaRPr lang="en-US"/>
          </a:p>
        </p:txBody>
      </p:sp>
    </p:spTree>
    <p:extLst>
      <p:ext uri="{BB962C8B-B14F-4D97-AF65-F5344CB8AC3E}">
        <p14:creationId xmlns:p14="http://schemas.microsoft.com/office/powerpoint/2010/main" val="163955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82688" y="706438"/>
            <a:ext cx="4654550" cy="3490912"/>
          </a:xfrm>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xfrm>
            <a:off x="1097360" y="4382717"/>
            <a:ext cx="4920623" cy="4188777"/>
          </a:xfrm>
          <a:noFill/>
        </p:spPr>
        <p:txBody>
          <a:bodyPr wrap="square" lIns="93220" tIns="46610" rIns="93220" bIns="46610" numCol="1" anchor="t" anchorCtr="0" compatLnSpc="1">
            <a:prstTxWarp prst="textNoShape">
              <a:avLst/>
            </a:prstTxWarp>
          </a:bodyPr>
          <a:lstStyle/>
          <a:p>
            <a:pPr eaLnBrk="1" hangingPunct="1">
              <a:lnSpc>
                <a:spcPct val="90000"/>
              </a:lnSpc>
              <a:spcBef>
                <a:spcPct val="0"/>
              </a:spcBef>
            </a:pPr>
            <a:r>
              <a:rPr lang="en-US" sz="800" dirty="0">
                <a:latin typeface="Arial" charset="0"/>
              </a:rPr>
              <a:t>When some people talk about HPV disease the focus is usually on the 12,000 cases of cervical cancer and the 4,000 deaths. But as you can see in this slide, every year 1.4 million women will be diagnosed with low grade cervical dysplasia. Each of these women was faced with the emotionally trying news of an abnormal pap test, a colposcopy with biopsy that are done without local or general anesthesia, waiting to hear whether or not they have cancer.</a:t>
            </a:r>
          </a:p>
          <a:p>
            <a:pPr eaLnBrk="1" hangingPunct="1">
              <a:lnSpc>
                <a:spcPct val="90000"/>
              </a:lnSpc>
              <a:spcBef>
                <a:spcPct val="0"/>
              </a:spcBef>
            </a:pPr>
            <a:endParaRPr lang="en-US" sz="800" dirty="0">
              <a:latin typeface="Arial" charset="0"/>
            </a:endParaRPr>
          </a:p>
          <a:p>
            <a:pPr eaLnBrk="1" hangingPunct="1">
              <a:lnSpc>
                <a:spcPct val="90000"/>
              </a:lnSpc>
              <a:spcBef>
                <a:spcPct val="0"/>
              </a:spcBef>
            </a:pPr>
            <a:r>
              <a:rPr lang="en-US" sz="800" dirty="0">
                <a:latin typeface="Arial" charset="0"/>
              </a:rPr>
              <a:t>More than 300,000 women in the United States are diagnosed with high grade cervical dysplasia, or cervical </a:t>
            </a:r>
            <a:r>
              <a:rPr lang="en-US" sz="800" dirty="0" err="1">
                <a:latin typeface="Arial" charset="0"/>
              </a:rPr>
              <a:t>precancer</a:t>
            </a:r>
            <a:r>
              <a:rPr lang="en-US" sz="800" dirty="0">
                <a:latin typeface="Arial" charset="0"/>
              </a:rPr>
              <a:t>. To receive this diagnosis each of these women have undergone a colposcopy with biopsies. After receiving the diagnosis many will go on to have a LEEP procedure or a cold-knife cone biopsy of the cervix, which is shown in the image.</a:t>
            </a:r>
          </a:p>
          <a:p>
            <a:pPr eaLnBrk="1" hangingPunct="1">
              <a:lnSpc>
                <a:spcPct val="90000"/>
              </a:lnSpc>
              <a:spcBef>
                <a:spcPct val="0"/>
              </a:spcBef>
            </a:pPr>
            <a:endParaRPr lang="en-US" sz="800" dirty="0">
              <a:latin typeface="Arial" charset="0"/>
            </a:endParaRPr>
          </a:p>
          <a:p>
            <a:pPr eaLnBrk="1" hangingPunct="1">
              <a:lnSpc>
                <a:spcPct val="90000"/>
              </a:lnSpc>
              <a:spcBef>
                <a:spcPct val="0"/>
              </a:spcBef>
            </a:pPr>
            <a:r>
              <a:rPr lang="en-US" sz="800" dirty="0">
                <a:latin typeface="Arial" charset="0"/>
              </a:rPr>
              <a:t>Preventing cancer is better than treating it. Preventing the infections that can lead to cancer is even better. </a:t>
            </a:r>
          </a:p>
          <a:p>
            <a:pPr eaLnBrk="1" hangingPunct="1">
              <a:lnSpc>
                <a:spcPct val="90000"/>
              </a:lnSpc>
              <a:spcBef>
                <a:spcPct val="0"/>
              </a:spcBef>
            </a:pPr>
            <a:endParaRPr lang="en-US" sz="800" dirty="0">
              <a:latin typeface="Arial" charset="0"/>
            </a:endParaRPr>
          </a:p>
          <a:p>
            <a:pPr eaLnBrk="1" hangingPunct="1">
              <a:lnSpc>
                <a:spcPct val="90000"/>
              </a:lnSpc>
              <a:spcBef>
                <a:spcPct val="0"/>
              </a:spcBef>
            </a:pPr>
            <a:endParaRPr lang="en-US" sz="800" dirty="0">
              <a:latin typeface="Arial" charset="0"/>
            </a:endParaRPr>
          </a:p>
          <a:p>
            <a:pPr eaLnBrk="1" hangingPunct="1">
              <a:lnSpc>
                <a:spcPct val="80000"/>
              </a:lnSpc>
              <a:spcBef>
                <a:spcPct val="0"/>
              </a:spcBef>
            </a:pPr>
            <a:endParaRPr lang="en-US" sz="800" dirty="0">
              <a:latin typeface="Arial" charset="0"/>
              <a:cs typeface="Arial" charset="0"/>
            </a:endParaRPr>
          </a:p>
        </p:txBody>
      </p:sp>
    </p:spTree>
    <p:extLst>
      <p:ext uri="{BB962C8B-B14F-4D97-AF65-F5344CB8AC3E}">
        <p14:creationId xmlns:p14="http://schemas.microsoft.com/office/powerpoint/2010/main" val="3723837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HPV vaccine recommendations. </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pPr/>
              <a:t>18</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demonstrates the HPV types targeted by each HPV vaccine. Bivalent HPV vaccine target two types of HPV, quadrivalent HPV vaccine targets four types of HPV, and 9-valent HPV vaccine targets nine types of HPV. Bivalent, quadrivalent, and 9-valent HPV vaccine all protect against HPV 16 and 18, the HPV types that cause about 66% of cervical cancers and the majority of other HPV-attributable cancers in the United States. Quadrivalent and 9-valent HPV vaccine also protect against HPV 6 and 11, HPV types that cause anogenital warts. In addition, 9-valent HPV vaccine targets five additional cancer-causing types, which account for another 15% of cervical cancers. The additional five types in 9-valent HPV vaccine account for a higher proportion of HPV-associated cancers in women compared with men, and also cause cervical precancers in women. All three vaccines are still licensed in the United States; however, after the end of 2016, however only 9-valent HPV vaccine is currently being marketed in the United States. </a:t>
            </a:r>
          </a:p>
          <a:p>
            <a:endParaRPr lang="en-US" dirty="0"/>
          </a:p>
          <a:p>
            <a:r>
              <a:rPr lang="en-US" dirty="0"/>
              <a:t>While clinical trial data show HPV vaccine has high efficacy for prevention of several of the HPV associated precancers in addition to cervical precancers, no clinical trial data are available to demonstrate efficacy for prevention of oropharyngeal or penile cancers. However, because many of these are attributable to HPV16, the HPV vaccine is likely to offer protection against these cancers as well.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19</a:t>
            </a:fld>
            <a:endParaRPr lang="en-US"/>
          </a:p>
        </p:txBody>
      </p:sp>
    </p:spTree>
    <p:extLst>
      <p:ext uri="{BB962C8B-B14F-4D97-AF65-F5344CB8AC3E}">
        <p14:creationId xmlns:p14="http://schemas.microsoft.com/office/powerpoint/2010/main" val="1908312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To recap the HPV vaccine recommendations, both girls and boys can start the HPV vaccine series at age nine. Ideally, preteens should finish the series by their 13</a:t>
            </a:r>
            <a:r>
              <a:rPr lang="en-US" baseline="30000" dirty="0"/>
              <a:t>th</a:t>
            </a:r>
            <a:r>
              <a:rPr lang="en-US" dirty="0"/>
              <a:t> birthday. Girls age 13-26 years old and boys age 13-21 years old who haven’t stared or finished HPV vaccine series should also be vaccinated.</a:t>
            </a:r>
          </a:p>
          <a:p>
            <a:pPr defTabSz="882762">
              <a:defRPr/>
            </a:pPr>
            <a:endParaRPr lang="en-US" dirty="0"/>
          </a:p>
          <a:p>
            <a:pPr defTabSz="882762">
              <a:defRPr/>
            </a:pPr>
            <a:endParaRPr lang="en-US" dirty="0"/>
          </a:p>
          <a:p>
            <a:pPr defTabSz="882762">
              <a:defRPr/>
            </a:pPr>
            <a:endParaRPr lang="en-US" baseline="0" dirty="0"/>
          </a:p>
        </p:txBody>
      </p:sp>
      <p:sp>
        <p:nvSpPr>
          <p:cNvPr id="4" name="Slide Number Placeholder 3"/>
          <p:cNvSpPr>
            <a:spLocks noGrp="1"/>
          </p:cNvSpPr>
          <p:nvPr>
            <p:ph type="sldNum" sz="quarter" idx="10"/>
          </p:nvPr>
        </p:nvSpPr>
        <p:spPr/>
        <p:txBody>
          <a:bodyPr/>
          <a:lstStyle/>
          <a:p>
            <a:fld id="{C5DC2DA4-D29E-4014-A69C-276226FB67B5}" type="slidenum">
              <a:rPr lang="en-US" smtClean="0"/>
              <a:t>20</a:t>
            </a:fld>
            <a:endParaRPr lang="en-US"/>
          </a:p>
        </p:txBody>
      </p:sp>
    </p:spTree>
    <p:extLst>
      <p:ext uri="{BB962C8B-B14F-4D97-AF65-F5344CB8AC3E}">
        <p14:creationId xmlns:p14="http://schemas.microsoft.com/office/powerpoint/2010/main" val="198205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HPV vaccine is routinely recommended for adolescents at age 11 or 12 years. For girls and boys starting the vaccination series before the 15th birthday, the recommended schedule is two doses of HPV vaccine. The second dose should be given six to twelve months after the first dose.</a:t>
            </a:r>
          </a:p>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21</a:t>
            </a:fld>
            <a:endParaRPr lang="en-US" dirty="0"/>
          </a:p>
        </p:txBody>
      </p:sp>
    </p:spTree>
    <p:extLst>
      <p:ext uri="{BB962C8B-B14F-4D97-AF65-F5344CB8AC3E}">
        <p14:creationId xmlns:p14="http://schemas.microsoft.com/office/powerpoint/2010/main" val="198589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9">
              <a:defRPr/>
            </a:pPr>
            <a:r>
              <a:rPr lang="en-US" b="1" dirty="0"/>
              <a:t>Note</a:t>
            </a:r>
            <a:r>
              <a:rPr lang="en-US" dirty="0"/>
              <a:t>: If speaker does not</a:t>
            </a:r>
            <a:r>
              <a:rPr lang="en-US" baseline="0" dirty="0"/>
              <a:t> have any disclosures or conflicts of interest to report, please insert name/credentials and use this faculty disclosure slide. Delete or hide the next slide. </a:t>
            </a:r>
          </a:p>
          <a:p>
            <a:pPr defTabSz="915689">
              <a:defRPr/>
            </a:pPr>
            <a:endParaRPr lang="en-US" baseline="0" dirty="0"/>
          </a:p>
          <a:p>
            <a:pPr defTabSz="915689">
              <a:defRPr/>
            </a:pPr>
            <a:r>
              <a:rPr lang="en-US" baseline="0" dirty="0"/>
              <a:t>If speaker </a:t>
            </a:r>
            <a:r>
              <a:rPr lang="en-US" u="sng" baseline="0" dirty="0"/>
              <a:t>does </a:t>
            </a:r>
            <a:r>
              <a:rPr lang="en-US" baseline="0" dirty="0"/>
              <a:t>have conflicts of interest(s) to report, please delete or hide this slide and update/use the following slide.</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a:t>
            </a:fld>
            <a:endParaRPr lang="en-US"/>
          </a:p>
        </p:txBody>
      </p:sp>
    </p:spTree>
    <p:extLst>
      <p:ext uri="{BB962C8B-B14F-4D97-AF65-F5344CB8AC3E}">
        <p14:creationId xmlns:p14="http://schemas.microsoft.com/office/powerpoint/2010/main" val="49759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new recommendations for HPV vaccine dosing schedules are:</a:t>
            </a:r>
          </a:p>
          <a:p>
            <a:endParaRPr lang="en-US" baseline="0" dirty="0"/>
          </a:p>
          <a:p>
            <a:pPr marL="165518" indent="-165518">
              <a:buFont typeface="Arial" panose="020B0604020202020204" pitchFamily="34" charset="0"/>
              <a:buChar char="•"/>
            </a:pPr>
            <a:r>
              <a:rPr lang="en-US" u="none" dirty="0"/>
              <a:t>For persons initiating vaccination before the 15</a:t>
            </a:r>
            <a:r>
              <a:rPr lang="en-US" u="none" baseline="30000" dirty="0"/>
              <a:t>th</a:t>
            </a:r>
            <a:r>
              <a:rPr lang="en-US" u="none" dirty="0"/>
              <a:t> birthday, the recommended immunization schedule is 2 doses of HPV vaccine.</a:t>
            </a:r>
            <a:r>
              <a:rPr lang="en-US" u="none" baseline="0" dirty="0"/>
              <a:t> </a:t>
            </a:r>
            <a:r>
              <a:rPr lang="en-US" u="none" dirty="0"/>
              <a:t>The second dose should be administered 6–12 months after the first dose (for a 0, 6–12 month schedule).</a:t>
            </a:r>
            <a:r>
              <a:rPr lang="en-US" u="none" baseline="30000" dirty="0"/>
              <a:t> </a:t>
            </a:r>
          </a:p>
          <a:p>
            <a:pPr marL="165518" indent="-165518">
              <a:buFont typeface="Arial" panose="020B0604020202020204" pitchFamily="34" charset="0"/>
              <a:buChar char="•"/>
            </a:pPr>
            <a:endParaRPr lang="en-US" u="none" dirty="0"/>
          </a:p>
          <a:p>
            <a:pPr marL="165518" indent="-165518">
              <a:buFont typeface="Arial" panose="020B0604020202020204" pitchFamily="34" charset="0"/>
              <a:buChar char="•"/>
            </a:pPr>
            <a:r>
              <a:rPr lang="en-US" u="none" dirty="0"/>
              <a:t>For persons initiating vaccination on or after the 15</a:t>
            </a:r>
            <a:r>
              <a:rPr lang="en-US" u="none" baseline="30000" dirty="0"/>
              <a:t>th</a:t>
            </a:r>
            <a:r>
              <a:rPr lang="en-US" u="none" dirty="0"/>
              <a:t> birthday, the recommendation for a 3-dose schedule remains. </a:t>
            </a:r>
            <a:r>
              <a:rPr lang="en-US" dirty="0"/>
              <a:t>The second dose should be administered 1–2 months after the first dose, and the third dose should be administered 6 months after the first dose (for a 0, 1–2, 6 month schedule). </a:t>
            </a:r>
          </a:p>
          <a:p>
            <a:pPr marL="165518" indent="-165518">
              <a:buFontTx/>
              <a:buChar char="-"/>
            </a:pPr>
            <a:endParaRPr lang="en-US" baseline="30000" dirty="0"/>
          </a:p>
          <a:p>
            <a:pPr marL="165518" indent="-165518">
              <a:buFont typeface="Arial" panose="020B0604020202020204" pitchFamily="34" charset="0"/>
              <a:buChar char="•"/>
            </a:pPr>
            <a:r>
              <a:rPr lang="en-US" dirty="0"/>
              <a:t>For persons who initiated vaccination with nine-valent, quadrivalent or bivalent HPV vaccine before their 15th birthday, and received two doses of any HPV vaccine at the recommended dosing schedule (zero, six to twelve months), or three doses of any HPV vaccine at the recommended dosing schedule (zero, one to two, and six months), are considered adequately vaccinated. Persons who initiated vaccination with nine-valent, quadrivalent or bivalent HPV vaccine on or after their 15th birthday, and received three doses of any HPV vaccine at the recommended dosing schedule, are considered adequately vaccinated. Nine-valent HPV vaccine may be used to continue or complete a vaccination series started with quadrivalent or bivalent HPV vaccine. </a:t>
            </a:r>
          </a:p>
          <a:p>
            <a:endParaRPr lang="en-US" dirty="0"/>
          </a:p>
          <a:p>
            <a:pPr marL="165518" indent="-165518">
              <a:buFont typeface="Arial" panose="020B0604020202020204" pitchFamily="34" charset="0"/>
              <a:buChar char="•"/>
            </a:pPr>
            <a:r>
              <a:rPr lang="en-US" dirty="0"/>
              <a:t>For persons who have been adequately vaccinated with quadrivalent or bivalent HPV vaccine, there is no ACIP recommendation regarding additional vaccination with nine-valent HPV vaccine.</a:t>
            </a:r>
          </a:p>
          <a:p>
            <a:pPr marL="165518" indent="-165518">
              <a:buFontTx/>
              <a:buChar char="-"/>
            </a:pPr>
            <a:endParaRPr lang="en-US" baseline="300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799610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HPV vaccine safety.</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23</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vaccines go though many years of testing and clinical studies before they are licensed for use. CDC and FDA monitor the safety of vaccines after they are licensed. The major systems that monitor and evaluate post-licensure vaccine safety in the United States include: VAERS, VSD, CISA, and PRISM.  Safety findings from any of these systems are used to inform health officials, health care providers, and the public.</a:t>
            </a:r>
          </a:p>
        </p:txBody>
      </p:sp>
      <p:sp>
        <p:nvSpPr>
          <p:cNvPr id="4" name="Slide Number Placeholder 3"/>
          <p:cNvSpPr>
            <a:spLocks noGrp="1"/>
          </p:cNvSpPr>
          <p:nvPr>
            <p:ph type="sldNum" sz="quarter" idx="10"/>
          </p:nvPr>
        </p:nvSpPr>
        <p:spPr/>
        <p:txBody>
          <a:bodyPr/>
          <a:lstStyle/>
          <a:p>
            <a:fld id="{C5DC2DA4-D29E-4014-A69C-276226FB67B5}" type="slidenum">
              <a:rPr lang="en-US" smtClean="0"/>
              <a:t>24</a:t>
            </a:fld>
            <a:endParaRPr lang="en-US"/>
          </a:p>
        </p:txBody>
      </p:sp>
    </p:spTree>
    <p:extLst>
      <p:ext uri="{BB962C8B-B14F-4D97-AF65-F5344CB8AC3E}">
        <p14:creationId xmlns:p14="http://schemas.microsoft.com/office/powerpoint/2010/main" val="2428400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licensure HPV vaccine safety data from the United States and other countries over the past 10 years have been robust and reassuring. Based on these data that show the vaccine is safe, what type of side effects do we expect? We know that we can expect HPV vaccination to cause some injection site reactions, possibly fever, and headache. We know that anyone who has any severe allergies, including an allergy to yeast, anyone who has ever had a life-threatening allergic reaction to any component of HPV vaccine or to a previous dose of HPV vaccine, should not be vaccinated. We also know that fainting spells, or syncope, is very common with adolescents when they receive injections. To reduce the risk of syncope patients should be seated while vaccinated and remain in that position or should lay down for 15 minutes.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25</a:t>
            </a:fld>
            <a:endParaRPr lang="en-US"/>
          </a:p>
        </p:txBody>
      </p:sp>
    </p:spTree>
    <p:extLst>
      <p:ext uri="{BB962C8B-B14F-4D97-AF65-F5344CB8AC3E}">
        <p14:creationId xmlns:p14="http://schemas.microsoft.com/office/powerpoint/2010/main" val="188747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9-valent HPV vaccine is similar to quadrivalent HPV vaccine in its manufacturing process and content, and the pre-licensure safety data are reassuring. In the United States, the safety of 9-valent HPV vaccine is currently being monitored through review of spontaneous reports, active surveillance, and special epidemiologic studies as listed on this slide.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26</a:t>
            </a:fld>
            <a:endParaRPr lang="en-US"/>
          </a:p>
        </p:txBody>
      </p:sp>
    </p:spTree>
    <p:extLst>
      <p:ext uri="{BB962C8B-B14F-4D97-AF65-F5344CB8AC3E}">
        <p14:creationId xmlns:p14="http://schemas.microsoft.com/office/powerpoint/2010/main" val="103192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section will focus</a:t>
            </a:r>
            <a:r>
              <a:rPr lang="en-US" baseline="0" dirty="0"/>
              <a:t> on the impact of HPV vaccine. As you can see in the visual here, impact on early outcomes such as HPV [prevalence and rates of genital warts can be demonstrated in just a few years after vaccine introduction. Because of the delay between infection and pre-cancer and then cancer, it will take longer to see impact on disease.</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pPr/>
              <a:t>27</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HPV vaccination impact can be monitored through post-licensure evaluations</a:t>
            </a:r>
            <a:r>
              <a:rPr lang="en-US" altLang="en-US" baseline="0" dirty="0">
                <a:latin typeface="Arial" panose="020B0604020202020204" pitchFamily="34" charset="0"/>
              </a:rPr>
              <a:t> of the various outcomes of HPV infection, including HPV prevalence, genital warts, and precancerous cervical lesions. Reduction in each of these outcomes have been reported in a number of countries with strong HPV vaccination programs. </a:t>
            </a: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5894" eaLnBrk="0" hangingPunct="0">
              <a:spcBef>
                <a:spcPct val="30000"/>
              </a:spcBef>
              <a:defRPr sz="1200">
                <a:solidFill>
                  <a:schemeClr val="tx1"/>
                </a:solidFill>
                <a:latin typeface="Arial" panose="020B0604020202020204" pitchFamily="34" charset="0"/>
              </a:defRPr>
            </a:lvl1pPr>
            <a:lvl2pPr marL="743997" indent="-286152" defTabSz="945894" eaLnBrk="0" hangingPunct="0">
              <a:spcBef>
                <a:spcPct val="30000"/>
              </a:spcBef>
              <a:defRPr sz="1200">
                <a:solidFill>
                  <a:schemeClr val="tx1"/>
                </a:solidFill>
                <a:latin typeface="Arial" panose="020B0604020202020204" pitchFamily="34" charset="0"/>
              </a:defRPr>
            </a:lvl2pPr>
            <a:lvl3pPr marL="1144611" indent="-228922" defTabSz="945894" eaLnBrk="0" hangingPunct="0">
              <a:spcBef>
                <a:spcPct val="30000"/>
              </a:spcBef>
              <a:defRPr sz="1200">
                <a:solidFill>
                  <a:schemeClr val="tx1"/>
                </a:solidFill>
                <a:latin typeface="Arial" panose="020B0604020202020204" pitchFamily="34" charset="0"/>
              </a:defRPr>
            </a:lvl3pPr>
            <a:lvl4pPr marL="1602455" indent="-228922" defTabSz="945894" eaLnBrk="0" hangingPunct="0">
              <a:spcBef>
                <a:spcPct val="30000"/>
              </a:spcBef>
              <a:defRPr sz="1200">
                <a:solidFill>
                  <a:schemeClr val="tx1"/>
                </a:solidFill>
                <a:latin typeface="Arial" panose="020B0604020202020204" pitchFamily="34" charset="0"/>
              </a:defRPr>
            </a:lvl4pPr>
            <a:lvl5pPr marL="2060300" indent="-228922" defTabSz="945894" eaLnBrk="0" hangingPunct="0">
              <a:spcBef>
                <a:spcPct val="30000"/>
              </a:spcBef>
              <a:defRPr sz="1200">
                <a:solidFill>
                  <a:schemeClr val="tx1"/>
                </a:solidFill>
                <a:latin typeface="Arial" panose="020B0604020202020204" pitchFamily="34" charset="0"/>
              </a:defRPr>
            </a:lvl5pPr>
            <a:lvl6pPr marL="2518145" indent="-228922" defTabSz="945894" eaLnBrk="0" fontAlgn="base" hangingPunct="0">
              <a:spcBef>
                <a:spcPct val="30000"/>
              </a:spcBef>
              <a:spcAft>
                <a:spcPct val="0"/>
              </a:spcAft>
              <a:defRPr sz="1200">
                <a:solidFill>
                  <a:schemeClr val="tx1"/>
                </a:solidFill>
                <a:latin typeface="Arial" panose="020B0604020202020204" pitchFamily="34" charset="0"/>
              </a:defRPr>
            </a:lvl6pPr>
            <a:lvl7pPr marL="2975988" indent="-228922" defTabSz="945894" eaLnBrk="0" fontAlgn="base" hangingPunct="0">
              <a:spcBef>
                <a:spcPct val="30000"/>
              </a:spcBef>
              <a:spcAft>
                <a:spcPct val="0"/>
              </a:spcAft>
              <a:defRPr sz="1200">
                <a:solidFill>
                  <a:schemeClr val="tx1"/>
                </a:solidFill>
                <a:latin typeface="Arial" panose="020B0604020202020204" pitchFamily="34" charset="0"/>
              </a:defRPr>
            </a:lvl7pPr>
            <a:lvl8pPr marL="3433833" indent="-228922" defTabSz="945894" eaLnBrk="0" fontAlgn="base" hangingPunct="0">
              <a:spcBef>
                <a:spcPct val="30000"/>
              </a:spcBef>
              <a:spcAft>
                <a:spcPct val="0"/>
              </a:spcAft>
              <a:defRPr sz="1200">
                <a:solidFill>
                  <a:schemeClr val="tx1"/>
                </a:solidFill>
                <a:latin typeface="Arial" panose="020B0604020202020204" pitchFamily="34" charset="0"/>
              </a:defRPr>
            </a:lvl8pPr>
            <a:lvl9pPr marL="3891677" indent="-228922" defTabSz="945894"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EFC9D7-B6A3-4E38-A24F-FE4583215201}"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407024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two of the studies that have now been published to examine the real-world impact of HPV vaccination.  In 2015 a systematic review and meta-analysis of these studies was published which summarized the population-level impact of HPV vaccination. In countries where the HPV vaccine coverage rates were 50% and above among teens, prevalence of infection with HPV 16 and HPV 18 decreased by more than two-thirds and prevalence of anogenital warts decreased by nearly two-thirds. The review found that there is evidence of both herd effects as well as protection with other HPV types not included in the vaccines. </a:t>
            </a:r>
          </a:p>
        </p:txBody>
      </p:sp>
      <p:sp>
        <p:nvSpPr>
          <p:cNvPr id="4" name="Slide Number Placeholder 3"/>
          <p:cNvSpPr>
            <a:spLocks noGrp="1"/>
          </p:cNvSpPr>
          <p:nvPr>
            <p:ph type="sldNum" sz="quarter" idx="10"/>
          </p:nvPr>
        </p:nvSpPr>
        <p:spPr/>
        <p:txBody>
          <a:bodyPr/>
          <a:lstStyle/>
          <a:p>
            <a:fld id="{52D12C36-17EB-459C-9146-2BC523D18A2F}" type="slidenum">
              <a:rPr lang="en-US" smtClean="0"/>
              <a:pPr/>
              <a:t>29</a:t>
            </a:fld>
            <a:endParaRPr lang="en-US" dirty="0"/>
          </a:p>
        </p:txBody>
      </p:sp>
    </p:spTree>
    <p:extLst>
      <p:ext uri="{BB962C8B-B14F-4D97-AF65-F5344CB8AC3E}">
        <p14:creationId xmlns:p14="http://schemas.microsoft.com/office/powerpoint/2010/main" val="3874034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pPr/>
              <a:t>30</a:t>
            </a:fld>
            <a:endParaRPr lang="en-US"/>
          </a:p>
        </p:txBody>
      </p:sp>
    </p:spTree>
    <p:extLst>
      <p:ext uri="{BB962C8B-B14F-4D97-AF65-F5344CB8AC3E}">
        <p14:creationId xmlns:p14="http://schemas.microsoft.com/office/powerpoint/2010/main" val="3505860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defTabSz="880643">
              <a:defRPr/>
            </a:pPr>
            <a:r>
              <a:rPr lang="en-US" dirty="0"/>
              <a:t>As</a:t>
            </a:r>
            <a:r>
              <a:rPr lang="en-US" baseline="0" dirty="0"/>
              <a:t> you can see, the rates of first and third dose of HPV vaccine are not nearly as high as the coverage rates for the other vaccines routinely recommended for 11 and 12 year olds. However, the very important piece of information that this slide provides is that t</a:t>
            </a:r>
            <a:r>
              <a:rPr lang="en-US" dirty="0"/>
              <a:t>he strong coverage rates for Tdap vaccine</a:t>
            </a:r>
            <a:r>
              <a:rPr lang="en-US" baseline="0" dirty="0"/>
              <a:t> demonstrate that not only are most preteens and teens getting to the doctor, but they are also getting at least one of the recommended adolescent vaccines. </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340321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presentation is complete, you should be able to: one, describe why HPV vaccination is important for cancer prevention; two, identify the appropriate HPV vaccination schedule based on patient age; three, describe effective HPV vaccine recommendations for patients age 11 or 12 years, as well as for age 13 years and older; four, develop self-efficacy in delivering effective HPV vaccination recommendations; five, identify reassuring, confident, and concise responses to parental questions about HPV vaccination; and six, implement disease detection and prevention health care services (e.g., smoking cessation, weight reduction, diabetes screening, blood pressure screening, immunization services) to prevent health problems and maintain health.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a:t>
            </a:fld>
            <a:endParaRPr lang="en-US"/>
          </a:p>
        </p:txBody>
      </p:sp>
    </p:spTree>
    <p:extLst>
      <p:ext uri="{BB962C8B-B14F-4D97-AF65-F5344CB8AC3E}">
        <p14:creationId xmlns:p14="http://schemas.microsoft.com/office/powerpoint/2010/main" val="1410005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 missed clinical opportunity for HPV vaccination is defined as a healthcare encounter when some, but not all ACIP-recommended vaccines are given. Had HPV vaccine been administered during health care visits when another vaccine was administered, vaccination coverage for at least one 1 dose could have reached 91.3% by age 13 years for adolescent girls born in 2000.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HPV vaccination coverage with existing infrastructure and health-care utilization is possible in the United States. Taking advantage of every health-care encounter, including acute-care visits, to assess every adolescent’s vaccination status can help minimize missed opportunities. Potential strategies include using vaccination prompts available through electronic health records or checking local and state immunization information systems to assess vaccination needs at every encounter. Series completion also can be promoted through scheduling appointments for second and third doses before patients leave providers’ offices after receipt of their first HPV vaccine doses and with automated reminder-recall systems.</a:t>
            </a:r>
          </a:p>
          <a:p>
            <a:endParaRPr lang="en-US" dirty="0"/>
          </a:p>
          <a:p>
            <a:endParaRPr lang="en-US" dirty="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DB213-B6DF-4C59-8CAF-A437D998CC77}" type="slidenum">
              <a:rPr lang="en-US" smtClean="0">
                <a:solidFill>
                  <a:srgbClr val="000000"/>
                </a:solidFill>
              </a:rPr>
              <a:pPr fontAlgn="base">
                <a:spcBef>
                  <a:spcPct val="0"/>
                </a:spcBef>
                <a:spcAft>
                  <a:spcPct val="0"/>
                </a:spcAft>
                <a:defRPr/>
              </a:pPr>
              <a:t>32</a:t>
            </a:fld>
            <a:endParaRPr lang="en-US" dirty="0">
              <a:solidFill>
                <a:srgbClr val="000000"/>
              </a:solidFill>
            </a:endParaRPr>
          </a:p>
        </p:txBody>
      </p:sp>
    </p:spTree>
    <p:extLst>
      <p:ext uri="{BB962C8B-B14F-4D97-AF65-F5344CB8AC3E}">
        <p14:creationId xmlns:p14="http://schemas.microsoft.com/office/powerpoint/2010/main" val="754274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next section focuses on strategies to improve HPV vaccine recommendations and conversations with patients and their parents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33</a:t>
            </a:fld>
            <a:endParaRPr lang="en-US"/>
          </a:p>
        </p:txBody>
      </p:sp>
    </p:spTree>
    <p:extLst>
      <p:ext uri="{BB962C8B-B14F-4D97-AF65-F5344CB8AC3E}">
        <p14:creationId xmlns:p14="http://schemas.microsoft.com/office/powerpoint/2010/main" val="3008257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estimates that clinicians gave for how much value</a:t>
            </a:r>
            <a:r>
              <a:rPr lang="en-US" baseline="0" dirty="0"/>
              <a:t> parents place on flu and HPV vaccination are much lower. These c</a:t>
            </a:r>
            <a:r>
              <a:rPr lang="en-US" dirty="0"/>
              <a:t>linicians underestimated the value parents place on HPV vaccine. This</a:t>
            </a:r>
            <a:r>
              <a:rPr lang="en-US" baseline="0" dirty="0"/>
              <a:t> is evidence of a big disconnect between parents and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34</a:t>
            </a:fld>
            <a:endParaRPr lang="en-US" dirty="0"/>
          </a:p>
        </p:txBody>
      </p:sp>
    </p:spTree>
    <p:extLst>
      <p:ext uri="{BB962C8B-B14F-4D97-AF65-F5344CB8AC3E}">
        <p14:creationId xmlns:p14="http://schemas.microsoft.com/office/powerpoint/2010/main" val="652360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consistently show that a strong recommendation from you is the single best predictor of vaccination for any vaccine, including HPV vaccine. </a:t>
            </a:r>
            <a:r>
              <a:rPr lang="en-US"/>
              <a:t>In the 2014 NIS-Teen nearly 15% of parents who said that they would not be getting their child vaccinated against HPV in the next 12 months, identified not receiving a recommendation as one of the top reasons not to vaccinate.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35</a:t>
            </a:fld>
            <a:endParaRPr lang="en-US"/>
          </a:p>
        </p:txBody>
      </p:sp>
    </p:spTree>
    <p:extLst>
      <p:ext uri="{BB962C8B-B14F-4D97-AF65-F5344CB8AC3E}">
        <p14:creationId xmlns:p14="http://schemas.microsoft.com/office/powerpoint/2010/main" val="3941888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parents concerns are real or just perceived by the clinician, it affects the way</a:t>
            </a:r>
            <a:r>
              <a:rPr lang="en-US" baseline="0" dirty="0"/>
              <a:t> HPV vaccine is recommended and administered. This changes the conversation between the clinician and the parents regarding HPV vaccine.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36</a:t>
            </a:fld>
            <a:endParaRPr lang="en-US" dirty="0"/>
          </a:p>
        </p:txBody>
      </p:sp>
    </p:spTree>
    <p:extLst>
      <p:ext uri="{BB962C8B-B14F-4D97-AF65-F5344CB8AC3E}">
        <p14:creationId xmlns:p14="http://schemas.microsoft.com/office/powerpoint/2010/main" val="1586412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clinician’s recommendation is the number one reason parents decide to protect their children with vaccination. Regardless of the perceived or real concerns of a parent, an effective recommendation for all adolescent vaccines needs to be given. There is a strong evidence base to support the importance of an effective recommendation.  </a:t>
            </a:r>
          </a:p>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37</a:t>
            </a:fld>
            <a:endParaRPr lang="en-US"/>
          </a:p>
        </p:txBody>
      </p:sp>
    </p:spTree>
    <p:extLst>
      <p:ext uri="{BB962C8B-B14F-4D97-AF65-F5344CB8AC3E}">
        <p14:creationId xmlns:p14="http://schemas.microsoft.com/office/powerpoint/2010/main" val="2144434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a:t>
            </a:r>
            <a:r>
              <a:rPr lang="en-US" baseline="0" dirty="0"/>
              <a:t> begs the question. What IS an effective recommendation for HPV vaccination?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38</a:t>
            </a:fld>
            <a:endParaRPr lang="en-US" dirty="0"/>
          </a:p>
        </p:txBody>
      </p:sp>
    </p:spTree>
    <p:extLst>
      <p:ext uri="{BB962C8B-B14F-4D97-AF65-F5344CB8AC3E}">
        <p14:creationId xmlns:p14="http://schemas.microsoft.com/office/powerpoint/2010/main" val="1622978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and most effective</a:t>
            </a:r>
            <a:r>
              <a:rPr lang="en-US" baseline="0" dirty="0"/>
              <a:t> recommendation for HPV vaccination is when HPV vaccine is recommended in the same way and on the same day as the other vaccines recommended for girls and boys at ages 11 and 12 years.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39</a:t>
            </a:fld>
            <a:endParaRPr lang="en-US"/>
          </a:p>
        </p:txBody>
      </p:sp>
    </p:spTree>
    <p:extLst>
      <p:ext uri="{BB962C8B-B14F-4D97-AF65-F5344CB8AC3E}">
        <p14:creationId xmlns:p14="http://schemas.microsoft.com/office/powerpoint/2010/main" val="1076418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Successful recommendations group all of the adolescent vaccines</a:t>
            </a:r>
          </a:p>
          <a:p>
            <a:endParaRPr lang="en-US" sz="1000" dirty="0"/>
          </a:p>
          <a:p>
            <a:pPr lvl="0"/>
            <a:r>
              <a:rPr lang="en-US" sz="1000" dirty="0"/>
              <a:t>Recommend the HPV vaccine series the same way you recommend the other adolescent vaccines</a:t>
            </a:r>
          </a:p>
        </p:txBody>
      </p:sp>
      <p:sp>
        <p:nvSpPr>
          <p:cNvPr id="4" name="Slide Number Placeholder 3"/>
          <p:cNvSpPr>
            <a:spLocks noGrp="1"/>
          </p:cNvSpPr>
          <p:nvPr>
            <p:ph type="sldNum" sz="quarter" idx="10"/>
          </p:nvPr>
        </p:nvSpPr>
        <p:spPr/>
        <p:txBody>
          <a:bodyPr/>
          <a:lstStyle/>
          <a:p>
            <a:fld id="{C5DC2DA4-D29E-4014-A69C-276226FB67B5}" type="slidenum">
              <a:rPr lang="en-US" smtClean="0"/>
              <a:pPr/>
              <a:t>40</a:t>
            </a:fld>
            <a:endParaRPr lang="en-US"/>
          </a:p>
        </p:txBody>
      </p:sp>
    </p:spTree>
    <p:extLst>
      <p:ext uri="{BB962C8B-B14F-4D97-AF65-F5344CB8AC3E}">
        <p14:creationId xmlns:p14="http://schemas.microsoft.com/office/powerpoint/2010/main" val="925228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point out a few things on this slide. The word “today” is especially important because it conveys to the parent that you are recommending that all of these vaccines be given today, not another day. </a:t>
            </a:r>
          </a:p>
          <a:p>
            <a:endParaRPr lang="en-US" dirty="0"/>
          </a:p>
          <a:p>
            <a:r>
              <a:rPr lang="en-US" dirty="0"/>
              <a:t>The order of the vaccine-preventable diseases is also important. We want to sandwich HPV cancers between meningitis, because meningit6is is a disease that parents really want to prevent, and pertussis, because most parents are going to get that vaccine for their child. So meningococcal 1st, HPV cancer 2nd, pertussis 3rd.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41</a:t>
            </a:fld>
            <a:endParaRPr lang="en-US"/>
          </a:p>
        </p:txBody>
      </p:sp>
    </p:spTree>
    <p:extLst>
      <p:ext uri="{BB962C8B-B14F-4D97-AF65-F5344CB8AC3E}">
        <p14:creationId xmlns:p14="http://schemas.microsoft.com/office/powerpoint/2010/main" val="32395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6</a:t>
            </a:fld>
            <a:endParaRPr lang="en-US"/>
          </a:p>
        </p:txBody>
      </p:sp>
    </p:spTree>
    <p:extLst>
      <p:ext uri="{BB962C8B-B14F-4D97-AF65-F5344CB8AC3E}">
        <p14:creationId xmlns:p14="http://schemas.microsoft.com/office/powerpoint/2010/main" val="3944506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you could say something like “now that Sophia is 11, she is due for three vaccines. These will help protect her from meningitis, HPV cancers, and pertussis. We’ll give those shots at the end of the visit.”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42</a:t>
            </a:fld>
            <a:endParaRPr lang="en-US"/>
          </a:p>
        </p:txBody>
      </p:sp>
    </p:spTree>
    <p:extLst>
      <p:ext uri="{BB962C8B-B14F-4D97-AF65-F5344CB8AC3E}">
        <p14:creationId xmlns:p14="http://schemas.microsoft.com/office/powerpoint/2010/main" val="3808245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feel</a:t>
            </a:r>
            <a:r>
              <a:rPr lang="en-US" baseline="0" dirty="0"/>
              <a:t> more comfortable with saying a bit more about each of the vaccines being recommended. Here’s another way to make the bundled recommendation. </a:t>
            </a:r>
            <a:r>
              <a:rPr lang="en-US" dirty="0"/>
              <a:t>You can say “Now that your child is 11/12, she is due today for three important vaccines. The first is to help prevent an infection that can cause meningitis, which is very rare, but potentially deadly. The second is to prevent a very common infection—HPV—that can cause several kinds of cancer. The third is the “tetanus booster” which also protects against pertussis, so your child doesn’t get whooping cough, but also to protect babies too young to be vaccinated.  We’ll give those shots at the end of the visit. Do you have any questions for me?”</a:t>
            </a:r>
            <a:endParaRPr lang="en-US" baseline="0"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43</a:t>
            </a:fld>
            <a:endParaRPr lang="en-US"/>
          </a:p>
        </p:txBody>
      </p:sp>
    </p:spTree>
    <p:extLst>
      <p:ext uri="{BB962C8B-B14F-4D97-AF65-F5344CB8AC3E}">
        <p14:creationId xmlns:p14="http://schemas.microsoft.com/office/powerpoint/2010/main" val="4231799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parents will accept the bundled</a:t>
            </a:r>
            <a:r>
              <a:rPr lang="en-US" baseline="0" dirty="0"/>
              <a:t> recommendation without any questions. Other p</a:t>
            </a:r>
            <a:r>
              <a:rPr lang="en-US" dirty="0"/>
              <a:t>arents may be interested in vaccinating, yet still have questions for you.</a:t>
            </a:r>
          </a:p>
          <a:p>
            <a:pPr lvl="1"/>
            <a:endParaRPr lang="en-US" b="0" dirty="0"/>
          </a:p>
          <a:p>
            <a:pPr lvl="0"/>
            <a:r>
              <a:rPr lang="en-US" b="0" dirty="0"/>
              <a:t>A question from a parents about HPV</a:t>
            </a:r>
            <a:r>
              <a:rPr lang="en-US" b="0" baseline="0" dirty="0"/>
              <a:t> vaccine </a:t>
            </a:r>
            <a:r>
              <a:rPr lang="en-US" b="0" dirty="0"/>
              <a:t>does not mean they are refusing or delaying. Many parents with questions</a:t>
            </a:r>
            <a:r>
              <a:rPr lang="en-US" b="0" baseline="0" dirty="0"/>
              <a:t> about HPV vaccine are looking for additional reassurance from you. </a:t>
            </a:r>
            <a:r>
              <a:rPr lang="en-US" b="0" dirty="0"/>
              <a:t>Taking the time to listen to parents’ questions helps you save time and give an effective response. Be sure to</a:t>
            </a:r>
            <a:r>
              <a:rPr lang="en-US" b="0" baseline="0" dirty="0"/>
              <a:t> verify that you are addressing the right concern.</a:t>
            </a:r>
            <a:endParaRPr lang="en-US" b="0"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44</a:t>
            </a:fld>
            <a:endParaRPr lang="en-US"/>
          </a:p>
        </p:txBody>
      </p:sp>
    </p:spTree>
    <p:extLst>
      <p:ext uri="{BB962C8B-B14F-4D97-AF65-F5344CB8AC3E}">
        <p14:creationId xmlns:p14="http://schemas.microsoft.com/office/powerpoint/2010/main" val="2000144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Some parents may</a:t>
            </a:r>
            <a:r>
              <a:rPr lang="en-US" baseline="0" dirty="0"/>
              <a:t> ask, “</a:t>
            </a:r>
            <a:r>
              <a:rPr lang="en-US" i="1" dirty="0">
                <a:solidFill>
                  <a:srgbClr val="DA401F"/>
                </a:solidFill>
              </a:rPr>
              <a:t>Why does my child need HPV vaccine?” </a:t>
            </a:r>
            <a:r>
              <a:rPr lang="en-US" dirty="0">
                <a:solidFill>
                  <a:srgbClr val="DA401F"/>
                </a:solidFill>
              </a:rPr>
              <a:t>This question may also sound like “</a:t>
            </a:r>
            <a:r>
              <a:rPr lang="en-US" i="1" dirty="0">
                <a:solidFill>
                  <a:srgbClr val="DA401F"/>
                </a:solidFill>
              </a:rPr>
              <a:t>My daughter doesn’t really need THAT vaccine, does she?” </a:t>
            </a:r>
            <a:r>
              <a:rPr lang="en-US" dirty="0"/>
              <a:t>Regardless of</a:t>
            </a:r>
            <a:r>
              <a:rPr lang="en-US" baseline="0" dirty="0"/>
              <a:t> how parents ask that question we want them to know that this vaccine is very important for cancer prevention. </a:t>
            </a:r>
            <a:endParaRPr lang="en-US" i="1" dirty="0">
              <a:solidFill>
                <a:srgbClr val="DA401F"/>
              </a:solidFill>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45</a:t>
            </a:fld>
            <a:endParaRPr lang="en-US"/>
          </a:p>
        </p:txBody>
      </p:sp>
    </p:spTree>
    <p:extLst>
      <p:ext uri="{BB962C8B-B14F-4D97-AF65-F5344CB8AC3E}">
        <p14:creationId xmlns:p14="http://schemas.microsoft.com/office/powerpoint/2010/main" val="869510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respond to them by saying, “HPV vaccination is important because it prevents cancer. That’s why I’m recommending that your child start the HPV vaccine series today.”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46</a:t>
            </a:fld>
            <a:endParaRPr lang="en-US"/>
          </a:p>
        </p:txBody>
      </p:sp>
    </p:spTree>
    <p:extLst>
      <p:ext uri="{BB962C8B-B14F-4D97-AF65-F5344CB8AC3E}">
        <p14:creationId xmlns:p14="http://schemas.microsoft.com/office/powerpoint/2010/main" val="344634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research</a:t>
            </a:r>
            <a:r>
              <a:rPr lang="en-US" baseline="0" dirty="0"/>
              <a:t> with parents has shown that many parents aren’t aware of all of the cancers that can be caused by persistent HPV infection, so some parents may ask you about the cancers that are caused by HPV infection.</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47</a:t>
            </a:fld>
            <a:endParaRPr lang="en-US"/>
          </a:p>
        </p:txBody>
      </p:sp>
    </p:spTree>
    <p:extLst>
      <p:ext uri="{BB962C8B-B14F-4D97-AF65-F5344CB8AC3E}">
        <p14:creationId xmlns:p14="http://schemas.microsoft.com/office/powerpoint/2010/main" val="3042728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tell parents</a:t>
            </a:r>
            <a:r>
              <a:rPr lang="en-US" baseline="0" dirty="0"/>
              <a:t> that HPV infection can cause cervical, vaginal, vulvar, penile, anal, and oropharyngeal cancers, but by starting the HPV vaccines series today, we can prevent infection with the HPV types that most commonly cause those cancers. </a:t>
            </a:r>
          </a:p>
          <a:p>
            <a:endParaRPr lang="en-US" baseline="0" dirty="0"/>
          </a:p>
          <a:p>
            <a:r>
              <a:rPr lang="en-US" baseline="0" dirty="0"/>
              <a:t>You could say “Certain HPV types can cause cancer of the cervix, vagina, and vulva in females, cancer of the penis in men, and in both females and males, cancers of the anus and the throat. We can help prevent infection with the HPV types that cause these cancers by starting the HPV vaccine series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48</a:t>
            </a:fld>
            <a:endParaRPr lang="en-US"/>
          </a:p>
        </p:txBody>
      </p:sp>
    </p:spTree>
    <p:extLst>
      <p:ext uri="{BB962C8B-B14F-4D97-AF65-F5344CB8AC3E}">
        <p14:creationId xmlns:p14="http://schemas.microsoft.com/office/powerpoint/2010/main" val="26711391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for parents to see their</a:t>
            </a:r>
            <a:r>
              <a:rPr lang="en-US" baseline="0" dirty="0"/>
              <a:t> 11 or 12 year old as being at risk for HPV infection and they make ask about that risk.</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49</a:t>
            </a:fld>
            <a:endParaRPr lang="en-US"/>
          </a:p>
        </p:txBody>
      </p:sp>
    </p:spTree>
    <p:extLst>
      <p:ext uri="{BB962C8B-B14F-4D97-AF65-F5344CB8AC3E}">
        <p14:creationId xmlns:p14="http://schemas.microsoft.com/office/powerpoint/2010/main" val="3423687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Focus</a:t>
            </a:r>
            <a:r>
              <a:rPr lang="en-US" baseline="0" dirty="0"/>
              <a:t> on how common HPV is and how they can protect their child from cancer by saying something like “</a:t>
            </a:r>
            <a:r>
              <a:rPr lang="en-US" dirty="0">
                <a:solidFill>
                  <a:srgbClr val="009DC4"/>
                </a:solidFill>
              </a:rPr>
              <a:t>HPV is a very common and widespread virus that infects both females and males. </a:t>
            </a:r>
            <a:r>
              <a:rPr lang="en-US" dirty="0">
                <a:solidFill>
                  <a:srgbClr val="781D7E"/>
                </a:solidFill>
              </a:rPr>
              <a:t>We can help protect your child from the cancers and diseases caused by the virus by starting HPV vaccination today.”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50</a:t>
            </a:fld>
            <a:endParaRPr lang="en-US"/>
          </a:p>
        </p:txBody>
      </p:sp>
    </p:spTree>
    <p:extLst>
      <p:ext uri="{BB962C8B-B14F-4D97-AF65-F5344CB8AC3E}">
        <p14:creationId xmlns:p14="http://schemas.microsoft.com/office/powerpoint/2010/main" val="3050093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why now, or why at 11 or 12, is another way that parents may say that they think their child is too young for “that” kind of behavior, in other words, sexual activity. Help parent understand the importance of vaccination before exposure and that we don’t wait for exposure to occur, or guess when it will occur, before vaccinating. </a:t>
            </a:r>
          </a:p>
        </p:txBody>
      </p:sp>
      <p:sp>
        <p:nvSpPr>
          <p:cNvPr id="4" name="Slide Number Placeholder 3"/>
          <p:cNvSpPr>
            <a:spLocks noGrp="1"/>
          </p:cNvSpPr>
          <p:nvPr>
            <p:ph type="sldNum" sz="quarter" idx="10"/>
          </p:nvPr>
        </p:nvSpPr>
        <p:spPr/>
        <p:txBody>
          <a:bodyPr/>
          <a:lstStyle/>
          <a:p>
            <a:fld id="{C5DC2DA4-D29E-4014-A69C-276226FB67B5}" type="slidenum">
              <a:rPr lang="en-US" smtClean="0"/>
              <a:t>51</a:t>
            </a:fld>
            <a:endParaRPr lang="en-US"/>
          </a:p>
        </p:txBody>
      </p:sp>
    </p:spTree>
    <p:extLst>
      <p:ext uri="{BB962C8B-B14F-4D97-AF65-F5344CB8AC3E}">
        <p14:creationId xmlns:p14="http://schemas.microsoft.com/office/powerpoint/2010/main" val="366280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will focus on HPV</a:t>
            </a:r>
            <a:r>
              <a:rPr lang="en-US" baseline="0" dirty="0"/>
              <a:t> infection and disease prevalence.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7</a:t>
            </a:fld>
            <a:endParaRPr lang="en-US" dirty="0"/>
          </a:p>
        </p:txBody>
      </p:sp>
    </p:spTree>
    <p:extLst>
      <p:ext uri="{BB962C8B-B14F-4D97-AF65-F5344CB8AC3E}">
        <p14:creationId xmlns:p14="http://schemas.microsoft.com/office/powerpoint/2010/main" val="15989290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632">
              <a:defRPr/>
            </a:pPr>
            <a:r>
              <a:rPr lang="en-US" dirty="0"/>
              <a:t>Most people are familiar with, and endorse the use of bicycle helmets. You could also use seatbelts as an example. Ask parents, “When do you want your children to put on their bike helmets? Make the point that we can’t guess when the bike accident risk may occur so we always have our children put on their helmets before getting on their bikes.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52</a:t>
            </a:fld>
            <a:endParaRPr lang="en-US" dirty="0"/>
          </a:p>
        </p:txBody>
      </p:sp>
    </p:spTree>
    <p:extLst>
      <p:ext uri="{BB962C8B-B14F-4D97-AF65-F5344CB8AC3E}">
        <p14:creationId xmlns:p14="http://schemas.microsoft.com/office/powerpoint/2010/main" val="191142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6480" indent="-441316"/>
            <a:r>
              <a:rPr lang="en-US" sz="2700" dirty="0"/>
              <a:t>You could also use seatbelts as an example. </a:t>
            </a:r>
            <a:r>
              <a:rPr lang="en-US" dirty="0"/>
              <a:t>Ask parents, “When do we put our seat belts on?”</a:t>
            </a:r>
            <a:r>
              <a:rPr lang="en-US" dirty="0">
                <a:solidFill>
                  <a:schemeClr val="accent1">
                    <a:lumMod val="50000"/>
                  </a:schemeClr>
                </a:solidFill>
              </a:rPr>
              <a:t>				</a:t>
            </a:r>
            <a:endParaRPr lang="en-US" dirty="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53</a:t>
            </a:fld>
            <a:endParaRPr lang="en-US" dirty="0"/>
          </a:p>
        </p:txBody>
      </p:sp>
    </p:spTree>
    <p:extLst>
      <p:ext uri="{BB962C8B-B14F-4D97-AF65-F5344CB8AC3E}">
        <p14:creationId xmlns:p14="http://schemas.microsoft.com/office/powerpoint/2010/main" val="775788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Or you can just say, “As with all vaccine-preventable diseases, we want to protect your child early. If we start now, it’s one less thing for you to worry about. Also, your child will only need two shots of HPV vaccine at this age. If you wait until 15, your child will need three shots. We’ll give the first shot today and then you’ll need to bring your child back in 6 to 12 months from now for the second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54</a:t>
            </a:fld>
            <a:endParaRPr lang="en-US"/>
          </a:p>
        </p:txBody>
      </p:sp>
    </p:spTree>
    <p:extLst>
      <p:ext uri="{BB962C8B-B14F-4D97-AF65-F5344CB8AC3E}">
        <p14:creationId xmlns:p14="http://schemas.microsoft.com/office/powerpoint/2010/main" val="2825436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continue to bring concerns about sexual disinhibition following vaccination. </a:t>
            </a:r>
          </a:p>
        </p:txBody>
      </p:sp>
      <p:sp>
        <p:nvSpPr>
          <p:cNvPr id="4" name="Slide Number Placeholder 3"/>
          <p:cNvSpPr>
            <a:spLocks noGrp="1"/>
          </p:cNvSpPr>
          <p:nvPr>
            <p:ph type="sldNum" sz="quarter" idx="10"/>
          </p:nvPr>
        </p:nvSpPr>
        <p:spPr/>
        <p:txBody>
          <a:bodyPr/>
          <a:lstStyle/>
          <a:p>
            <a:fld id="{C5DC2DA4-D29E-4014-A69C-276226FB67B5}" type="slidenum">
              <a:rPr lang="en-US" smtClean="0"/>
              <a:t>55</a:t>
            </a:fld>
            <a:endParaRPr lang="en-US"/>
          </a:p>
        </p:txBody>
      </p:sp>
    </p:spTree>
    <p:extLst>
      <p:ext uri="{BB962C8B-B14F-4D97-AF65-F5344CB8AC3E}">
        <p14:creationId xmlns:p14="http://schemas.microsoft.com/office/powerpoint/2010/main" val="1356433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reassure these parents that</a:t>
            </a:r>
            <a:r>
              <a:rPr lang="en-US" baseline="0" dirty="0"/>
              <a:t> “</a:t>
            </a:r>
            <a:r>
              <a:rPr lang="en-US" dirty="0">
                <a:solidFill>
                  <a:srgbClr val="009DC4"/>
                </a:solidFill>
              </a:rPr>
              <a:t>Numerous research studies have shown that getting the HPV vaccine does not make kids more likely to be sexually active or start having sex at a younger age. </a:t>
            </a:r>
            <a:r>
              <a:rPr lang="en-US" dirty="0">
                <a:solidFill>
                  <a:srgbClr val="7030A0"/>
                </a:solidFill>
              </a:rPr>
              <a:t>Starting the HPV vaccine series today will give your child the best protection possible for the future.”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56</a:t>
            </a:fld>
            <a:endParaRPr lang="en-US"/>
          </a:p>
        </p:txBody>
      </p:sp>
    </p:spTree>
    <p:extLst>
      <p:ext uri="{BB962C8B-B14F-4D97-AF65-F5344CB8AC3E}">
        <p14:creationId xmlns:p14="http://schemas.microsoft.com/office/powerpoint/2010/main" val="2594030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two-dose recommendation may cause some parents to think that they can wait another year… or three.</a:t>
            </a:r>
          </a:p>
        </p:txBody>
      </p:sp>
      <p:sp>
        <p:nvSpPr>
          <p:cNvPr id="4" name="Slide Number Placeholder 3"/>
          <p:cNvSpPr>
            <a:spLocks noGrp="1"/>
          </p:cNvSpPr>
          <p:nvPr>
            <p:ph type="sldNum" sz="quarter" idx="10"/>
          </p:nvPr>
        </p:nvSpPr>
        <p:spPr/>
        <p:txBody>
          <a:bodyPr/>
          <a:lstStyle/>
          <a:p>
            <a:fld id="{C5DC2DA4-D29E-4014-A69C-276226FB67B5}" type="slidenum">
              <a:rPr lang="en-US" smtClean="0"/>
              <a:t>57</a:t>
            </a:fld>
            <a:endParaRPr lang="en-US"/>
          </a:p>
        </p:txBody>
      </p:sp>
    </p:spTree>
    <p:extLst>
      <p:ext uri="{BB962C8B-B14F-4D97-AF65-F5344CB8AC3E}">
        <p14:creationId xmlns:p14="http://schemas.microsoft.com/office/powerpoint/2010/main" val="791154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tell these parents, “The two-dose schedule is recommended if the series is started before the 15th birthday. However, I don’t recommend waiting to give this cancer-preventing vaccine. As children get older and have busier schedules, it becomes more difficult to get them back in. I’d feel best if we started the series today to get your child protected as soon as possible.”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7109422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a:t>
            </a:r>
            <a:r>
              <a:rPr lang="en-US" baseline="0" dirty="0"/>
              <a:t> s</a:t>
            </a:r>
            <a:r>
              <a:rPr lang="en-US" dirty="0"/>
              <a:t>ome parents will have questions about HPV vaccine safety. </a:t>
            </a:r>
          </a:p>
        </p:txBody>
      </p:sp>
      <p:sp>
        <p:nvSpPr>
          <p:cNvPr id="4" name="Slide Number Placeholder 3"/>
          <p:cNvSpPr>
            <a:spLocks noGrp="1"/>
          </p:cNvSpPr>
          <p:nvPr>
            <p:ph type="sldNum" sz="quarter" idx="10"/>
          </p:nvPr>
        </p:nvSpPr>
        <p:spPr/>
        <p:txBody>
          <a:bodyPr/>
          <a:lstStyle/>
          <a:p>
            <a:fld id="{C5DC2DA4-D29E-4014-A69C-276226FB67B5}" type="slidenum">
              <a:rPr lang="en-US" smtClean="0"/>
              <a:t>59</a:t>
            </a:fld>
            <a:endParaRPr lang="en-US"/>
          </a:p>
        </p:txBody>
      </p:sp>
    </p:spTree>
    <p:extLst>
      <p:ext uri="{BB962C8B-B14F-4D97-AF65-F5344CB8AC3E}">
        <p14:creationId xmlns:p14="http://schemas.microsoft.com/office/powerpoint/2010/main" val="623767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start with something like, “It sounds like you are generally in support of vaccines, but you have concerns about the safety of HPV.  Is that right? So if you had information that convinced you the HPV vaccine was safe you might consider letting your daughter get it? I’d like to share with you what I know about the safety of HPV vaccine…” and then share that specific information with them.</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458434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It is important to acknowledge</a:t>
            </a:r>
            <a:r>
              <a:rPr lang="en-US" baseline="0" dirty="0"/>
              <a:t> a parent’s concerns. Try saying something like “</a:t>
            </a:r>
            <a:r>
              <a:rPr lang="en-US" dirty="0">
                <a:solidFill>
                  <a:srgbClr val="009DC4"/>
                </a:solidFill>
              </a:rPr>
              <a:t>I know there are stories in the media and online about vaccines, and I can see how that could concern you. </a:t>
            </a:r>
            <a:r>
              <a:rPr lang="en-US" dirty="0">
                <a:solidFill>
                  <a:srgbClr val="781D7E"/>
                </a:solidFill>
              </a:rPr>
              <a:t>However, I want you to know that HPV vaccine has been carefully studied for many years by medical and scientific experts. Based on all of the data, I believe HPV vaccine is very safe.”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61</a:t>
            </a:fld>
            <a:endParaRPr lang="en-US"/>
          </a:p>
        </p:txBody>
      </p:sp>
    </p:spTree>
    <p:extLst>
      <p:ext uri="{BB962C8B-B14F-4D97-AF65-F5344CB8AC3E}">
        <p14:creationId xmlns:p14="http://schemas.microsoft.com/office/powerpoint/2010/main" val="156319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pPr/>
              <a:t>8</a:t>
            </a:fld>
            <a:endParaRPr lang="en-US"/>
          </a:p>
        </p:txBody>
      </p:sp>
    </p:spTree>
    <p:extLst>
      <p:ext uri="{BB962C8B-B14F-4D97-AF65-F5344CB8AC3E}">
        <p14:creationId xmlns:p14="http://schemas.microsoft.com/office/powerpoint/2010/main" val="2166289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If</a:t>
            </a:r>
            <a:r>
              <a:rPr lang="en-US" baseline="0" dirty="0"/>
              <a:t> safety concerns are specific to adverse events, explain to parents that “</a:t>
            </a:r>
            <a:r>
              <a:rPr lang="en-US" dirty="0">
                <a:solidFill>
                  <a:srgbClr val="009DC4"/>
                </a:solidFill>
              </a:rPr>
              <a:t>Vaccines, like any medication, can cause side effects. With HPV vaccination this could include pain, swelling, and/or redness where the shot is given, or possibly headache. Sometimes kids faint when they get shots and they could be injured if they fall from fainting. </a:t>
            </a:r>
            <a:r>
              <a:rPr lang="en-US" dirty="0">
                <a:solidFill>
                  <a:srgbClr val="781D7E"/>
                </a:solidFill>
              </a:rPr>
              <a:t>We’ll protect your child by having them stay seated after the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62</a:t>
            </a:fld>
            <a:endParaRPr lang="en-US"/>
          </a:p>
        </p:txBody>
      </p:sp>
    </p:spTree>
    <p:extLst>
      <p:ext uri="{BB962C8B-B14F-4D97-AF65-F5344CB8AC3E}">
        <p14:creationId xmlns:p14="http://schemas.microsoft.com/office/powerpoint/2010/main" val="41147455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vaccine safety questions can be very specific. </a:t>
            </a:r>
          </a:p>
        </p:txBody>
      </p:sp>
      <p:sp>
        <p:nvSpPr>
          <p:cNvPr id="4" name="Slide Number Placeholder 3"/>
          <p:cNvSpPr>
            <a:spLocks noGrp="1"/>
          </p:cNvSpPr>
          <p:nvPr>
            <p:ph type="sldNum" sz="quarter" idx="10"/>
          </p:nvPr>
        </p:nvSpPr>
        <p:spPr/>
        <p:txBody>
          <a:bodyPr/>
          <a:lstStyle/>
          <a:p>
            <a:fld id="{C5DC2DA4-D29E-4014-A69C-276226FB67B5}" type="slidenum">
              <a:rPr lang="en-US" smtClean="0"/>
              <a:t>63</a:t>
            </a:fld>
            <a:endParaRPr lang="en-US"/>
          </a:p>
        </p:txBody>
      </p:sp>
    </p:spTree>
    <p:extLst>
      <p:ext uri="{BB962C8B-B14F-4D97-AF65-F5344CB8AC3E}">
        <p14:creationId xmlns:p14="http://schemas.microsoft.com/office/powerpoint/2010/main" val="549734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If you get a question</a:t>
            </a:r>
            <a:r>
              <a:rPr lang="en-US" baseline="0" dirty="0"/>
              <a:t> about fertility concerns you can say “</a:t>
            </a:r>
            <a:r>
              <a:rPr lang="en-US" dirty="0">
                <a:solidFill>
                  <a:srgbClr val="009DC4"/>
                </a:solidFill>
              </a:rPr>
              <a:t>There is no data available to suggest that getting HPV vaccine will have an effect on future fertility. </a:t>
            </a:r>
            <a:r>
              <a:rPr lang="en-US" dirty="0">
                <a:solidFill>
                  <a:srgbClr val="781D7E"/>
                </a:solidFill>
              </a:rPr>
              <a:t>However, women who develop cervical cancer could require treatment that would limit their ability to have children. Starting the HPV vaccine series today could prevent that from happening and protect your daughter’s ability to bear children.”</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64</a:t>
            </a:fld>
            <a:endParaRPr lang="en-US"/>
          </a:p>
        </p:txBody>
      </p:sp>
    </p:spTree>
    <p:extLst>
      <p:ext uri="{BB962C8B-B14F-4D97-AF65-F5344CB8AC3E}">
        <p14:creationId xmlns:p14="http://schemas.microsoft.com/office/powerpoint/2010/main" val="7361793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get questions about other specific safety concerns such as death, neurologic conditions, autoimmune conditions, venous thromboembolism, postural orthostatic tachycardia syndrome, or complex regional pain syndrome you can say, “HPV vaccine safety studies have been very reassuring and date, we have not observed any signal that shows that HPV vaccination causes that health problem.”</a:t>
            </a:r>
          </a:p>
        </p:txBody>
      </p:sp>
      <p:sp>
        <p:nvSpPr>
          <p:cNvPr id="4" name="Slide Number Placeholder 3"/>
          <p:cNvSpPr>
            <a:spLocks noGrp="1"/>
          </p:cNvSpPr>
          <p:nvPr>
            <p:ph type="sldNum" sz="quarter" idx="10"/>
          </p:nvPr>
        </p:nvSpPr>
        <p:spPr/>
        <p:txBody>
          <a:bodyPr/>
          <a:lstStyle/>
          <a:p>
            <a:fld id="{C5DC2DA4-D29E-4014-A69C-276226FB67B5}" type="slidenum">
              <a:rPr lang="en-US" smtClean="0"/>
              <a:t>65</a:t>
            </a:fld>
            <a:endParaRPr lang="en-US"/>
          </a:p>
        </p:txBody>
      </p:sp>
    </p:spTree>
    <p:extLst>
      <p:ext uri="{BB962C8B-B14F-4D97-AF65-F5344CB8AC3E}">
        <p14:creationId xmlns:p14="http://schemas.microsoft.com/office/powerpoint/2010/main" val="26766050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may voice</a:t>
            </a:r>
            <a:r>
              <a:rPr lang="en-US" baseline="0" dirty="0"/>
              <a:t> concerns about vaccine effectiveness.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66</a:t>
            </a:fld>
            <a:endParaRPr lang="en-US"/>
          </a:p>
        </p:txBody>
      </p:sp>
    </p:spTree>
    <p:extLst>
      <p:ext uri="{BB962C8B-B14F-4D97-AF65-F5344CB8AC3E}">
        <p14:creationId xmlns:p14="http://schemas.microsoft.com/office/powerpoint/2010/main" val="1552335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You can let parents know that “</a:t>
            </a:r>
            <a:r>
              <a:rPr lang="en-US" dirty="0">
                <a:solidFill>
                  <a:srgbClr val="009DC4"/>
                </a:solidFill>
              </a:rPr>
              <a:t>Ongoing studies are showing that HPV vaccination works very well and has decreased HPV infection, genital warts, and cervical precancers in young people, in the years since it has been available. </a:t>
            </a:r>
            <a:r>
              <a:rPr lang="en-US" dirty="0">
                <a:solidFill>
                  <a:srgbClr val="7030A0"/>
                </a:solidFill>
              </a:rPr>
              <a:t>Starting the vaccine series today will help ensure your child gets the best  protection possible.” </a:t>
            </a:r>
            <a:endParaRPr lang="en-US" dirty="0">
              <a:solidFill>
                <a:srgbClr val="009DC4"/>
              </a:solidFill>
            </a:endParaRP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67</a:t>
            </a:fld>
            <a:endParaRPr lang="en-US"/>
          </a:p>
        </p:txBody>
      </p:sp>
    </p:spTree>
    <p:extLst>
      <p:ext uri="{BB962C8B-B14F-4D97-AF65-F5344CB8AC3E}">
        <p14:creationId xmlns:p14="http://schemas.microsoft.com/office/powerpoint/2010/main" val="25529521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mentioned previously, many parents are not aware of HPV disease in men and may ask why their male child needs to be vaccination.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68</a:t>
            </a:fld>
            <a:endParaRPr lang="en-US"/>
          </a:p>
        </p:txBody>
      </p:sp>
    </p:spTree>
    <p:extLst>
      <p:ext uri="{BB962C8B-B14F-4D97-AF65-F5344CB8AC3E}">
        <p14:creationId xmlns:p14="http://schemas.microsoft.com/office/powerpoint/2010/main" val="553125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for parents to know that HPV infection causes cancer in men as well. You can say something like “HPV infection can cause cancers of the penis, anus, and throat in men and it can also cause genital warts. Getting HPV vaccine today for your son can help prevent the infection that can lead to these diseases.”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69</a:t>
            </a:fld>
            <a:endParaRPr lang="en-US"/>
          </a:p>
        </p:txBody>
      </p:sp>
    </p:spTree>
    <p:extLst>
      <p:ext uri="{BB962C8B-B14F-4D97-AF65-F5344CB8AC3E}">
        <p14:creationId xmlns:p14="http://schemas.microsoft.com/office/powerpoint/2010/main" val="20001340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parents will ask you or another person in your medical office if</a:t>
            </a:r>
            <a:r>
              <a:rPr lang="en-US" baseline="0" dirty="0"/>
              <a:t> you or they would give HPV vaccine to you/their kids.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70</a:t>
            </a:fld>
            <a:endParaRPr lang="en-US"/>
          </a:p>
        </p:txBody>
      </p:sp>
    </p:spTree>
    <p:extLst>
      <p:ext uri="{BB962C8B-B14F-4D97-AF65-F5344CB8AC3E}">
        <p14:creationId xmlns:p14="http://schemas.microsoft.com/office/powerpoint/2010/main" val="24033336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explain the difference between a recommendation that you are making for the health of your child, versus a legislative decision that is designed to keep kids who may have missed a vaccination from slipping through the cracks. Letting parents know that you, along with CDC and the major medical societies, recommend all of the vaccines equally for their child’s health can help them understand that HPV vaccination is a normal part of adolescent health. You can share with them that “school-entry requirements don’t always reflect the current recommendations for their child’s health.”</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71</a:t>
            </a:fld>
            <a:endParaRPr lang="en-US"/>
          </a:p>
        </p:txBody>
      </p:sp>
    </p:spTree>
    <p:extLst>
      <p:ext uri="{BB962C8B-B14F-4D97-AF65-F5344CB8AC3E}">
        <p14:creationId xmlns:p14="http://schemas.microsoft.com/office/powerpoint/2010/main" val="73968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HPV types differ in their tendency to infect cutaneous and mucosal or genital epithelium. </a:t>
            </a:r>
            <a:r>
              <a:rPr lang="en-US" sz="1200" kern="1200" dirty="0">
                <a:solidFill>
                  <a:schemeClr val="tx1"/>
                </a:solidFill>
                <a:latin typeface="+mn-lt"/>
                <a:ea typeface="+mn-ea"/>
                <a:cs typeface="+mn-cs"/>
              </a:rPr>
              <a:t>More than 150 HPV types have been identified, including approximately 40 that infect the genital area. </a:t>
            </a:r>
            <a:r>
              <a:rPr lang="en-US" sz="1200" i="0" kern="1200" dirty="0">
                <a:solidFill>
                  <a:schemeClr val="tx1"/>
                </a:solidFill>
                <a:latin typeface="+mn-lt"/>
                <a:ea typeface="+mn-ea"/>
                <a:cs typeface="+mn-cs"/>
              </a:rPr>
              <a:t>Genital HPV types are categorized according to their epidemiologic association with cervical cancer. High-risk types (e.g., types 16 and 18) can cause low-grade cervical cell abnormalities, high-grade cervical cell abnormalities that are precursors to cancer, and cancers. In addition to cervical cancer, HPV infection also is the cause of some cancers of the vulva, vagina, penis, and anus, as well as cancer of the oropharynx.</a:t>
            </a:r>
            <a:endParaRPr lang="en-US" dirty="0"/>
          </a:p>
          <a:p>
            <a:pPr eaLnBrk="1" hangingPunct="1">
              <a:spcBef>
                <a:spcPct val="0"/>
              </a:spcBef>
            </a:pPr>
            <a:endParaRPr lang="en-US" sz="1200" i="0" kern="1200" dirty="0">
              <a:solidFill>
                <a:schemeClr val="tx1"/>
              </a:solidFill>
              <a:latin typeface="+mn-lt"/>
              <a:ea typeface="+mn-ea"/>
              <a:cs typeface="+mn-cs"/>
            </a:endParaRPr>
          </a:p>
          <a:p>
            <a:pPr eaLnBrk="1" hangingPunct="1">
              <a:spcBef>
                <a:spcPct val="0"/>
              </a:spcBef>
            </a:pPr>
            <a:r>
              <a:rPr lang="en-US" sz="1200" i="0" kern="1200" dirty="0">
                <a:solidFill>
                  <a:schemeClr val="tx1"/>
                </a:solidFill>
                <a:latin typeface="+mn-lt"/>
                <a:ea typeface="+mn-ea"/>
                <a:cs typeface="+mn-cs"/>
              </a:rPr>
              <a:t>Low-risk types like 6 and 11 can cause benign or low-grade cervical cell changes, genital warts, and recurrent respiratory </a:t>
            </a:r>
            <a:r>
              <a:rPr lang="en-US" sz="1200" i="0" kern="1200" dirty="0" err="1">
                <a:solidFill>
                  <a:schemeClr val="tx1"/>
                </a:solidFill>
                <a:latin typeface="+mn-lt"/>
                <a:ea typeface="+mn-ea"/>
                <a:cs typeface="+mn-cs"/>
              </a:rPr>
              <a:t>papillomatosis</a:t>
            </a:r>
            <a:r>
              <a:rPr lang="en-US" sz="1200" i="0" kern="1200" dirty="0">
                <a:solidFill>
                  <a:schemeClr val="tx1"/>
                </a:solidFill>
                <a:latin typeface="+mn-lt"/>
                <a:ea typeface="+mn-ea"/>
                <a:cs typeface="+mn-cs"/>
              </a:rPr>
              <a:t>.</a:t>
            </a:r>
            <a:endParaRPr lang="en-US" dirty="0"/>
          </a:p>
          <a:p>
            <a:pPr eaLnBrk="1" hangingPunct="1">
              <a:spcBef>
                <a:spcPct val="0"/>
              </a:spcBef>
            </a:pPr>
            <a:endParaRPr lang="en-US" dirty="0"/>
          </a:p>
          <a:p>
            <a:pPr eaLnBrk="1" hangingPunct="1">
              <a:spcBef>
                <a:spcPct val="0"/>
              </a:spcBef>
            </a:pPr>
            <a:endParaRPr lang="en-US" dirty="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8892A-3010-4C14-BBF2-6C81D4A5E3FA}" type="slidenum">
              <a:rPr lang="en-US" smtClean="0">
                <a:solidFill>
                  <a:srgbClr val="000000"/>
                </a:solidFill>
              </a:rPr>
              <a:pPr fontAlgn="base">
                <a:spcBef>
                  <a:spcPct val="0"/>
                </a:spcBef>
                <a:spcAft>
                  <a:spcPct val="0"/>
                </a:spcAft>
                <a:defRPr/>
              </a:pPr>
              <a:t>9</a:t>
            </a:fld>
            <a:endParaRPr lang="en-US" dirty="0">
              <a:solidFill>
                <a:srgbClr val="000000"/>
              </a:solidFill>
            </a:endParaRPr>
          </a:p>
        </p:txBody>
      </p:sp>
    </p:spTree>
    <p:extLst>
      <p:ext uri="{BB962C8B-B14F-4D97-AF65-F5344CB8AC3E}">
        <p14:creationId xmlns:p14="http://schemas.microsoft.com/office/powerpoint/2010/main" val="3197040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Occasionally parents will ask you or another person in your medical office if</a:t>
            </a:r>
            <a:r>
              <a:rPr lang="en-US" baseline="0" dirty="0"/>
              <a:t> you or they would give HPV vaccine to you/their kids.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72</a:t>
            </a:fld>
            <a:endParaRPr lang="en-US"/>
          </a:p>
        </p:txBody>
      </p:sp>
    </p:spTree>
    <p:extLst>
      <p:ext uri="{BB962C8B-B14F-4D97-AF65-F5344CB8AC3E}">
        <p14:creationId xmlns:p14="http://schemas.microsoft.com/office/powerpoint/2010/main" val="7535319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If you have vaccinated you</a:t>
            </a:r>
            <a:r>
              <a:rPr lang="en-US" baseline="0" dirty="0"/>
              <a:t> child, you can share that with parents by saying something to the effect of “</a:t>
            </a:r>
            <a:r>
              <a:rPr lang="en-US" dirty="0">
                <a:solidFill>
                  <a:srgbClr val="009DC4"/>
                </a:solidFill>
              </a:rPr>
              <a:t>Yes, I have given HPV vaccine to my child because I believe in the importance of this cancer-preventing vaccine.” You can also tell them that </a:t>
            </a:r>
            <a:r>
              <a:rPr lang="en-US" dirty="0">
                <a:solidFill>
                  <a:srgbClr val="781D7E"/>
                </a:solidFill>
              </a:rPr>
              <a:t>The American Academy of Pediatrics, the American Academy of Family Physicians, NIH cancer centers, and the CDC, also agree that getting the HPV vaccine is very important for your child.</a:t>
            </a:r>
            <a:r>
              <a:rPr lang="en-US" dirty="0"/>
              <a:t>”</a:t>
            </a:r>
            <a:endParaRPr lang="en-US" dirty="0">
              <a:solidFill>
                <a:srgbClr val="781D7E"/>
              </a:solidFill>
            </a:endParaRPr>
          </a:p>
        </p:txBody>
      </p:sp>
      <p:sp>
        <p:nvSpPr>
          <p:cNvPr id="4" name="Slide Number Placeholder 3"/>
          <p:cNvSpPr>
            <a:spLocks noGrp="1"/>
          </p:cNvSpPr>
          <p:nvPr>
            <p:ph type="sldNum" sz="quarter" idx="10"/>
          </p:nvPr>
        </p:nvSpPr>
        <p:spPr/>
        <p:txBody>
          <a:bodyPr/>
          <a:lstStyle/>
          <a:p>
            <a:fld id="{C5DC2DA4-D29E-4014-A69C-276226FB67B5}" type="slidenum">
              <a:rPr lang="en-US" smtClean="0"/>
              <a:t>73</a:t>
            </a:fld>
            <a:endParaRPr lang="en-US"/>
          </a:p>
        </p:txBody>
      </p:sp>
    </p:spTree>
    <p:extLst>
      <p:ext uri="{BB962C8B-B14F-4D97-AF65-F5344CB8AC3E}">
        <p14:creationId xmlns:p14="http://schemas.microsoft.com/office/powerpoint/2010/main" val="20849042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with children who have already started or finished</a:t>
            </a:r>
            <a:r>
              <a:rPr lang="en-US" baseline="0" dirty="0"/>
              <a:t> the HPV vaccine series with bivalent or quadrivalent HPV vaccine may ask about 9-valent HPV vaccine.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74</a:t>
            </a:fld>
            <a:endParaRPr lang="en-US"/>
          </a:p>
        </p:txBody>
      </p:sp>
    </p:spTree>
    <p:extLst>
      <p:ext uri="{BB962C8B-B14F-4D97-AF65-F5344CB8AC3E}">
        <p14:creationId xmlns:p14="http://schemas.microsoft.com/office/powerpoint/2010/main" val="5089551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For a parent who ask about having their child receive</a:t>
            </a:r>
            <a:r>
              <a:rPr lang="en-US" baseline="0" dirty="0"/>
              <a:t> additional HPV vaccinations, </a:t>
            </a:r>
            <a:r>
              <a:rPr lang="en-US" dirty="0"/>
              <a:t>let them know that “</a:t>
            </a:r>
            <a:r>
              <a:rPr lang="en-US" dirty="0">
                <a:solidFill>
                  <a:srgbClr val="009DC4"/>
                </a:solidFill>
              </a:rPr>
              <a:t>Currently there is no recommendation to vaccinate someone with 9-valent HPV vaccine who previously completed the HPV vaccine series. All three HPV vaccines protect against the types that most commonly cause cancer.” </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75</a:t>
            </a:fld>
            <a:endParaRPr lang="en-US"/>
          </a:p>
        </p:txBody>
      </p:sp>
    </p:spTree>
    <p:extLst>
      <p:ext uri="{BB962C8B-B14F-4D97-AF65-F5344CB8AC3E}">
        <p14:creationId xmlns:p14="http://schemas.microsoft.com/office/powerpoint/2010/main" val="11637203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 highlighted the need</a:t>
            </a:r>
            <a:r>
              <a:rPr lang="en-US" baseline="0" dirty="0"/>
              <a:t> for parents to be told when they need to bring their child in for the remaining doses. Most parents do not know how many shots are in the series or what the intervals are.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76</a:t>
            </a:fld>
            <a:endParaRPr lang="en-US"/>
          </a:p>
        </p:txBody>
      </p:sp>
    </p:spTree>
    <p:extLst>
      <p:ext uri="{BB962C8B-B14F-4D97-AF65-F5344CB8AC3E}">
        <p14:creationId xmlns:p14="http://schemas.microsoft.com/office/powerpoint/2010/main" val="2052695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77</a:t>
            </a:fld>
            <a:endParaRPr lang="en-US"/>
          </a:p>
        </p:txBody>
      </p:sp>
    </p:spTree>
    <p:extLst>
      <p:ext uri="{BB962C8B-B14F-4D97-AF65-F5344CB8AC3E}">
        <p14:creationId xmlns:p14="http://schemas.microsoft.com/office/powerpoint/2010/main" val="39531805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Some parents may have additional questions about the new dosing schedule.</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78</a:t>
            </a:fld>
            <a:endParaRPr lang="en-US"/>
          </a:p>
        </p:txBody>
      </p:sp>
    </p:spTree>
    <p:extLst>
      <p:ext uri="{BB962C8B-B14F-4D97-AF65-F5344CB8AC3E}">
        <p14:creationId xmlns:p14="http://schemas.microsoft.com/office/powerpoint/2010/main" val="26622425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Try saying, “The recommended schedule is 2 shots given 6 to 12 months apart. The minimum amount of time between those shots is five months. Because your child received two shots less than five months apart, we’ll need to give your child a third shot.”</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79</a:t>
            </a:fld>
            <a:endParaRPr lang="en-US"/>
          </a:p>
        </p:txBody>
      </p:sp>
    </p:spTree>
    <p:extLst>
      <p:ext uri="{BB962C8B-B14F-4D97-AF65-F5344CB8AC3E}">
        <p14:creationId xmlns:p14="http://schemas.microsoft.com/office/powerpoint/2010/main" val="34485432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This question is more common for parents with older children who have completed the 3-dose series.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80</a:t>
            </a:fld>
            <a:endParaRPr lang="en-US"/>
          </a:p>
        </p:txBody>
      </p:sp>
    </p:spTree>
    <p:extLst>
      <p:ext uri="{BB962C8B-B14F-4D97-AF65-F5344CB8AC3E}">
        <p14:creationId xmlns:p14="http://schemas.microsoft.com/office/powerpoint/2010/main" val="534081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a:t>Reassure those parents that “Yes!  Studies have shown that just two shots given at least six months apart when kids are between 9 and 14 years worked as well or better than three shots given to older adolescents and young adults.”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81</a:t>
            </a:fld>
            <a:endParaRPr lang="en-US"/>
          </a:p>
        </p:txBody>
      </p:sp>
    </p:spTree>
    <p:extLst>
      <p:ext uri="{BB962C8B-B14F-4D97-AF65-F5344CB8AC3E}">
        <p14:creationId xmlns:p14="http://schemas.microsoft.com/office/powerpoint/2010/main" val="28689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Most HPV infections happen during the teen and college-aged years because HPV infection usually occurs soon after sexual debut.</a:t>
            </a:r>
            <a:endParaRPr lang="en-US" dirty="0"/>
          </a:p>
          <a:p>
            <a:endParaRPr lang="en-US" dirty="0"/>
          </a:p>
          <a:p>
            <a:r>
              <a:rPr lang="en-US" dirty="0"/>
              <a:t>Most</a:t>
            </a:r>
            <a:r>
              <a:rPr lang="en-US" baseline="0" dirty="0"/>
              <a:t> people never know that they have been infected.  Women may find out they are infected because of an abnormal pap test with a positive HPV test or a diagnosis of genital warts. Men may find out because of a genital warts diagnosis as well.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pPr/>
              <a:t>10</a:t>
            </a:fld>
            <a:endParaRPr lang="en-US"/>
          </a:p>
        </p:txBody>
      </p:sp>
    </p:spTree>
    <p:extLst>
      <p:ext uri="{BB962C8B-B14F-4D97-AF65-F5344CB8AC3E}">
        <p14:creationId xmlns:p14="http://schemas.microsoft.com/office/powerpoint/2010/main" val="27636406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few parents will be hesitant.  Here’s a detailed approach to the hesitant parent, based on childhood vaccination work by Vax Northwest.</a:t>
            </a:r>
          </a:p>
          <a:p>
            <a:r>
              <a:rPr lang="en-US" altLang="en-US" dirty="0">
                <a:ea typeface="ＭＳ Ｐゴシック" panose="020B0600070205080204" pitchFamily="34" charset="-128"/>
              </a:rPr>
              <a:t>The steps include: Ask, Acknowledge, &amp; Advise. In short…</a:t>
            </a:r>
          </a:p>
          <a:p>
            <a:r>
              <a:rPr lang="en-US" altLang="en-US" dirty="0">
                <a:ea typeface="ＭＳ Ｐゴシック" panose="020B0600070205080204" pitchFamily="34" charset="-128"/>
              </a:rPr>
              <a:t>-Ask about their concern</a:t>
            </a:r>
          </a:p>
          <a:p>
            <a:r>
              <a:rPr lang="en-US" altLang="en-US" dirty="0">
                <a:ea typeface="ＭＳ Ｐゴシック" panose="020B0600070205080204" pitchFamily="34" charset="-128"/>
              </a:rPr>
              <a:t>-Acknowledge that you know they want to keep their child safe and healthy in every way….and so do you.</a:t>
            </a:r>
          </a:p>
          <a:p>
            <a:r>
              <a:rPr lang="en-US" altLang="en-US" dirty="0">
                <a:ea typeface="ＭＳ Ｐゴシック" panose="020B0600070205080204" pitchFamily="34" charset="-128"/>
              </a:rPr>
              <a:t>-And then advise them on why you recommend getting HPV vaccination now.</a:t>
            </a:r>
            <a:r>
              <a:rPr lang="en-US" altLang="en-US" baseline="0" dirty="0">
                <a:ea typeface="ＭＳ Ｐゴシック" panose="020B0600070205080204" pitchFamily="34" charset="-128"/>
              </a:rPr>
              <a:t>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panose="020B0604020202020204" pitchFamily="34" charset="0"/>
                <a:ea typeface="ＭＳ Ｐゴシック" panose="020B0600070205080204" pitchFamily="34" charset="-128"/>
              </a:defRPr>
            </a:lvl1pPr>
            <a:lvl2pPr marL="36619287" indent="-36177906" eaLnBrk="0" hangingPunct="0">
              <a:defRPr sz="2300">
                <a:solidFill>
                  <a:schemeClr val="tx1"/>
                </a:solidFill>
                <a:latin typeface="Arial" panose="020B0604020202020204" pitchFamily="34" charset="0"/>
                <a:ea typeface="ＭＳ Ｐゴシック" panose="020B0600070205080204" pitchFamily="34" charset="-128"/>
              </a:defRPr>
            </a:lvl2pPr>
            <a:lvl3pPr eaLnBrk="0" hangingPunct="0">
              <a:defRPr sz="2300">
                <a:solidFill>
                  <a:schemeClr val="tx1"/>
                </a:solidFill>
                <a:latin typeface="Arial" panose="020B0604020202020204" pitchFamily="34" charset="0"/>
                <a:ea typeface="ＭＳ Ｐゴシック" panose="020B0600070205080204" pitchFamily="34" charset="-128"/>
              </a:defRPr>
            </a:lvl3pPr>
            <a:lvl4pPr eaLnBrk="0" hangingPunct="0">
              <a:defRPr sz="2300">
                <a:solidFill>
                  <a:schemeClr val="tx1"/>
                </a:solidFill>
                <a:latin typeface="Arial" panose="020B0604020202020204" pitchFamily="34" charset="0"/>
                <a:ea typeface="ＭＳ Ｐゴシック" panose="020B0600070205080204" pitchFamily="34" charset="-128"/>
              </a:defRPr>
            </a:lvl4pPr>
            <a:lvl5pPr eaLnBrk="0" hangingPunct="0">
              <a:defRPr sz="2300">
                <a:solidFill>
                  <a:schemeClr val="tx1"/>
                </a:solidFill>
                <a:latin typeface="Arial" panose="020B0604020202020204" pitchFamily="34" charset="0"/>
                <a:ea typeface="ＭＳ Ｐゴシック" panose="020B0600070205080204" pitchFamily="34" charset="-128"/>
              </a:defRPr>
            </a:lvl5pPr>
            <a:lvl6pPr marL="441381"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6pPr>
            <a:lvl7pPr marL="882762"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7pPr>
            <a:lvl8pPr marL="1324143"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8pPr>
            <a:lvl9pPr marL="1765524" eaLnBrk="0" fontAlgn="base" hangingPunct="0">
              <a:spcBef>
                <a:spcPct val="0"/>
              </a:spcBef>
              <a:spcAft>
                <a:spcPct val="0"/>
              </a:spcAft>
              <a:defRPr sz="2300">
                <a:solidFill>
                  <a:schemeClr val="tx1"/>
                </a:solidFill>
                <a:latin typeface="Arial" panose="020B0604020202020204" pitchFamily="34" charset="0"/>
                <a:ea typeface="ＭＳ Ｐゴシック" panose="020B0600070205080204" pitchFamily="34" charset="-128"/>
              </a:defRPr>
            </a:lvl9pPr>
          </a:lstStyle>
          <a:p>
            <a:pPr eaLnBrk="1" hangingPunct="1"/>
            <a:fld id="{3FC0901F-E735-4D8B-9BCF-D4F9B52886DB}" type="slidenum">
              <a:rPr lang="en-US" altLang="en-US" sz="1200">
                <a:latin typeface="Calibri" panose="020F0502020204030204" pitchFamily="34" charset="0"/>
              </a:rPr>
              <a:pPr eaLnBrk="1" hangingPunct="1"/>
              <a:t>82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727928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parents will</a:t>
            </a:r>
            <a:r>
              <a:rPr lang="en-US" baseline="0" dirty="0"/>
              <a:t> not accept your recommendation for their child this year. But that doesn’t mean they won’t ever have their child protected with HPV vaccination. Make sure you leave the door open to revisit the conversation at the following annual visit.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83</a:t>
            </a:fld>
            <a:endParaRPr lang="en-US"/>
          </a:p>
        </p:txBody>
      </p:sp>
    </p:spTree>
    <p:extLst>
      <p:ext uri="{BB962C8B-B14F-4D97-AF65-F5344CB8AC3E}">
        <p14:creationId xmlns:p14="http://schemas.microsoft.com/office/powerpoint/2010/main" val="3633506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a variety of resources available to assist clinicians</a:t>
            </a:r>
            <a:r>
              <a:rPr lang="en-US" baseline="0" dirty="0"/>
              <a:t> in communicating about HPV vaccine and improving practice to increase immunization rates. Visit CDC.gov slash HPV and click on the section for clinicians.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84</a:t>
            </a:fld>
            <a:endParaRPr lang="en-US"/>
          </a:p>
        </p:txBody>
      </p:sp>
    </p:spTree>
    <p:extLst>
      <p:ext uri="{BB962C8B-B14F-4D97-AF65-F5344CB8AC3E}">
        <p14:creationId xmlns:p14="http://schemas.microsoft.com/office/powerpoint/2010/main" val="31699477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pPr/>
              <a:t>85</a:t>
            </a:fld>
            <a:endParaRPr lang="en-US"/>
          </a:p>
        </p:txBody>
      </p:sp>
    </p:spTree>
    <p:extLst>
      <p:ext uri="{BB962C8B-B14F-4D97-AF65-F5344CB8AC3E}">
        <p14:creationId xmlns:p14="http://schemas.microsoft.com/office/powerpoint/2010/main" val="29280679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pPr/>
              <a:t>86</a:t>
            </a:fld>
            <a:endParaRPr lang="en-US"/>
          </a:p>
        </p:txBody>
      </p:sp>
    </p:spTree>
    <p:extLst>
      <p:ext uri="{BB962C8B-B14F-4D97-AF65-F5344CB8AC3E}">
        <p14:creationId xmlns:p14="http://schemas.microsoft.com/office/powerpoint/2010/main" val="381404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numbers that were displayed in the figure in the previous slide and focuses in on the number of cancers </a:t>
            </a:r>
            <a:r>
              <a:rPr lang="en-US" i="1" dirty="0"/>
              <a:t>attributable</a:t>
            </a:r>
            <a:r>
              <a:rPr lang="en-US" dirty="0"/>
              <a:t> to HPV per year in the United States from 2009 to 2013. An HPV-attributable cancer is a cancer probably caused by HPV. The column with “percentage probably caused by any HPV type” comes from the CDC genotyping study. HPV causes nearly all cervical cancers and many cancers of the vagina, vulva, penis, anus, and oropharynx. Since rectal cancer was not included in the CDC genotyping study, the HPV-attributable fraction for anal cancer was used because recent studies show that the HPV-associated types of anal and rectal cancer are similar. </a:t>
            </a:r>
          </a:p>
          <a:p>
            <a:r>
              <a:rPr lang="en-US" dirty="0"/>
              <a:t>CDC estimated that during 2009 to 2013, HPV caused about 31,500 cancers in the United States each year, with 19,400 cancers in women and 12,100 cancers in men. Most HPV-associated cancers in women were cervical cancers while, in men, most were oropharyngeal cancers. </a:t>
            </a:r>
          </a:p>
        </p:txBody>
      </p:sp>
      <p:sp>
        <p:nvSpPr>
          <p:cNvPr id="4" name="Slide Number Placeholder 3"/>
          <p:cNvSpPr>
            <a:spLocks noGrp="1"/>
          </p:cNvSpPr>
          <p:nvPr>
            <p:ph type="sldNum" sz="quarter" idx="10"/>
          </p:nvPr>
        </p:nvSpPr>
        <p:spPr/>
        <p:txBody>
          <a:bodyPr/>
          <a:lstStyle/>
          <a:p>
            <a:fld id="{C5DC2DA4-D29E-4014-A69C-276226FB67B5}" type="slidenum">
              <a:rPr lang="en-US" smtClean="0"/>
              <a:t>11</a:t>
            </a:fld>
            <a:endParaRPr lang="en-US"/>
          </a:p>
        </p:txBody>
      </p:sp>
    </p:spTree>
    <p:extLst>
      <p:ext uri="{BB962C8B-B14F-4D97-AF65-F5344CB8AC3E}">
        <p14:creationId xmlns:p14="http://schemas.microsoft.com/office/powerpoint/2010/main" val="3956497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A9B7797-1F21-4A40-BC4B-51CBCF83B942}"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pPr/>
              <a:t>‹#›</a:t>
            </a:fld>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60154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94829464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859187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350402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1380539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500486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22048810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5144298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75474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56493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8448385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A9B7797-1F21-4A40-BC4B-51CBCF83B942}"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2482773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985933"/>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14509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lgn="ct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2301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139778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9B7797-1F21-4A40-BC4B-51CBCF83B942}" type="datetimeFigureOut">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27057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9B7797-1F21-4A40-BC4B-51CBCF83B942}" type="datetimeFigureOut">
              <a:rPr lang="en-US" smtClean="0"/>
              <a:pPr/>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189921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B7797-1F21-4A40-BC4B-51CBCF83B942}" type="datetimeFigureOut">
              <a:rPr lang="en-US" smtClean="0"/>
              <a:pPr/>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72850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pPr/>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389381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pPr/>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pPr/>
              <a:t>‹#›</a:t>
            </a:fld>
            <a:endParaRPr lang="en-US"/>
          </a:p>
        </p:txBody>
      </p:sp>
    </p:spTree>
    <p:extLst>
      <p:ext uri="{BB962C8B-B14F-4D97-AF65-F5344CB8AC3E}">
        <p14:creationId xmlns:p14="http://schemas.microsoft.com/office/powerpoint/2010/main" val="260364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1892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pPr/>
              <a:t>6/15/2017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pPr/>
              <a:t>‹#›</a:t>
            </a:fld>
            <a:endParaRPr lang="en-US"/>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3" cstate="email">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40331545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nccd.cdc.gov/usc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hyperlink" Target="mailto:preteenvaccines@cdc.gov" TargetMode="External"/><Relationship Id="rId3" Type="http://schemas.openxmlformats.org/officeDocument/2006/relationships/image" Target="../media/image33.png"/><Relationship Id="rId7" Type="http://schemas.openxmlformats.org/officeDocument/2006/relationships/hyperlink" Target="https://www.cdc.gov/hpv/hcp/tools-materials.html"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cdc.gov/vaccines/partners/downloads/teens/hpv-cancer-prevention-11x17-p.pdf"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3254375"/>
            <a:ext cx="8877300" cy="1470025"/>
          </a:xfrm>
        </p:spPr>
        <p:txBody>
          <a:bodyPr vert="horz" lIns="91440" tIns="45720" rIns="91440" bIns="45720" rtlCol="0" anchor="ctr">
            <a:noAutofit/>
          </a:bodyPr>
          <a:lstStyle/>
          <a:p>
            <a:r>
              <a:rPr lang="en-US" sz="4800" dirty="0">
                <a:solidFill>
                  <a:srgbClr val="1993B9"/>
                </a:solidFill>
              </a:rPr>
              <a:t>You are the Key</a:t>
            </a:r>
            <a:br>
              <a:rPr lang="en-US" sz="4800" dirty="0">
                <a:solidFill>
                  <a:srgbClr val="1993B9"/>
                </a:solidFill>
              </a:rPr>
            </a:br>
            <a:r>
              <a:rPr lang="en-US" sz="4800" dirty="0">
                <a:solidFill>
                  <a:srgbClr val="1993B9"/>
                </a:solidFill>
              </a:rPr>
              <a:t>to HPV Cancer Prevention</a:t>
            </a:r>
            <a:br>
              <a:rPr lang="en-US" sz="4800" dirty="0"/>
            </a:br>
            <a:r>
              <a:rPr lang="en-US" sz="2000" b="0" dirty="0"/>
              <a:t>Understanding the Burden of HPV Disease, </a:t>
            </a:r>
            <a:br>
              <a:rPr lang="en-US" sz="2000" b="0" dirty="0"/>
            </a:br>
            <a:r>
              <a:rPr lang="en-US" sz="2000" b="0" dirty="0"/>
              <a:t>the Importance of the HPV Vaccine Recommendation, </a:t>
            </a:r>
            <a:br>
              <a:rPr lang="en-US" sz="2000" b="0" dirty="0"/>
            </a:br>
            <a:r>
              <a:rPr lang="en-US" sz="2000" b="0" dirty="0"/>
              <a:t>and  Communicating about HPV Vaccination</a:t>
            </a:r>
          </a:p>
        </p:txBody>
      </p:sp>
      <p:sp>
        <p:nvSpPr>
          <p:cNvPr id="10" name="Subtitle 2"/>
          <p:cNvSpPr txBox="1">
            <a:spLocks/>
          </p:cNvSpPr>
          <p:nvPr/>
        </p:nvSpPr>
        <p:spPr>
          <a:xfrm>
            <a:off x="609600" y="5562600"/>
            <a:ext cx="8001000" cy="1676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rgbClr val="1993B9"/>
              </a:buClr>
              <a:buSzPct val="110000"/>
              <a:buFont typeface="Wingdings 3" pitchFamily="18" charset="2"/>
              <a:buNone/>
              <a:defRPr sz="3200" b="1"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1993B9"/>
              </a:buClr>
              <a:buSzPct val="90000"/>
              <a:buFont typeface="Wingdings 3" pitchFamily="18" charset="2"/>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1993B9"/>
              </a:buClr>
              <a:buSzPct val="90000"/>
              <a:buFont typeface="Wingdings 3" pitchFamily="18" charset="2"/>
              <a:buNone/>
              <a:defRPr sz="24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000" dirty="0">
                <a:solidFill>
                  <a:srgbClr val="722B79"/>
                </a:solidFill>
              </a:rPr>
              <a:t>Lance Chilton, MD</a:t>
            </a:r>
          </a:p>
          <a:p>
            <a:pPr>
              <a:spcBef>
                <a:spcPts val="0"/>
              </a:spcBef>
            </a:pPr>
            <a:r>
              <a:rPr lang="en-US" sz="2000" b="0" dirty="0">
                <a:solidFill>
                  <a:srgbClr val="722B79"/>
                </a:solidFill>
              </a:rPr>
              <a:t>Pediatrician and Emeritus Professor of Pediatrics</a:t>
            </a:r>
          </a:p>
          <a:p>
            <a:pPr>
              <a:spcBef>
                <a:spcPts val="0"/>
              </a:spcBef>
            </a:pPr>
            <a:r>
              <a:rPr lang="en-US" sz="2000" b="0" dirty="0">
                <a:solidFill>
                  <a:srgbClr val="722B79"/>
                </a:solidFill>
              </a:rPr>
              <a:t>University of New Mexico</a:t>
            </a:r>
          </a:p>
          <a:p>
            <a:pPr>
              <a:spcBef>
                <a:spcPts val="0"/>
              </a:spcBef>
            </a:pPr>
            <a:r>
              <a:rPr lang="en-US" sz="2000" b="0" dirty="0">
                <a:solidFill>
                  <a:srgbClr val="722B79"/>
                </a:solidFill>
              </a:rPr>
              <a:t>New Mexico Pharmacists’ Association</a:t>
            </a:r>
          </a:p>
          <a:p>
            <a:pPr>
              <a:spcBef>
                <a:spcPts val="0"/>
              </a:spcBef>
            </a:pPr>
            <a:r>
              <a:rPr lang="en-US" sz="2000" b="0" dirty="0">
                <a:solidFill>
                  <a:srgbClr val="722B79"/>
                </a:solidFill>
              </a:rPr>
              <a:t>24 June 2017</a:t>
            </a:r>
          </a:p>
        </p:txBody>
      </p:sp>
      <p:pic>
        <p:nvPicPr>
          <p:cNvPr id="5" name="Picture 4" descr="411_Circle_transparent.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0"/>
            <a:ext cx="1485515" cy="1524000"/>
          </a:xfrm>
          <a:prstGeom prst="rect">
            <a:avLst/>
          </a:prstGeom>
        </p:spPr>
      </p:pic>
      <p:pic>
        <p:nvPicPr>
          <p:cNvPr id="6" name="Picture 5" descr="411_Circle_transparent.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485" y="1524000"/>
            <a:ext cx="1485515" cy="152400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702050" y="1600200"/>
            <a:ext cx="1739900" cy="1117600"/>
          </a:xfrm>
          <a:prstGeom prst="rect">
            <a:avLst/>
          </a:prstGeom>
          <a:noFill/>
          <a:ln>
            <a:noFill/>
          </a:ln>
        </p:spPr>
      </p:pic>
    </p:spTree>
    <p:extLst>
      <p:ext uri="{BB962C8B-B14F-4D97-AF65-F5344CB8AC3E}">
        <p14:creationId xmlns:p14="http://schemas.microsoft.com/office/powerpoint/2010/main" val="2722381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HPV Infection</a:t>
            </a:r>
          </a:p>
        </p:txBody>
      </p:sp>
      <p:sp>
        <p:nvSpPr>
          <p:cNvPr id="3" name="Content Placeholder 2"/>
          <p:cNvSpPr>
            <a:spLocks noGrp="1"/>
          </p:cNvSpPr>
          <p:nvPr>
            <p:ph idx="1"/>
          </p:nvPr>
        </p:nvSpPr>
        <p:spPr/>
        <p:txBody>
          <a:bodyPr>
            <a:normAutofit fontScale="85000" lnSpcReduction="20000"/>
          </a:bodyPr>
          <a:lstStyle/>
          <a:p>
            <a:pPr>
              <a:lnSpc>
                <a:spcPct val="120000"/>
              </a:lnSpc>
              <a:spcBef>
                <a:spcPts val="600"/>
              </a:spcBef>
            </a:pPr>
            <a:r>
              <a:rPr lang="en-US" sz="3600" dirty="0"/>
              <a:t>Most females and males will be infected with at least one type of mucosal HPV at some point in their lives</a:t>
            </a:r>
          </a:p>
          <a:p>
            <a:pPr lvl="1">
              <a:lnSpc>
                <a:spcPct val="120000"/>
              </a:lnSpc>
              <a:spcBef>
                <a:spcPts val="600"/>
              </a:spcBef>
            </a:pPr>
            <a:r>
              <a:rPr lang="en-US" sz="2900" b="0" dirty="0"/>
              <a:t>Estimated 79 million Americans currently infected </a:t>
            </a:r>
          </a:p>
          <a:p>
            <a:pPr lvl="1">
              <a:lnSpc>
                <a:spcPct val="120000"/>
              </a:lnSpc>
              <a:spcBef>
                <a:spcPts val="600"/>
              </a:spcBef>
            </a:pPr>
            <a:r>
              <a:rPr lang="en-US" sz="2900" b="0" dirty="0"/>
              <a:t>14 million new infections/year in the US</a:t>
            </a:r>
          </a:p>
          <a:p>
            <a:pPr lvl="1">
              <a:lnSpc>
                <a:spcPct val="120000"/>
              </a:lnSpc>
              <a:spcBef>
                <a:spcPts val="600"/>
              </a:spcBef>
            </a:pPr>
            <a:r>
              <a:rPr lang="en-US" sz="2900" b="0" dirty="0"/>
              <a:t>HPV infection is most common in people in their teens and early 20s</a:t>
            </a:r>
          </a:p>
          <a:p>
            <a:pPr>
              <a:lnSpc>
                <a:spcPct val="120000"/>
              </a:lnSpc>
              <a:spcBef>
                <a:spcPts val="600"/>
              </a:spcBef>
            </a:pPr>
            <a:r>
              <a:rPr lang="en-US" sz="3600" dirty="0"/>
              <a:t>Most people will never know that they have been infected</a:t>
            </a:r>
          </a:p>
        </p:txBody>
      </p:sp>
      <p:sp>
        <p:nvSpPr>
          <p:cNvPr id="4" name="TextBox 2"/>
          <p:cNvSpPr txBox="1">
            <a:spLocks noChangeArrowheads="1"/>
          </p:cNvSpPr>
          <p:nvPr/>
        </p:nvSpPr>
        <p:spPr bwMode="auto">
          <a:xfrm>
            <a:off x="0" y="6550223"/>
            <a:ext cx="333794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nb-NO" sz="1400" dirty="0" err="1">
                <a:solidFill>
                  <a:schemeClr val="accent1">
                    <a:lumMod val="50000"/>
                  </a:schemeClr>
                </a:solidFill>
              </a:rPr>
              <a:t>Satterwhite</a:t>
            </a:r>
            <a:r>
              <a:rPr lang="nb-NO" sz="1400" dirty="0">
                <a:solidFill>
                  <a:schemeClr val="accent1">
                    <a:lumMod val="50000"/>
                  </a:schemeClr>
                </a:solidFill>
              </a:rPr>
              <a:t> et al. Sex </a:t>
            </a:r>
            <a:r>
              <a:rPr lang="nb-NO" sz="1400" dirty="0" err="1">
                <a:solidFill>
                  <a:schemeClr val="accent1">
                    <a:lumMod val="50000"/>
                  </a:schemeClr>
                </a:solidFill>
              </a:rPr>
              <a:t>Transm</a:t>
            </a:r>
            <a:r>
              <a:rPr lang="nb-NO" sz="1400" dirty="0">
                <a:solidFill>
                  <a:schemeClr val="accent1">
                    <a:lumMod val="50000"/>
                  </a:schemeClr>
                </a:solidFill>
              </a:rPr>
              <a:t> Dis. 2013</a:t>
            </a:r>
            <a:endParaRPr lang="en-GB" sz="1400" dirty="0">
              <a:solidFill>
                <a:schemeClr val="accent1">
                  <a:lumMod val="50000"/>
                </a:schemeClr>
              </a:solidFill>
            </a:endParaRPr>
          </a:p>
        </p:txBody>
      </p:sp>
    </p:spTree>
    <p:extLst>
      <p:ext uri="{BB962C8B-B14F-4D97-AF65-F5344CB8AC3E}">
        <p14:creationId xmlns:p14="http://schemas.microsoft.com/office/powerpoint/2010/main" val="62423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chor="ctr">
            <a:noAutofit/>
          </a:bodyPr>
          <a:lstStyle/>
          <a:p>
            <a:r>
              <a:rPr lang="en-US" sz="3200" dirty="0"/>
              <a:t>Cancers Caused by HPV per Year, U.S., 2009-2013</a:t>
            </a:r>
          </a:p>
        </p:txBody>
      </p:sp>
      <p:graphicFrame>
        <p:nvGraphicFramePr>
          <p:cNvPr id="5" name="Table 4"/>
          <p:cNvGraphicFramePr>
            <a:graphicFrameLocks noGrp="1"/>
          </p:cNvGraphicFramePr>
          <p:nvPr>
            <p:extLst/>
          </p:nvPr>
        </p:nvGraphicFramePr>
        <p:xfrm>
          <a:off x="571500" y="1066800"/>
          <a:ext cx="7886700" cy="4825704"/>
        </p:xfrm>
        <a:graphic>
          <a:graphicData uri="http://schemas.openxmlformats.org/drawingml/2006/table">
            <a:tbl>
              <a:tblPr firstRow="1" firstCol="1" bandRow="1"/>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743284">
                <a:tc rowSpan="2">
                  <a:txBody>
                    <a:bodyPr/>
                    <a:lstStyle/>
                    <a:p>
                      <a:pPr marL="0" marR="0" algn="ctr">
                        <a:lnSpc>
                          <a:spcPct val="115000"/>
                        </a:lnSpc>
                        <a:spcBef>
                          <a:spcPts val="0"/>
                        </a:spcBef>
                        <a:spcAft>
                          <a:spcPts val="0"/>
                        </a:spcAft>
                      </a:pPr>
                      <a:r>
                        <a:rPr lang="en-US" sz="2000" b="1" dirty="0">
                          <a:effectLst/>
                          <a:latin typeface="Calibri"/>
                          <a:ea typeface="Times New Roman"/>
                          <a:cs typeface="Times New Roman"/>
                        </a:rPr>
                        <a:t> Cancer site</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6BAE6"/>
                    </a:solidFill>
                  </a:tcPr>
                </a:tc>
                <a:tc rowSpan="2">
                  <a:txBody>
                    <a:bodyPr/>
                    <a:lstStyle/>
                    <a:p>
                      <a:pPr marL="0" marR="0" algn="ctr">
                        <a:lnSpc>
                          <a:spcPct val="100000"/>
                        </a:lnSpc>
                        <a:spcBef>
                          <a:spcPts val="0"/>
                        </a:spcBef>
                        <a:spcAft>
                          <a:spcPts val="0"/>
                        </a:spcAft>
                      </a:pPr>
                      <a:r>
                        <a:rPr lang="en-US" sz="2000" b="1" dirty="0">
                          <a:effectLst/>
                        </a:rPr>
                        <a:t>Percentage probably caused by any HPV type</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6BAE6"/>
                    </a:solidFill>
                  </a:tcPr>
                </a:tc>
                <a:tc gridSpan="3">
                  <a:txBody>
                    <a:bodyPr/>
                    <a:lstStyle/>
                    <a:p>
                      <a:pPr marL="0" marR="0" algn="ctr">
                        <a:lnSpc>
                          <a:spcPct val="100000"/>
                        </a:lnSpc>
                        <a:spcBef>
                          <a:spcPts val="0"/>
                        </a:spcBef>
                        <a:spcAft>
                          <a:spcPts val="0"/>
                        </a:spcAft>
                      </a:pPr>
                      <a:r>
                        <a:rPr lang="en-US" sz="2000" b="1" dirty="0">
                          <a:effectLst/>
                        </a:rPr>
                        <a:t>Number probably caused by any HPV type</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BA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0813">
                <a:tc vMerge="1">
                  <a:txBody>
                    <a:bodyPr/>
                    <a:lstStyle/>
                    <a:p>
                      <a:endParaRPr 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mn-lt"/>
                        <a:ea typeface="Calibri"/>
                        <a:cs typeface="Times New Roman"/>
                      </a:endParaRPr>
                    </a:p>
                  </a:txBody>
                  <a:tcPr anchor="ctr"/>
                </a:tc>
                <a:tc>
                  <a:txBody>
                    <a:bodyPr/>
                    <a:lstStyle/>
                    <a:p>
                      <a:pPr marL="0" marR="0" algn="ctr">
                        <a:lnSpc>
                          <a:spcPct val="115000"/>
                        </a:lnSpc>
                        <a:spcBef>
                          <a:spcPts val="0"/>
                        </a:spcBef>
                        <a:spcAft>
                          <a:spcPts val="0"/>
                        </a:spcAft>
                      </a:pPr>
                      <a:r>
                        <a:rPr lang="en-US" sz="2000" b="1" dirty="0">
                          <a:solidFill>
                            <a:srgbClr val="E05406"/>
                          </a:solidFill>
                          <a:effectLst/>
                          <a:latin typeface="Calibri"/>
                          <a:ea typeface="Times New Roman"/>
                          <a:cs typeface="Times New Roman"/>
                        </a:rPr>
                        <a:t>Female </a:t>
                      </a:r>
                      <a:endParaRPr lang="en-US" sz="2000" b="1" dirty="0">
                        <a:solidFill>
                          <a:srgbClr val="E05406"/>
                        </a:solidFill>
                        <a:effectLst/>
                        <a:latin typeface="Calibri"/>
                        <a:ea typeface="Calibri"/>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000" b="1" dirty="0">
                          <a:solidFill>
                            <a:srgbClr val="0070C0"/>
                          </a:solidFill>
                          <a:effectLst/>
                          <a:latin typeface="Calibri"/>
                          <a:ea typeface="Times New Roman"/>
                          <a:cs typeface="Times New Roman"/>
                        </a:rPr>
                        <a:t>Male </a:t>
                      </a:r>
                      <a:endParaRPr lang="en-US" sz="2000" b="1"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Both Sexes</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Cervix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91%</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10,600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10,600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2"/>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Vagina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75%</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600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Vulva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69%</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2,500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2,500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4"/>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Penis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63%</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700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700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Anus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91%</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3,200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1,600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4,800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6"/>
                  </a:ext>
                </a:extLst>
              </a:tr>
              <a:tr h="450813">
                <a:tc>
                  <a:txBody>
                    <a:bodyPr/>
                    <a:lstStyle/>
                    <a:p>
                      <a:pPr algn="ctr"/>
                      <a:r>
                        <a:rPr lang="en-US" sz="2000" b="1" kern="1200" dirty="0">
                          <a:solidFill>
                            <a:srgbClr val="000000"/>
                          </a:solidFill>
                          <a:effectLst/>
                          <a:latin typeface="Calibri"/>
                          <a:ea typeface="Times New Roman"/>
                          <a:cs typeface="Times New Roman"/>
                        </a:rPr>
                        <a:t>Rectum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rgbClr val="000000"/>
                          </a:solidFill>
                          <a:effectLst/>
                          <a:latin typeface="Calibri"/>
                          <a:ea typeface="Times New Roman"/>
                          <a:cs typeface="Times New Roman"/>
                        </a:rPr>
                        <a:t>91%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E05406"/>
                          </a:solidFill>
                          <a:effectLst/>
                          <a:latin typeface="Calibri"/>
                          <a:ea typeface="Times New Roman"/>
                          <a:cs typeface="Times New Roman"/>
                        </a:rPr>
                        <a:t>500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0070C0"/>
                          </a:solidFill>
                          <a:effectLst/>
                          <a:latin typeface="Calibri"/>
                          <a:ea typeface="Times New Roman"/>
                          <a:cs typeface="Times New Roman"/>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000000"/>
                          </a:solidFill>
                          <a:effectLst/>
                          <a:latin typeface="Calibri"/>
                          <a:ea typeface="Times New Roman"/>
                          <a:cs typeface="Times New Roman"/>
                        </a:rPr>
                        <a:t>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Oropharynx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70%</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2,000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9,600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11,600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8"/>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TOTAL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E05406"/>
                          </a:solidFill>
                          <a:effectLst/>
                          <a:latin typeface="Calibri"/>
                          <a:ea typeface="Times New Roman"/>
                          <a:cs typeface="Times New Roman"/>
                        </a:rPr>
                        <a:t>19,400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0070C0"/>
                          </a:solidFill>
                          <a:effectLst/>
                          <a:latin typeface="Calibri"/>
                          <a:ea typeface="Times New Roman"/>
                          <a:cs typeface="Times New Roman"/>
                        </a:rPr>
                        <a:t>12,100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31,500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68282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chor="t">
            <a:noAutofit/>
          </a:bodyPr>
          <a:lstStyle/>
          <a:p>
            <a:r>
              <a:rPr lang="en-US" sz="2800" dirty="0"/>
              <a:t>HPV-Associated Cancers per Year, United States, 2009–2013</a:t>
            </a:r>
          </a:p>
        </p:txBody>
      </p:sp>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4041" y="685800"/>
            <a:ext cx="6815919" cy="5638800"/>
          </a:xfrm>
          <a:prstGeom prst="rect">
            <a:avLst/>
          </a:prstGeom>
        </p:spPr>
      </p:pic>
    </p:spTree>
    <p:extLst>
      <p:ext uri="{BB962C8B-B14F-4D97-AF65-F5344CB8AC3E}">
        <p14:creationId xmlns:p14="http://schemas.microsoft.com/office/powerpoint/2010/main" val="259551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HPV-Associated Cancer Rates by Sex, </a:t>
            </a:r>
            <a:br>
              <a:rPr lang="en-US" sz="3200" dirty="0"/>
            </a:br>
            <a:r>
              <a:rPr lang="en-US" sz="3200" dirty="0"/>
              <a:t>Race and Ethnicity, United States, 2009–2013</a:t>
            </a:r>
          </a:p>
        </p:txBody>
      </p:sp>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pic>
        <p:nvPicPr>
          <p:cNvPr id="3" name="Picture 2"/>
          <p:cNvPicPr>
            <a:picLocks noChangeAspect="1"/>
          </p:cNvPicPr>
          <p:nvPr/>
        </p:nvPicPr>
        <p:blipFill>
          <a:blip r:embed="rId3"/>
          <a:stretch>
            <a:fillRect/>
          </a:stretch>
        </p:blipFill>
        <p:spPr>
          <a:xfrm>
            <a:off x="480873" y="1295400"/>
            <a:ext cx="8205927" cy="4944285"/>
          </a:xfrm>
          <a:prstGeom prst="rect">
            <a:avLst/>
          </a:prstGeom>
        </p:spPr>
      </p:pic>
    </p:spTree>
    <p:extLst>
      <p:ext uri="{BB962C8B-B14F-4D97-AF65-F5344CB8AC3E}">
        <p14:creationId xmlns:p14="http://schemas.microsoft.com/office/powerpoint/2010/main" val="243720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HPV-Associated Cervical Cancer Rates by </a:t>
            </a:r>
            <a:br>
              <a:rPr lang="en-US" sz="3200" dirty="0"/>
            </a:br>
            <a:r>
              <a:rPr lang="en-US" sz="3200" dirty="0"/>
              <a:t>Race and Ethnicity, United States, 2009–2013</a:t>
            </a:r>
          </a:p>
        </p:txBody>
      </p:sp>
      <p:pic>
        <p:nvPicPr>
          <p:cNvPr id="3" name="Picture 2"/>
          <p:cNvPicPr>
            <a:picLocks noChangeAspect="1"/>
          </p:cNvPicPr>
          <p:nvPr/>
        </p:nvPicPr>
        <p:blipFill>
          <a:blip r:embed="rId3"/>
          <a:stretch>
            <a:fillRect/>
          </a:stretch>
        </p:blipFill>
        <p:spPr>
          <a:xfrm>
            <a:off x="813421" y="1670304"/>
            <a:ext cx="7416179" cy="4425696"/>
          </a:xfrm>
          <a:prstGeom prst="rect">
            <a:avLst/>
          </a:prstGeom>
        </p:spPr>
      </p:pic>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118161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dirty="0"/>
              <a:t>HPV-Associated Oropharyngeal Cancer Rates by Sex, Race and Ethnicity, United States, 2009–2013</a:t>
            </a:r>
          </a:p>
        </p:txBody>
      </p:sp>
      <p:pic>
        <p:nvPicPr>
          <p:cNvPr id="3" name="Picture 2"/>
          <p:cNvPicPr>
            <a:picLocks noChangeAspect="1"/>
          </p:cNvPicPr>
          <p:nvPr/>
        </p:nvPicPr>
        <p:blipFill>
          <a:blip r:embed="rId3"/>
          <a:stretch>
            <a:fillRect/>
          </a:stretch>
        </p:blipFill>
        <p:spPr>
          <a:xfrm>
            <a:off x="429409" y="1371600"/>
            <a:ext cx="8285182" cy="4944285"/>
          </a:xfrm>
          <a:prstGeom prst="rect">
            <a:avLst/>
          </a:prstGeom>
        </p:spPr>
      </p:pic>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96274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t>Cervical Cancer</a:t>
            </a:r>
          </a:p>
        </p:txBody>
      </p:sp>
      <p:sp>
        <p:nvSpPr>
          <p:cNvPr id="3" name="Content Placeholder 2"/>
          <p:cNvSpPr>
            <a:spLocks noGrp="1"/>
          </p:cNvSpPr>
          <p:nvPr>
            <p:ph idx="1"/>
          </p:nvPr>
        </p:nvSpPr>
        <p:spPr>
          <a:xfrm>
            <a:off x="457200" y="1066800"/>
            <a:ext cx="8229600" cy="5181600"/>
          </a:xfrm>
        </p:spPr>
        <p:txBody>
          <a:bodyPr>
            <a:noAutofit/>
          </a:bodyPr>
          <a:lstStyle/>
          <a:p>
            <a:pPr>
              <a:spcBef>
                <a:spcPts val="0"/>
              </a:spcBef>
            </a:pPr>
            <a:r>
              <a:rPr lang="en-US" sz="2800" dirty="0"/>
              <a:t>Cervical cancer is the most common HPV-associated cancer among women</a:t>
            </a:r>
          </a:p>
          <a:p>
            <a:pPr lvl="1">
              <a:lnSpc>
                <a:spcPct val="120000"/>
              </a:lnSpc>
            </a:pPr>
            <a:r>
              <a:rPr lang="en-US" sz="2000" b="0" dirty="0"/>
              <a:t>528,000 new cases and 266,000 deaths world-wide in 2012</a:t>
            </a:r>
          </a:p>
          <a:p>
            <a:pPr lvl="1">
              <a:lnSpc>
                <a:spcPct val="120000"/>
              </a:lnSpc>
            </a:pPr>
            <a:r>
              <a:rPr lang="en-US" sz="2000" b="0" dirty="0"/>
              <a:t>12,000 new cases and 4,000 deaths in the U.S. in 2013</a:t>
            </a:r>
          </a:p>
          <a:p>
            <a:pPr lvl="1">
              <a:lnSpc>
                <a:spcPct val="120000"/>
              </a:lnSpc>
            </a:pPr>
            <a:endParaRPr lang="en-US" sz="2000" b="0" dirty="0"/>
          </a:p>
          <a:p>
            <a:pPr lvl="1">
              <a:lnSpc>
                <a:spcPct val="120000"/>
              </a:lnSpc>
            </a:pPr>
            <a:endParaRPr lang="en-US" sz="2000" b="0" dirty="0"/>
          </a:p>
          <a:p>
            <a:pPr lvl="1">
              <a:lnSpc>
                <a:spcPct val="120000"/>
              </a:lnSpc>
            </a:pPr>
            <a:endParaRPr lang="en-US" sz="2000" b="0" dirty="0"/>
          </a:p>
          <a:p>
            <a:pPr lvl="1">
              <a:lnSpc>
                <a:spcPct val="120000"/>
              </a:lnSpc>
            </a:pPr>
            <a:endParaRPr lang="en-US" sz="2000" b="0" dirty="0"/>
          </a:p>
          <a:p>
            <a:pPr>
              <a:lnSpc>
                <a:spcPct val="120000"/>
              </a:lnSpc>
            </a:pPr>
            <a:endParaRPr lang="en-US" sz="2800" dirty="0"/>
          </a:p>
          <a:p>
            <a:pPr>
              <a:lnSpc>
                <a:spcPct val="120000"/>
              </a:lnSpc>
            </a:pPr>
            <a:r>
              <a:rPr lang="en-US" sz="2800" dirty="0"/>
              <a:t>Half of cervical cancers occur in women &lt;50 years</a:t>
            </a:r>
          </a:p>
          <a:p>
            <a:pPr lvl="1">
              <a:lnSpc>
                <a:spcPct val="120000"/>
              </a:lnSpc>
            </a:pPr>
            <a:r>
              <a:rPr lang="en-US" sz="2000" b="0" dirty="0"/>
              <a:t>A quarter of cervical cancers occur in women 25-39 years</a:t>
            </a:r>
          </a:p>
        </p:txBody>
      </p:sp>
      <p:sp>
        <p:nvSpPr>
          <p:cNvPr id="7" name="TextBox 6"/>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hlinkClick r:id="rId3"/>
              </a:rPr>
              <a:t>https://nccd.cdc.gov/uscs/</a:t>
            </a:r>
            <a:r>
              <a:rPr lang="en-US" sz="1200" dirty="0">
                <a:solidFill>
                  <a:schemeClr val="tx1">
                    <a:lumMod val="65000"/>
                    <a:lumOff val="35000"/>
                  </a:schemeClr>
                </a:solidFill>
              </a:rPr>
              <a:t> and http://gco.iarc.fr/today/home</a:t>
            </a:r>
          </a:p>
        </p:txBody>
      </p:sp>
      <p:pic>
        <p:nvPicPr>
          <p:cNvPr id="10" name="Picture 9"/>
          <p:cNvPicPr>
            <a:picLocks noChangeAspect="1"/>
          </p:cNvPicPr>
          <p:nvPr/>
        </p:nvPicPr>
        <p:blipFill>
          <a:blip r:embed="rId4"/>
          <a:stretch>
            <a:fillRect/>
          </a:stretch>
        </p:blipFill>
        <p:spPr>
          <a:xfrm>
            <a:off x="2322382" y="2895600"/>
            <a:ext cx="4303745" cy="2286000"/>
          </a:xfrm>
          <a:prstGeom prst="rect">
            <a:avLst/>
          </a:prstGeom>
        </p:spPr>
      </p:pic>
    </p:spTree>
    <p:extLst>
      <p:ext uri="{BB962C8B-B14F-4D97-AF65-F5344CB8AC3E}">
        <p14:creationId xmlns:p14="http://schemas.microsoft.com/office/powerpoint/2010/main" val="53266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1026"/>
          <p:cNvSpPr>
            <a:spLocks noGrp="1" noChangeArrowheads="1"/>
          </p:cNvSpPr>
          <p:nvPr>
            <p:ph type="title"/>
          </p:nvPr>
        </p:nvSpPr>
        <p:spPr/>
        <p:txBody>
          <a:bodyPr rtlCol="0" anchor="ctr">
            <a:noAutofit/>
          </a:bodyPr>
          <a:lstStyle/>
          <a:p>
            <a:pPr eaLnBrk="1" fontAlgn="auto" hangingPunct="1">
              <a:spcBef>
                <a:spcPts val="0"/>
              </a:spcBef>
              <a:spcAft>
                <a:spcPts val="0"/>
              </a:spcAft>
              <a:defRPr/>
            </a:pPr>
            <a:r>
              <a:rPr lang="en-US" sz="3200" dirty="0"/>
              <a:t>Cervical pre-cancer in </a:t>
            </a:r>
            <a:r>
              <a:rPr lang="en-US" sz="3200" u="sng" dirty="0"/>
              <a:t>U.S. </a:t>
            </a:r>
            <a:r>
              <a:rPr lang="en-US" sz="3200" dirty="0"/>
              <a:t>females</a:t>
            </a:r>
            <a:endParaRPr lang="en-US" dirty="0"/>
          </a:p>
        </p:txBody>
      </p:sp>
      <p:sp>
        <p:nvSpPr>
          <p:cNvPr id="2" name="Content Placeholder 1"/>
          <p:cNvSpPr>
            <a:spLocks noGrp="1"/>
          </p:cNvSpPr>
          <p:nvPr>
            <p:ph idx="1"/>
          </p:nvPr>
        </p:nvSpPr>
        <p:spPr>
          <a:xfrm>
            <a:off x="457200" y="1295400"/>
            <a:ext cx="8229600" cy="4525963"/>
          </a:xfrm>
        </p:spPr>
        <p:txBody>
          <a:bodyPr/>
          <a:lstStyle/>
          <a:p>
            <a:pPr marL="285750" indent="-285750">
              <a:buSzPct val="90000"/>
            </a:pPr>
            <a:r>
              <a:rPr lang="en-US" sz="2800" b="0" dirty="0"/>
              <a:t>1.4 million new cases of low grade cervical dysplasia</a:t>
            </a:r>
          </a:p>
          <a:p>
            <a:pPr marL="285750" indent="-285750">
              <a:buSzPct val="90000"/>
            </a:pPr>
            <a:r>
              <a:rPr lang="en-US" sz="2800" b="0" dirty="0"/>
              <a:t>330,000 new cases of high grade cervical dysplasia</a:t>
            </a:r>
          </a:p>
          <a:p>
            <a:pPr marL="0" indent="0">
              <a:buSzPct val="90000"/>
              <a:buNone/>
            </a:pPr>
            <a:endParaRPr lang="en-US" sz="2800" b="0" dirty="0"/>
          </a:p>
          <a:p>
            <a:endParaRPr lang="en-US" dirty="0"/>
          </a:p>
        </p:txBody>
      </p:sp>
      <p:sp>
        <p:nvSpPr>
          <p:cNvPr id="24578" name="Text Box 1037"/>
          <p:cNvSpPr txBox="1">
            <a:spLocks noChangeArrowheads="1"/>
          </p:cNvSpPr>
          <p:nvPr/>
        </p:nvSpPr>
        <p:spPr bwMode="auto">
          <a:xfrm>
            <a:off x="3175" y="6400800"/>
            <a:ext cx="4721225" cy="433965"/>
          </a:xfrm>
          <a:prstGeom prst="rect">
            <a:avLst/>
          </a:prstGeom>
          <a:noFill/>
          <a:ln w="12700">
            <a:noFill/>
            <a:miter lim="800000"/>
            <a:headEnd/>
            <a:tailEnd/>
          </a:ln>
        </p:spPr>
        <p:txBody>
          <a:bodyPr wrap="square" anchor="b">
            <a:spAutoFit/>
          </a:bodyPr>
          <a:lstStyle/>
          <a:p>
            <a:pPr marL="342900" indent="-342900">
              <a:lnSpc>
                <a:spcPct val="80000"/>
              </a:lnSpc>
              <a:spcBef>
                <a:spcPct val="25000"/>
              </a:spcBef>
              <a:buClr>
                <a:srgbClr val="4397C7"/>
              </a:buClr>
              <a:buSzPct val="90000"/>
            </a:pPr>
            <a:r>
              <a:rPr lang="en-US" sz="1200" dirty="0" err="1">
                <a:solidFill>
                  <a:schemeClr val="accent1">
                    <a:lumMod val="50000"/>
                  </a:schemeClr>
                </a:solidFill>
                <a:latin typeface="Calibri" pitchFamily="34" charset="0"/>
              </a:rPr>
              <a:t>Koshiol</a:t>
            </a:r>
            <a:r>
              <a:rPr lang="en-US" sz="1200" dirty="0">
                <a:solidFill>
                  <a:schemeClr val="accent1">
                    <a:lumMod val="50000"/>
                  </a:schemeClr>
                </a:solidFill>
                <a:latin typeface="Calibri" pitchFamily="34" charset="0"/>
              </a:rPr>
              <a:t> S</a:t>
            </a:r>
            <a:r>
              <a:rPr lang="en-US" sz="1200" i="1" dirty="0">
                <a:solidFill>
                  <a:schemeClr val="accent1">
                    <a:lumMod val="50000"/>
                  </a:schemeClr>
                </a:solidFill>
                <a:latin typeface="Calibri" pitchFamily="34" charset="0"/>
              </a:rPr>
              <a:t>ex </a:t>
            </a:r>
            <a:r>
              <a:rPr lang="en-US" sz="1200" i="1" dirty="0" err="1">
                <a:solidFill>
                  <a:schemeClr val="accent1">
                    <a:lumMod val="50000"/>
                  </a:schemeClr>
                </a:solidFill>
                <a:latin typeface="Calibri" pitchFamily="34" charset="0"/>
              </a:rPr>
              <a:t>Transm</a:t>
            </a:r>
            <a:r>
              <a:rPr lang="en-US" sz="1200" i="1" dirty="0">
                <a:solidFill>
                  <a:schemeClr val="accent1">
                    <a:lumMod val="50000"/>
                  </a:schemeClr>
                </a:solidFill>
                <a:latin typeface="Calibri" pitchFamily="34" charset="0"/>
              </a:rPr>
              <a:t> Dis</a:t>
            </a:r>
            <a:r>
              <a:rPr lang="en-US" sz="1200" dirty="0">
                <a:solidFill>
                  <a:schemeClr val="accent1">
                    <a:lumMod val="50000"/>
                  </a:schemeClr>
                </a:solidFill>
                <a:latin typeface="Calibri" pitchFamily="34" charset="0"/>
              </a:rPr>
              <a:t>. 2004.  </a:t>
            </a:r>
          </a:p>
          <a:p>
            <a:pPr marL="342900" indent="-342900">
              <a:lnSpc>
                <a:spcPct val="80000"/>
              </a:lnSpc>
              <a:spcBef>
                <a:spcPct val="25000"/>
              </a:spcBef>
              <a:buClr>
                <a:srgbClr val="4397C7"/>
              </a:buClr>
              <a:buSzPct val="90000"/>
            </a:pPr>
            <a:r>
              <a:rPr lang="en-US" sz="1200" dirty="0" err="1">
                <a:solidFill>
                  <a:schemeClr val="accent1">
                    <a:lumMod val="50000"/>
                  </a:schemeClr>
                </a:solidFill>
                <a:latin typeface="Calibri" pitchFamily="34" charset="0"/>
              </a:rPr>
              <a:t>Schiffman</a:t>
            </a:r>
            <a:r>
              <a:rPr lang="en-US" sz="1200" dirty="0">
                <a:solidFill>
                  <a:schemeClr val="accent1">
                    <a:lumMod val="50000"/>
                  </a:schemeClr>
                </a:solidFill>
                <a:latin typeface="Calibri" pitchFamily="34" charset="0"/>
              </a:rPr>
              <a:t> </a:t>
            </a:r>
            <a:r>
              <a:rPr lang="en-US" sz="1200" i="1" dirty="0">
                <a:solidFill>
                  <a:schemeClr val="accent1">
                    <a:lumMod val="50000"/>
                  </a:schemeClr>
                </a:solidFill>
                <a:latin typeface="Calibri" pitchFamily="34" charset="0"/>
              </a:rPr>
              <a:t>Arch </a:t>
            </a:r>
            <a:r>
              <a:rPr lang="en-US" sz="1200" i="1" dirty="0" err="1">
                <a:solidFill>
                  <a:schemeClr val="accent1">
                    <a:lumMod val="50000"/>
                  </a:schemeClr>
                </a:solidFill>
                <a:latin typeface="Calibri" pitchFamily="34" charset="0"/>
              </a:rPr>
              <a:t>Pathol</a:t>
            </a:r>
            <a:r>
              <a:rPr lang="en-US" sz="1200" i="1" dirty="0">
                <a:solidFill>
                  <a:schemeClr val="accent1">
                    <a:lumMod val="50000"/>
                  </a:schemeClr>
                </a:solidFill>
                <a:latin typeface="Calibri" pitchFamily="34" charset="0"/>
              </a:rPr>
              <a:t> Lab Med</a:t>
            </a:r>
            <a:r>
              <a:rPr lang="en-US" sz="1200" dirty="0">
                <a:solidFill>
                  <a:schemeClr val="accent1">
                    <a:lumMod val="50000"/>
                  </a:schemeClr>
                </a:solidFill>
                <a:latin typeface="Calibri" pitchFamily="34" charset="0"/>
              </a:rPr>
              <a:t>. 2003.                       </a:t>
            </a:r>
          </a:p>
        </p:txBody>
      </p:sp>
      <p:sp>
        <p:nvSpPr>
          <p:cNvPr id="713743" name="Text Box 1039"/>
          <p:cNvSpPr txBox="1">
            <a:spLocks noChangeArrowheads="1"/>
          </p:cNvSpPr>
          <p:nvPr/>
        </p:nvSpPr>
        <p:spPr bwMode="auto">
          <a:xfrm>
            <a:off x="1203325" y="23510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endParaRPr>
          </a:p>
        </p:txBody>
      </p:sp>
      <p:sp>
        <p:nvSpPr>
          <p:cNvPr id="713744" name="Text Box 1040"/>
          <p:cNvSpPr txBox="1">
            <a:spLocks noChangeArrowheads="1"/>
          </p:cNvSpPr>
          <p:nvPr/>
        </p:nvSpPr>
        <p:spPr bwMode="auto">
          <a:xfrm>
            <a:off x="1203325" y="22971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4221" y="2590800"/>
            <a:ext cx="4475559" cy="3200400"/>
          </a:xfrm>
          <a:prstGeom prst="rect">
            <a:avLst/>
          </a:prstGeom>
        </p:spPr>
      </p:pic>
    </p:spTree>
    <p:extLst>
      <p:ext uri="{BB962C8B-B14F-4D97-AF65-F5344CB8AC3E}">
        <p14:creationId xmlns:p14="http://schemas.microsoft.com/office/powerpoint/2010/main" val="401322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13"/>
            <a:ext cx="9144000" cy="5124450"/>
          </a:xfrm>
          <a:prstGeom prst="rect">
            <a:avLst/>
          </a:prstGeom>
        </p:spPr>
      </p:pic>
      <p:sp>
        <p:nvSpPr>
          <p:cNvPr id="2" name="Title 1"/>
          <p:cNvSpPr>
            <a:spLocks noGrp="1"/>
          </p:cNvSpPr>
          <p:nvPr>
            <p:ph type="title"/>
          </p:nvPr>
        </p:nvSpPr>
        <p:spPr>
          <a:xfrm>
            <a:off x="609600" y="5572125"/>
            <a:ext cx="7772400" cy="1362075"/>
          </a:xfrm>
        </p:spPr>
        <p:txBody>
          <a:bodyPr>
            <a:normAutofit/>
          </a:bodyPr>
          <a:lstStyle/>
          <a:p>
            <a:r>
              <a:rPr lang="en-US" sz="4400" dirty="0"/>
              <a:t>HPV Vaccine</a:t>
            </a:r>
          </a:p>
        </p:txBody>
      </p:sp>
      <p:sp>
        <p:nvSpPr>
          <p:cNvPr id="3" name="Text Placeholder 2"/>
          <p:cNvSpPr>
            <a:spLocks noGrp="1"/>
          </p:cNvSpPr>
          <p:nvPr>
            <p:ph type="body" idx="1"/>
          </p:nvPr>
        </p:nvSpPr>
        <p:spPr>
          <a:xfrm>
            <a:off x="533400" y="5105400"/>
            <a:ext cx="7772400" cy="1500187"/>
          </a:xfrm>
        </p:spPr>
        <p:txBody>
          <a:bodyPr>
            <a:normAutofit/>
          </a:bodyPr>
          <a:lstStyle/>
          <a:p>
            <a:pPr algn="ctr"/>
            <a:r>
              <a:rPr lang="en-US" sz="3200" b="0" dirty="0"/>
              <a:t>Evidence-Based HPV Disease Prevention</a:t>
            </a:r>
          </a:p>
        </p:txBody>
      </p:sp>
    </p:spTree>
    <p:extLst>
      <p:ext uri="{BB962C8B-B14F-4D97-AF65-F5344CB8AC3E}">
        <p14:creationId xmlns:p14="http://schemas.microsoft.com/office/powerpoint/2010/main" val="161335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1325563"/>
          </a:xfrm>
        </p:spPr>
        <p:txBody>
          <a:bodyPr/>
          <a:lstStyle/>
          <a:p>
            <a:r>
              <a:rPr lang="en-US" dirty="0"/>
              <a:t>HPV Vaccine Comparison</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194137"/>
            <a:ext cx="8615884" cy="3476950"/>
          </a:xfrm>
        </p:spPr>
      </p:pic>
      <p:sp>
        <p:nvSpPr>
          <p:cNvPr id="6" name="Left Brace 5"/>
          <p:cNvSpPr/>
          <p:nvPr/>
        </p:nvSpPr>
        <p:spPr>
          <a:xfrm rot="16200000">
            <a:off x="2705100" y="4432637"/>
            <a:ext cx="685800" cy="762000"/>
          </a:xfrm>
          <a:prstGeom prst="leftBrace">
            <a:avLst/>
          </a:prstGeom>
          <a:noFill/>
          <a:ln>
            <a:solidFill>
              <a:srgbClr val="BD491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7" name="Left Brace 6"/>
          <p:cNvSpPr/>
          <p:nvPr/>
        </p:nvSpPr>
        <p:spPr>
          <a:xfrm rot="16200000">
            <a:off x="6553200" y="3403937"/>
            <a:ext cx="685800" cy="2819400"/>
          </a:xfrm>
          <a:prstGeom prst="leftBrace">
            <a:avLst/>
          </a:prstGeom>
          <a:noFill/>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8" name="Left Brace 7"/>
          <p:cNvSpPr/>
          <p:nvPr/>
        </p:nvSpPr>
        <p:spPr>
          <a:xfrm rot="16200000">
            <a:off x="4114800" y="4432637"/>
            <a:ext cx="685800" cy="762000"/>
          </a:xfrm>
          <a:prstGeom prst="leftBrace">
            <a:avLst/>
          </a:prstGeom>
          <a:noFill/>
          <a:ln>
            <a:solidFill>
              <a:srgbClr val="1993B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p>
        </p:txBody>
      </p:sp>
      <p:sp>
        <p:nvSpPr>
          <p:cNvPr id="3" name="TextBox 2"/>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Adapted from Petrosky et al. MMWR. 2015.</a:t>
            </a:r>
          </a:p>
        </p:txBody>
      </p:sp>
      <p:sp>
        <p:nvSpPr>
          <p:cNvPr id="12" name="TextBox 11"/>
          <p:cNvSpPr txBox="1"/>
          <p:nvPr/>
        </p:nvSpPr>
        <p:spPr>
          <a:xfrm>
            <a:off x="2400300" y="5156537"/>
            <a:ext cx="1295400" cy="707886"/>
          </a:xfrm>
          <a:prstGeom prst="rect">
            <a:avLst/>
          </a:prstGeom>
          <a:noFill/>
        </p:spPr>
        <p:txBody>
          <a:bodyPr wrap="square" rtlCol="0">
            <a:spAutoFit/>
          </a:bodyPr>
          <a:lstStyle/>
          <a:p>
            <a:pPr algn="ctr"/>
            <a:r>
              <a:rPr lang="en-US" sz="2000" b="1" dirty="0">
                <a:solidFill>
                  <a:srgbClr val="BD4915"/>
                </a:solidFill>
              </a:rPr>
              <a:t>Genital warts</a:t>
            </a:r>
            <a:endParaRPr lang="en-US" sz="2000" b="1" dirty="0">
              <a:solidFill>
                <a:srgbClr val="722B79"/>
              </a:solidFill>
            </a:endParaRPr>
          </a:p>
        </p:txBody>
      </p:sp>
      <p:sp>
        <p:nvSpPr>
          <p:cNvPr id="13" name="TextBox 12"/>
          <p:cNvSpPr txBox="1"/>
          <p:nvPr/>
        </p:nvSpPr>
        <p:spPr>
          <a:xfrm>
            <a:off x="3467100" y="5156537"/>
            <a:ext cx="1981200" cy="1323439"/>
          </a:xfrm>
          <a:prstGeom prst="rect">
            <a:avLst/>
          </a:prstGeom>
          <a:noFill/>
        </p:spPr>
        <p:txBody>
          <a:bodyPr wrap="square" rtlCol="0">
            <a:spAutoFit/>
          </a:bodyPr>
          <a:lstStyle/>
          <a:p>
            <a:pPr algn="ctr"/>
            <a:r>
              <a:rPr lang="en-US" sz="2000" b="1" dirty="0">
                <a:solidFill>
                  <a:srgbClr val="1993B9"/>
                </a:solidFill>
              </a:rPr>
              <a:t>63% of cancers in body parts where HPV DNA is often found</a:t>
            </a:r>
          </a:p>
        </p:txBody>
      </p:sp>
      <p:sp>
        <p:nvSpPr>
          <p:cNvPr id="14" name="TextBox 13"/>
          <p:cNvSpPr txBox="1"/>
          <p:nvPr/>
        </p:nvSpPr>
        <p:spPr>
          <a:xfrm>
            <a:off x="5524500" y="5156537"/>
            <a:ext cx="2743200" cy="1015663"/>
          </a:xfrm>
          <a:prstGeom prst="rect">
            <a:avLst/>
          </a:prstGeom>
          <a:noFill/>
        </p:spPr>
        <p:txBody>
          <a:bodyPr wrap="square" rtlCol="0">
            <a:spAutoFit/>
          </a:bodyPr>
          <a:lstStyle/>
          <a:p>
            <a:pPr algn="ctr"/>
            <a:r>
              <a:rPr lang="en-US" sz="2000" b="1" dirty="0">
                <a:solidFill>
                  <a:srgbClr val="722B79"/>
                </a:solidFill>
              </a:rPr>
              <a:t>10% of cancers in body parts where HPV DNA is often found</a:t>
            </a:r>
          </a:p>
        </p:txBody>
      </p:sp>
      <p:sp>
        <p:nvSpPr>
          <p:cNvPr id="5" name="Rectangle 4"/>
          <p:cNvSpPr/>
          <p:nvPr/>
        </p:nvSpPr>
        <p:spPr>
          <a:xfrm>
            <a:off x="762000" y="2590800"/>
            <a:ext cx="7620000" cy="1295400"/>
          </a:xfrm>
          <a:prstGeom prst="rect">
            <a:avLst/>
          </a:prstGeom>
          <a:solidFill>
            <a:schemeClr val="bg2">
              <a:lumMod val="75000"/>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638800" y="2743200"/>
            <a:ext cx="954107" cy="369332"/>
          </a:xfrm>
          <a:prstGeom prst="rect">
            <a:avLst/>
          </a:prstGeom>
          <a:noFill/>
        </p:spPr>
        <p:txBody>
          <a:bodyPr wrap="none" rtlCol="0">
            <a:spAutoFit/>
          </a:bodyPr>
          <a:lstStyle/>
          <a:p>
            <a:r>
              <a:rPr lang="en-US" dirty="0" err="1"/>
              <a:t>Cervarix</a:t>
            </a:r>
            <a:endParaRPr lang="en-US" dirty="0"/>
          </a:p>
        </p:txBody>
      </p:sp>
      <p:sp>
        <p:nvSpPr>
          <p:cNvPr id="15" name="TextBox 14"/>
          <p:cNvSpPr txBox="1"/>
          <p:nvPr/>
        </p:nvSpPr>
        <p:spPr>
          <a:xfrm>
            <a:off x="5715000" y="3352800"/>
            <a:ext cx="1206392" cy="369332"/>
          </a:xfrm>
          <a:prstGeom prst="rect">
            <a:avLst/>
          </a:prstGeom>
          <a:noFill/>
        </p:spPr>
        <p:txBody>
          <a:bodyPr wrap="none" rtlCol="0">
            <a:spAutoFit/>
          </a:bodyPr>
          <a:lstStyle/>
          <a:p>
            <a:r>
              <a:rPr lang="en-US" dirty="0"/>
              <a:t>Gardasil(4)</a:t>
            </a:r>
          </a:p>
        </p:txBody>
      </p:sp>
    </p:spTree>
    <p:extLst>
      <p:ext uri="{BB962C8B-B14F-4D97-AF65-F5344CB8AC3E}">
        <p14:creationId xmlns:p14="http://schemas.microsoft.com/office/powerpoint/2010/main" val="195334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a:t>
            </a:r>
          </a:p>
        </p:txBody>
      </p:sp>
      <p:sp>
        <p:nvSpPr>
          <p:cNvPr id="3" name="Content Placeholder 2"/>
          <p:cNvSpPr>
            <a:spLocks noGrp="1"/>
          </p:cNvSpPr>
          <p:nvPr>
            <p:ph idx="1"/>
          </p:nvPr>
        </p:nvSpPr>
        <p:spPr>
          <a:xfrm>
            <a:off x="628650" y="2819399"/>
            <a:ext cx="7886700" cy="3357563"/>
          </a:xfrm>
        </p:spPr>
        <p:txBody>
          <a:bodyPr>
            <a:normAutofit/>
          </a:bodyPr>
          <a:lstStyle/>
          <a:p>
            <a:pPr marL="0" indent="0" algn="ctr">
              <a:buNone/>
            </a:pPr>
            <a:r>
              <a:rPr lang="en-US" sz="2400" i="1" dirty="0"/>
              <a:t>Funding for this workshop was made possible (in part) by the Centers for Disease Control and Prevention.  The views expressed in written workshop materials or publications and by speakers and moderators do not necessarily reflect the official policies of the US Department of Health and Human Services or the NM Department of Health, nor does the mention of trade names, commercial practices or organizations imply endorsement by the US Government.</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447800"/>
            <a:ext cx="1739900" cy="1117600"/>
          </a:xfrm>
          <a:prstGeom prst="rect">
            <a:avLst/>
          </a:prstGeom>
          <a:noFill/>
          <a:ln>
            <a:noFill/>
          </a:ln>
        </p:spPr>
      </p:pic>
    </p:spTree>
    <p:extLst>
      <p:ext uri="{BB962C8B-B14F-4D97-AF65-F5344CB8AC3E}">
        <p14:creationId xmlns:p14="http://schemas.microsoft.com/office/powerpoint/2010/main" val="82755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duotone>
              <a:srgbClr val="8064A2">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689553" y="3581400"/>
            <a:ext cx="964295" cy="1524000"/>
          </a:xfrm>
          <a:prstGeom prst="rect">
            <a:avLst/>
          </a:prstGeom>
        </p:spPr>
      </p:pic>
      <p:sp>
        <p:nvSpPr>
          <p:cNvPr id="16" name="TextBox 15"/>
          <p:cNvSpPr txBox="1"/>
          <p:nvPr/>
        </p:nvSpPr>
        <p:spPr>
          <a:xfrm>
            <a:off x="0" y="1686580"/>
            <a:ext cx="9144000" cy="646331"/>
          </a:xfrm>
          <a:prstGeom prst="rect">
            <a:avLst/>
          </a:prstGeom>
          <a:noFill/>
        </p:spPr>
        <p:txBody>
          <a:bodyPr wrap="square" rtlCol="0">
            <a:spAutoFit/>
          </a:bodyPr>
          <a:lstStyle/>
          <a:p>
            <a:pPr algn="ctr"/>
            <a:r>
              <a:rPr lang="en-US" sz="3600" b="1" dirty="0">
                <a:solidFill>
                  <a:srgbClr val="1993B9"/>
                </a:solidFill>
                <a:latin typeface="Calibri" panose="020F0502020204030204" pitchFamily="34" charset="0"/>
              </a:rPr>
              <a:t>Girls &amp; Boys can start HPV vaccination at age 9</a:t>
            </a:r>
          </a:p>
        </p:txBody>
      </p:sp>
      <p:sp>
        <p:nvSpPr>
          <p:cNvPr id="17" name="TextBox 16"/>
          <p:cNvSpPr txBox="1"/>
          <p:nvPr/>
        </p:nvSpPr>
        <p:spPr>
          <a:xfrm>
            <a:off x="457200" y="2282865"/>
            <a:ext cx="8305800" cy="1374735"/>
          </a:xfrm>
          <a:prstGeom prst="rect">
            <a:avLst/>
          </a:prstGeom>
          <a:noFill/>
        </p:spPr>
        <p:txBody>
          <a:bodyPr wrap="square" rtlCol="0">
            <a:spAutoFit/>
          </a:bodyPr>
          <a:lstStyle/>
          <a:p>
            <a:pPr algn="ctr">
              <a:lnSpc>
                <a:spcPts val="5000"/>
              </a:lnSpc>
            </a:pPr>
            <a:r>
              <a:rPr lang="en-US" sz="3600" b="1" dirty="0">
                <a:solidFill>
                  <a:srgbClr val="92D050"/>
                </a:solidFill>
                <a:latin typeface="+mj-lt"/>
                <a:ea typeface="+mj-ea"/>
                <a:cs typeface="+mj-cs"/>
              </a:rPr>
              <a:t>Preteens should finish the HPV vaccine series before their 13</a:t>
            </a:r>
            <a:r>
              <a:rPr lang="en-US" sz="3600" b="1" baseline="30000" dirty="0">
                <a:solidFill>
                  <a:srgbClr val="92D050"/>
                </a:solidFill>
                <a:latin typeface="+mj-lt"/>
                <a:ea typeface="+mj-ea"/>
                <a:cs typeface="+mj-cs"/>
              </a:rPr>
              <a:t>th</a:t>
            </a:r>
            <a:r>
              <a:rPr lang="en-US" sz="3600" b="1" dirty="0">
                <a:solidFill>
                  <a:srgbClr val="92D050"/>
                </a:solidFill>
                <a:latin typeface="+mj-lt"/>
                <a:ea typeface="+mj-ea"/>
                <a:cs typeface="+mj-cs"/>
              </a:rPr>
              <a:t> birthday</a:t>
            </a:r>
            <a:endParaRPr lang="en-US" sz="2800" b="1" dirty="0">
              <a:solidFill>
                <a:srgbClr val="92D050"/>
              </a:solidFill>
            </a:endParaRPr>
          </a:p>
        </p:txBody>
      </p:sp>
      <p:sp>
        <p:nvSpPr>
          <p:cNvPr id="18" name="TextBox 17"/>
          <p:cNvSpPr txBox="1"/>
          <p:nvPr/>
        </p:nvSpPr>
        <p:spPr>
          <a:xfrm>
            <a:off x="457200" y="5156537"/>
            <a:ext cx="3429000" cy="1015663"/>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rPr>
              <a:t>Plus girls 13-26 years old who haven’t started or finished HPV vaccine series</a:t>
            </a:r>
          </a:p>
        </p:txBody>
      </p:sp>
      <p:sp>
        <p:nvSpPr>
          <p:cNvPr id="19" name="TextBox 18"/>
          <p:cNvSpPr txBox="1"/>
          <p:nvPr/>
        </p:nvSpPr>
        <p:spPr>
          <a:xfrm>
            <a:off x="5029200" y="5156537"/>
            <a:ext cx="3505200" cy="1015663"/>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rPr>
              <a:t>Plus boys 13-21 years old who haven’t started or finished HPV vaccine series</a:t>
            </a:r>
          </a:p>
        </p:txBody>
      </p:sp>
      <p:sp>
        <p:nvSpPr>
          <p:cNvPr id="4" name="Title 3"/>
          <p:cNvSpPr>
            <a:spLocks noGrp="1"/>
          </p:cNvSpPr>
          <p:nvPr>
            <p:ph type="title"/>
          </p:nvPr>
        </p:nvSpPr>
        <p:spPr/>
        <p:txBody>
          <a:bodyPr>
            <a:noAutofit/>
          </a:bodyPr>
          <a:lstStyle/>
          <a:p>
            <a:r>
              <a:rPr lang="en-US" dirty="0"/>
              <a:t>HPV Vaccination is Recommended </a:t>
            </a:r>
            <a:br>
              <a:rPr lang="en-US" dirty="0"/>
            </a:br>
            <a:r>
              <a:rPr lang="en-US" dirty="0"/>
              <a:t>at Age 11 or 12 Years</a:t>
            </a:r>
          </a:p>
        </p:txBody>
      </p:sp>
      <p:pic>
        <p:nvPicPr>
          <p:cNvPr id="2050" name="Picture 2" descr="\\cdc\project\NCIRD_OD_HCSO\NCIRD_Projects\Adolescent_Campaign\Materials-Multimedia_Products\Infographics\Infographic Elements\ncirdig406-hpv-cancer-prevention-3-male.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433344" y="3581400"/>
            <a:ext cx="696913" cy="145096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383744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a:latin typeface="Calibri" panose="020F0502020204030204" pitchFamily="34" charset="0"/>
              </a:rPr>
              <a:t>HPV Vaccine Recommendation</a:t>
            </a:r>
            <a:endParaRPr lang="en-US" sz="3200" i="1" dirty="0">
              <a:latin typeface="Calibri" panose="020F0502020204030204" pitchFamily="34" charset="0"/>
            </a:endParaRPr>
          </a:p>
        </p:txBody>
      </p:sp>
      <p:sp>
        <p:nvSpPr>
          <p:cNvPr id="3" name="Content Placeholder 2"/>
          <p:cNvSpPr>
            <a:spLocks noGrp="1"/>
          </p:cNvSpPr>
          <p:nvPr>
            <p:ph idx="1"/>
          </p:nvPr>
        </p:nvSpPr>
        <p:spPr>
          <a:xfrm>
            <a:off x="457200" y="1828800"/>
            <a:ext cx="8229600" cy="5334000"/>
          </a:xfrm>
        </p:spPr>
        <p:txBody>
          <a:bodyPr>
            <a:normAutofit/>
          </a:bodyPr>
          <a:lstStyle/>
          <a:p>
            <a:pPr marL="0" indent="0" algn="ctr">
              <a:spcBef>
                <a:spcPts val="0"/>
              </a:spcBef>
              <a:buNone/>
            </a:pPr>
            <a:r>
              <a:rPr lang="en-US" dirty="0">
                <a:solidFill>
                  <a:srgbClr val="7030A0"/>
                </a:solidFill>
              </a:rPr>
              <a:t>CDC recommends routine vaccination </a:t>
            </a:r>
          </a:p>
          <a:p>
            <a:pPr marL="0" indent="0" algn="ctr">
              <a:spcBef>
                <a:spcPts val="0"/>
              </a:spcBef>
              <a:buNone/>
            </a:pPr>
            <a:r>
              <a:rPr lang="en-US" dirty="0">
                <a:solidFill>
                  <a:srgbClr val="7030A0"/>
                </a:solidFill>
              </a:rPr>
              <a:t>at age 11 or 12 years to prevent HPV cancers  </a:t>
            </a:r>
          </a:p>
          <a:p>
            <a:pPr lvl="0">
              <a:spcBef>
                <a:spcPts val="0"/>
              </a:spcBef>
            </a:pPr>
            <a:endParaRPr lang="en-US" sz="2800" b="0" dirty="0"/>
          </a:p>
          <a:p>
            <a:pPr lvl="0"/>
            <a:r>
              <a:rPr lang="en-US" sz="2800" b="0" dirty="0"/>
              <a:t>The vaccination series can be started at age 9 years</a:t>
            </a:r>
          </a:p>
          <a:p>
            <a:pPr lvl="0"/>
            <a:r>
              <a:rPr lang="en-US" sz="2800" b="0" dirty="0"/>
              <a:t>Two doses of vaccine are recommended</a:t>
            </a:r>
          </a:p>
          <a:p>
            <a:pPr lvl="0"/>
            <a:r>
              <a:rPr lang="en-US" sz="2800" b="0" dirty="0"/>
              <a:t>The second dose of the vaccine should be administered 6 to 12 months after the first dose.</a:t>
            </a:r>
          </a:p>
        </p:txBody>
      </p:sp>
      <p:sp>
        <p:nvSpPr>
          <p:cNvPr id="5" name="Slide Number Placeholder 3"/>
          <p:cNvSpPr txBox="1">
            <a:spLocks/>
          </p:cNvSpPr>
          <p:nvPr/>
        </p:nvSpPr>
        <p:spPr bwMode="auto">
          <a:xfrm>
            <a:off x="6858000" y="6477000"/>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r">
              <a:defRPr/>
            </a:pPr>
            <a:fld id="{26100F45-9AEF-47AA-956C-CE58D250CCA9}" type="slidenum">
              <a:rPr lang="en-US" sz="1400">
                <a:solidFill>
                  <a:srgbClr val="4B4B4B"/>
                </a:solidFill>
              </a:rPr>
              <a:pPr algn="r">
                <a:defRPr/>
              </a:pPr>
              <a:t>21</a:t>
            </a:fld>
            <a:endParaRPr lang="en-US" sz="1400" dirty="0">
              <a:solidFill>
                <a:srgbClr val="4B4B4B"/>
              </a:solidFill>
            </a:endParaRPr>
          </a:p>
        </p:txBody>
      </p:sp>
      <p:sp>
        <p:nvSpPr>
          <p:cNvPr id="6" name="TextBox 5"/>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155116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latin typeface="Calibri" panose="020F0502020204030204" pitchFamily="34" charset="0"/>
              </a:rPr>
              <a:t>Dosing Schedules</a:t>
            </a:r>
          </a:p>
        </p:txBody>
      </p:sp>
      <p:sp>
        <p:nvSpPr>
          <p:cNvPr id="4" name="Text Placeholder 3"/>
          <p:cNvSpPr>
            <a:spLocks noGrp="1"/>
          </p:cNvSpPr>
          <p:nvPr>
            <p:ph type="body" idx="1"/>
          </p:nvPr>
        </p:nvSpPr>
        <p:spPr>
          <a:xfrm>
            <a:off x="457200" y="1352550"/>
            <a:ext cx="4040188" cy="639762"/>
          </a:xfrm>
        </p:spPr>
        <p:txBody>
          <a:bodyPr>
            <a:noAutofit/>
          </a:bodyPr>
          <a:lstStyle/>
          <a:p>
            <a:r>
              <a:rPr lang="en-US" sz="2600" dirty="0">
                <a:solidFill>
                  <a:srgbClr val="7030A0"/>
                </a:solidFill>
              </a:rPr>
              <a:t>Starting the vaccine series before the 15th birthday</a:t>
            </a:r>
          </a:p>
        </p:txBody>
      </p:sp>
      <p:sp>
        <p:nvSpPr>
          <p:cNvPr id="3" name="Text Placeholder 2"/>
          <p:cNvSpPr>
            <a:spLocks noGrp="1"/>
          </p:cNvSpPr>
          <p:nvPr>
            <p:ph sz="half" idx="2"/>
          </p:nvPr>
        </p:nvSpPr>
        <p:spPr>
          <a:xfrm>
            <a:off x="457200" y="2133600"/>
            <a:ext cx="4040188" cy="3951288"/>
          </a:xfrm>
        </p:spPr>
        <p:txBody>
          <a:bodyPr>
            <a:normAutofit/>
          </a:bodyPr>
          <a:lstStyle/>
          <a:p>
            <a:pPr marL="0" lvl="1" indent="0">
              <a:lnSpc>
                <a:spcPct val="90000"/>
              </a:lnSpc>
              <a:spcBef>
                <a:spcPts val="0"/>
              </a:spcBef>
              <a:buSzPct val="110000"/>
              <a:buNone/>
            </a:pPr>
            <a:r>
              <a:rPr lang="en-US" sz="2400" dirty="0">
                <a:solidFill>
                  <a:schemeClr val="accent4">
                    <a:lumMod val="50000"/>
                  </a:schemeClr>
                </a:solidFill>
              </a:rPr>
              <a:t>Recommended schedule is </a:t>
            </a:r>
          </a:p>
          <a:p>
            <a:pPr marL="0" lvl="1" indent="0">
              <a:lnSpc>
                <a:spcPct val="90000"/>
              </a:lnSpc>
              <a:spcBef>
                <a:spcPts val="0"/>
              </a:spcBef>
              <a:buSzPct val="110000"/>
              <a:buNone/>
            </a:pPr>
            <a:r>
              <a:rPr lang="en-US" sz="2400" u="sng" dirty="0">
                <a:solidFill>
                  <a:schemeClr val="accent4">
                    <a:lumMod val="50000"/>
                  </a:schemeClr>
                </a:solidFill>
              </a:rPr>
              <a:t>2 doses </a:t>
            </a:r>
            <a:r>
              <a:rPr lang="en-US" sz="2400" dirty="0">
                <a:solidFill>
                  <a:schemeClr val="accent4">
                    <a:lumMod val="50000"/>
                  </a:schemeClr>
                </a:solidFill>
              </a:rPr>
              <a:t>of HPV vaccine</a:t>
            </a:r>
          </a:p>
          <a:p>
            <a:pPr marL="342900" lvl="1" indent="-342900">
              <a:lnSpc>
                <a:spcPct val="90000"/>
              </a:lnSpc>
              <a:buSzPct val="110000"/>
            </a:pPr>
            <a:r>
              <a:rPr lang="en-US" sz="2400" b="0" dirty="0"/>
              <a:t>Second dose should be administered 6–12 months after the first dose (0, 6–12 month schedule)</a:t>
            </a:r>
          </a:p>
          <a:p>
            <a:pPr marL="342900" lvl="1" indent="-342900">
              <a:lnSpc>
                <a:spcPct val="90000"/>
              </a:lnSpc>
              <a:buSzPct val="110000"/>
            </a:pPr>
            <a:r>
              <a:rPr lang="en-US" sz="2400" b="0" dirty="0"/>
              <a:t>Minimum interval between dose one and dose two in a 2-dose schedule is 5 months</a:t>
            </a:r>
          </a:p>
          <a:p>
            <a:endParaRPr lang="en-US" dirty="0">
              <a:solidFill>
                <a:schemeClr val="accent4">
                  <a:lumMod val="50000"/>
                </a:schemeClr>
              </a:solidFill>
            </a:endParaRPr>
          </a:p>
        </p:txBody>
      </p:sp>
      <p:sp>
        <p:nvSpPr>
          <p:cNvPr id="8" name="Text Placeholder 7"/>
          <p:cNvSpPr>
            <a:spLocks noGrp="1"/>
          </p:cNvSpPr>
          <p:nvPr>
            <p:ph type="body" sz="quarter" idx="3"/>
          </p:nvPr>
        </p:nvSpPr>
        <p:spPr>
          <a:xfrm>
            <a:off x="4497389" y="1352550"/>
            <a:ext cx="4418012" cy="639762"/>
          </a:xfrm>
        </p:spPr>
        <p:txBody>
          <a:bodyPr>
            <a:noAutofit/>
          </a:bodyPr>
          <a:lstStyle/>
          <a:p>
            <a:r>
              <a:rPr lang="en-US" sz="2600" dirty="0">
                <a:solidFill>
                  <a:srgbClr val="1993B9"/>
                </a:solidFill>
              </a:rPr>
              <a:t>Starting the vaccine series on or after the 15th birthday*</a:t>
            </a:r>
          </a:p>
        </p:txBody>
      </p:sp>
      <p:sp>
        <p:nvSpPr>
          <p:cNvPr id="9" name="Content Placeholder 8"/>
          <p:cNvSpPr>
            <a:spLocks noGrp="1"/>
          </p:cNvSpPr>
          <p:nvPr>
            <p:ph sz="quarter" idx="4"/>
          </p:nvPr>
        </p:nvSpPr>
        <p:spPr>
          <a:xfrm>
            <a:off x="4497388" y="2063317"/>
            <a:ext cx="4418012" cy="3951288"/>
          </a:xfrm>
        </p:spPr>
        <p:txBody>
          <a:bodyPr vert="horz" lIns="91440" tIns="45720" rIns="91440" bIns="45720" rtlCol="0">
            <a:normAutofit/>
          </a:bodyPr>
          <a:lstStyle/>
          <a:p>
            <a:pPr marL="0" indent="0">
              <a:spcBef>
                <a:spcPts val="0"/>
              </a:spcBef>
              <a:buNone/>
            </a:pPr>
            <a:r>
              <a:rPr lang="en-US" dirty="0">
                <a:solidFill>
                  <a:schemeClr val="accent4">
                    <a:lumMod val="50000"/>
                  </a:schemeClr>
                </a:solidFill>
              </a:rPr>
              <a:t>Recommended schedule is </a:t>
            </a:r>
          </a:p>
          <a:p>
            <a:pPr marL="0" indent="0">
              <a:spcBef>
                <a:spcPts val="0"/>
              </a:spcBef>
              <a:buNone/>
            </a:pPr>
            <a:r>
              <a:rPr lang="en-US" u="sng" dirty="0">
                <a:solidFill>
                  <a:schemeClr val="accent4">
                    <a:lumMod val="50000"/>
                  </a:schemeClr>
                </a:solidFill>
              </a:rPr>
              <a:t>3 doses </a:t>
            </a:r>
            <a:r>
              <a:rPr lang="en-US" dirty="0">
                <a:solidFill>
                  <a:schemeClr val="accent4">
                    <a:lumMod val="50000"/>
                  </a:schemeClr>
                </a:solidFill>
              </a:rPr>
              <a:t>of HPV vaccine</a:t>
            </a:r>
          </a:p>
          <a:p>
            <a:pPr marL="342900" lvl="1" indent="-342900">
              <a:lnSpc>
                <a:spcPct val="90000"/>
              </a:lnSpc>
              <a:buSzPct val="110000"/>
            </a:pPr>
            <a:r>
              <a:rPr lang="en-US" sz="2400" b="0" dirty="0"/>
              <a:t>Second dose should be administered 1–2 months after the first dose, and the third dose should be administered 6 months after the first dose (0, 1–2, 6 month schedule)</a:t>
            </a:r>
          </a:p>
          <a:p>
            <a:pPr marL="342900" lvl="1" indent="-342900">
              <a:lnSpc>
                <a:spcPct val="90000"/>
              </a:lnSpc>
              <a:buSzPct val="110000"/>
            </a:pPr>
            <a:r>
              <a:rPr lang="en-US" sz="2400" b="0" dirty="0"/>
              <a:t>Minimum interval between dose one and dose three in a 3-dose schedule is 5 months </a:t>
            </a:r>
          </a:p>
          <a:p>
            <a:endParaRPr lang="en-US" dirty="0">
              <a:solidFill>
                <a:schemeClr val="accent4">
                  <a:lumMod val="50000"/>
                </a:schemeClr>
              </a:solidFill>
            </a:endParaRPr>
          </a:p>
        </p:txBody>
      </p:sp>
      <p:sp>
        <p:nvSpPr>
          <p:cNvPr id="5" name="TextBox 4"/>
          <p:cNvSpPr txBox="1"/>
          <p:nvPr/>
        </p:nvSpPr>
        <p:spPr>
          <a:xfrm>
            <a:off x="1618490" y="3052128"/>
            <a:ext cx="45719" cy="369332"/>
          </a:xfrm>
          <a:prstGeom prst="rect">
            <a:avLst/>
          </a:prstGeom>
          <a:noFill/>
        </p:spPr>
        <p:txBody>
          <a:bodyPr wrap="square" rtlCol="0">
            <a:spAutoFit/>
          </a:bodyPr>
          <a:lstStyle/>
          <a:p>
            <a:endParaRPr lang="en-US" dirty="0">
              <a:solidFill>
                <a:srgbClr val="000000"/>
              </a:solidFill>
              <a:latin typeface="Calibri" panose="020F0502020204030204" pitchFamily="34" charset="0"/>
            </a:endParaRPr>
          </a:p>
        </p:txBody>
      </p:sp>
      <p:sp>
        <p:nvSpPr>
          <p:cNvPr id="6" name="TextBox 5"/>
          <p:cNvSpPr txBox="1"/>
          <p:nvPr/>
        </p:nvSpPr>
        <p:spPr>
          <a:xfrm>
            <a:off x="4765675" y="5923153"/>
            <a:ext cx="4340225" cy="307777"/>
          </a:xfrm>
          <a:prstGeom prst="rect">
            <a:avLst/>
          </a:prstGeom>
          <a:noFill/>
        </p:spPr>
        <p:txBody>
          <a:bodyPr wrap="square" rtlCol="0">
            <a:spAutoFit/>
          </a:bodyPr>
          <a:lstStyle/>
          <a:p>
            <a:pPr algn="r"/>
            <a:r>
              <a:rPr lang="en-US" sz="1400" dirty="0">
                <a:solidFill>
                  <a:schemeClr val="tx1">
                    <a:lumMod val="50000"/>
                    <a:lumOff val="50000"/>
                  </a:schemeClr>
                </a:solidFill>
              </a:rPr>
              <a:t>*and immunocompromised persons 9-26 years</a:t>
            </a:r>
          </a:p>
        </p:txBody>
      </p:sp>
      <p:sp>
        <p:nvSpPr>
          <p:cNvPr id="11" name="TextBox 10"/>
          <p:cNvSpPr txBox="1"/>
          <p:nvPr/>
        </p:nvSpPr>
        <p:spPr>
          <a:xfrm>
            <a:off x="0" y="6620065"/>
            <a:ext cx="5410200" cy="243785"/>
          </a:xfrm>
          <a:prstGeom prst="rect">
            <a:avLst/>
          </a:prstGeom>
          <a:noFill/>
          <a:ln w="12700">
            <a:noFill/>
            <a:miter lim="800000"/>
            <a:headEnd/>
            <a:tailEnd/>
          </a:ln>
        </p:spPr>
        <p:txBody>
          <a:bodyPr wrap="square" anchor="b">
            <a:spAutoFit/>
          </a:bodyPr>
          <a:lstStyle>
            <a:defPPr>
              <a:defRPr lang="en-US"/>
            </a:defPPr>
            <a:lvl1pPr marL="342900" indent="-342900">
              <a:lnSpc>
                <a:spcPct val="80000"/>
              </a:lnSpc>
              <a:spcBef>
                <a:spcPct val="25000"/>
              </a:spcBef>
              <a:buClr>
                <a:srgbClr val="4397C7"/>
              </a:buClr>
              <a:buSzPct val="90000"/>
              <a:defRPr sz="1200">
                <a:solidFill>
                  <a:schemeClr val="accent1">
                    <a:lumMod val="50000"/>
                  </a:schemeClr>
                </a:solidFill>
                <a:latin typeface="Calibri" pitchFamily="34" charset="0"/>
              </a:defRPr>
            </a:lvl1pPr>
          </a:lstStyle>
          <a:p>
            <a:r>
              <a:rPr lang="en-US" dirty="0"/>
              <a:t>Meites et al. MMWR. 2016.</a:t>
            </a:r>
          </a:p>
        </p:txBody>
      </p:sp>
    </p:spTree>
    <p:extLst>
      <p:ext uri="{BB962C8B-B14F-4D97-AF65-F5344CB8AC3E}">
        <p14:creationId xmlns:p14="http://schemas.microsoft.com/office/powerpoint/2010/main" val="111747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57400" y="838200"/>
            <a:ext cx="5029200" cy="5029200"/>
          </a:xfrm>
          <a:prstGeom prst="rect">
            <a:avLst/>
          </a:prstGeom>
        </p:spPr>
      </p:pic>
      <p:pic>
        <p:nvPicPr>
          <p:cNvPr id="8" name="Picture 7"/>
          <p:cNvPicPr>
            <a:picLocks noChangeAspect="1"/>
          </p:cNvPicPr>
          <p:nvPr/>
        </p:nvPicPr>
        <p:blipFill rotWithShape="1">
          <a:blip r:embed="rId3"/>
          <a:srcRect l="83333"/>
          <a:stretch/>
        </p:blipFill>
        <p:spPr>
          <a:xfrm>
            <a:off x="7010400" y="838200"/>
            <a:ext cx="2133600" cy="5029200"/>
          </a:xfrm>
          <a:prstGeom prst="rect">
            <a:avLst/>
          </a:prstGeom>
        </p:spPr>
      </p:pic>
      <p:pic>
        <p:nvPicPr>
          <p:cNvPr id="9" name="Picture 8"/>
          <p:cNvPicPr>
            <a:picLocks noChangeAspect="1"/>
          </p:cNvPicPr>
          <p:nvPr/>
        </p:nvPicPr>
        <p:blipFill rotWithShape="1">
          <a:blip r:embed="rId3"/>
          <a:srcRect l="83333"/>
          <a:stretch/>
        </p:blipFill>
        <p:spPr>
          <a:xfrm>
            <a:off x="0" y="838200"/>
            <a:ext cx="2133600" cy="5029200"/>
          </a:xfrm>
          <a:prstGeom prst="rect">
            <a:avLst/>
          </a:prstGeom>
        </p:spPr>
      </p:pic>
      <p:sp>
        <p:nvSpPr>
          <p:cNvPr id="2" name="Title 1"/>
          <p:cNvSpPr>
            <a:spLocks noGrp="1"/>
          </p:cNvSpPr>
          <p:nvPr>
            <p:ph type="title"/>
          </p:nvPr>
        </p:nvSpPr>
        <p:spPr>
          <a:xfrm>
            <a:off x="623888" y="3014663"/>
            <a:ext cx="7886700" cy="2852737"/>
          </a:xfrm>
        </p:spPr>
        <p:txBody>
          <a:bodyPr anchor="b">
            <a:normAutofit/>
          </a:bodyPr>
          <a:lstStyle/>
          <a:p>
            <a:r>
              <a:rPr lang="en-US" dirty="0"/>
              <a:t>HPV Vaccine Safety</a:t>
            </a:r>
          </a:p>
        </p:txBody>
      </p:sp>
    </p:spTree>
    <p:extLst>
      <p:ext uri="{BB962C8B-B14F-4D97-AF65-F5344CB8AC3E}">
        <p14:creationId xmlns:p14="http://schemas.microsoft.com/office/powerpoint/2010/main" val="278385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chor="ctr">
            <a:normAutofit/>
          </a:bodyPr>
          <a:lstStyle/>
          <a:p>
            <a:r>
              <a:rPr lang="en-US" dirty="0"/>
              <a:t>United States Vaccine Safety System</a:t>
            </a:r>
          </a:p>
        </p:txBody>
      </p:sp>
      <p:graphicFrame>
        <p:nvGraphicFramePr>
          <p:cNvPr id="5" name="Table 4"/>
          <p:cNvGraphicFramePr>
            <a:graphicFrameLocks noGrp="1"/>
          </p:cNvGraphicFramePr>
          <p:nvPr>
            <p:extLst>
              <p:ext uri="{D42A27DB-BD31-4B8C-83A1-F6EECF244321}">
                <p14:modId xmlns:p14="http://schemas.microsoft.com/office/powerpoint/2010/main" val="1746634580"/>
              </p:ext>
            </p:extLst>
          </p:nvPr>
        </p:nvGraphicFramePr>
        <p:xfrm>
          <a:off x="190500" y="990600"/>
          <a:ext cx="8763000" cy="4876801"/>
        </p:xfrm>
        <a:graphic>
          <a:graphicData uri="http://schemas.openxmlformats.org/drawingml/2006/table">
            <a:tbl>
              <a:tblPr firstRow="1" firstCol="1" bandRow="1">
                <a:tableStyleId>{793D81CF-94F2-401A-BA57-92F5A7B2D0C5}</a:tableStyleId>
              </a:tblPr>
              <a:tblGrid>
                <a:gridCol w="2315567">
                  <a:extLst>
                    <a:ext uri="{9D8B030D-6E8A-4147-A177-3AD203B41FA5}">
                      <a16:colId xmlns:a16="http://schemas.microsoft.com/office/drawing/2014/main" val="20000"/>
                    </a:ext>
                  </a:extLst>
                </a:gridCol>
                <a:gridCol w="2218333">
                  <a:extLst>
                    <a:ext uri="{9D8B030D-6E8A-4147-A177-3AD203B41FA5}">
                      <a16:colId xmlns:a16="http://schemas.microsoft.com/office/drawing/2014/main" val="20001"/>
                    </a:ext>
                  </a:extLst>
                </a:gridCol>
                <a:gridCol w="4229100">
                  <a:extLst>
                    <a:ext uri="{9D8B030D-6E8A-4147-A177-3AD203B41FA5}">
                      <a16:colId xmlns:a16="http://schemas.microsoft.com/office/drawing/2014/main" val="20002"/>
                    </a:ext>
                  </a:extLst>
                </a:gridCol>
              </a:tblGrid>
              <a:tr h="443346">
                <a:tc>
                  <a:txBody>
                    <a:bodyPr/>
                    <a:lstStyle/>
                    <a:p>
                      <a:pPr marL="0" marR="0" algn="l">
                        <a:spcBef>
                          <a:spcPts val="0"/>
                        </a:spcBef>
                        <a:spcAft>
                          <a:spcPts val="0"/>
                        </a:spcAft>
                      </a:pPr>
                      <a:r>
                        <a:rPr lang="en-US" sz="2000" dirty="0">
                          <a:effectLst/>
                        </a:rPr>
                        <a:t>System</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000" dirty="0">
                          <a:effectLst/>
                        </a:rPr>
                        <a:t>Collaborators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000" dirty="0">
                          <a:effectLst/>
                        </a:rPr>
                        <a:t>Description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extLst>
                  <a:ext uri="{0D108BD9-81ED-4DB2-BD59-A6C34878D82A}">
                    <a16:rowId xmlns:a16="http://schemas.microsoft.com/office/drawing/2014/main" val="10000"/>
                  </a:ext>
                </a:extLst>
              </a:tr>
              <a:tr h="1017087">
                <a:tc>
                  <a:txBody>
                    <a:bodyPr/>
                    <a:lstStyle/>
                    <a:p>
                      <a:pPr marL="0" marR="0" algn="l">
                        <a:spcBef>
                          <a:spcPts val="0"/>
                        </a:spcBef>
                        <a:spcAft>
                          <a:spcPts val="0"/>
                        </a:spcAft>
                      </a:pPr>
                      <a:r>
                        <a:rPr lang="en-US" sz="1800" dirty="0">
                          <a:effectLst/>
                        </a:rPr>
                        <a:t>Vaccine Adverse </a:t>
                      </a:r>
                    </a:p>
                    <a:p>
                      <a:pPr marL="0" marR="0" algn="l">
                        <a:spcBef>
                          <a:spcPts val="0"/>
                        </a:spcBef>
                        <a:spcAft>
                          <a:spcPts val="0"/>
                        </a:spcAft>
                      </a:pPr>
                      <a:r>
                        <a:rPr lang="en-US" sz="1800" dirty="0">
                          <a:effectLst/>
                        </a:rPr>
                        <a:t>Event Reporting System (VAERS)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dirty="0">
                          <a:effectLst/>
                        </a:rPr>
                        <a:t>CDC and FDA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dirty="0">
                          <a:effectLst/>
                        </a:rPr>
                        <a:t>Frontline spontaneous reporting system to detect potential vaccine safety issues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1"/>
                  </a:ext>
                </a:extLst>
              </a:tr>
              <a:tr h="1095324">
                <a:tc>
                  <a:txBody>
                    <a:bodyPr/>
                    <a:lstStyle/>
                    <a:p>
                      <a:pPr marL="0" marR="0" algn="l">
                        <a:spcBef>
                          <a:spcPts val="0"/>
                        </a:spcBef>
                        <a:spcAft>
                          <a:spcPts val="0"/>
                        </a:spcAft>
                      </a:pPr>
                      <a:r>
                        <a:rPr lang="en-US" sz="1800">
                          <a:effectLst/>
                        </a:rPr>
                        <a:t>Vaccine Safety Datalink (VSD)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dirty="0">
                          <a:effectLst/>
                        </a:rPr>
                        <a:t>CDC and 9 Integrated Health Care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a:effectLst/>
                        </a:rPr>
                        <a:t>Large linked database system used for active surveillance and research</a:t>
                      </a:r>
                      <a:br>
                        <a:rPr lang="en-US" sz="1800">
                          <a:effectLst/>
                        </a:rPr>
                      </a:br>
                      <a:r>
                        <a:rPr lang="en-US" sz="1800">
                          <a:effectLst/>
                        </a:rPr>
                        <a:t>~9.4 million members (~3% of US pop.)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2"/>
                  </a:ext>
                </a:extLst>
              </a:tr>
              <a:tr h="1017087">
                <a:tc>
                  <a:txBody>
                    <a:bodyPr/>
                    <a:lstStyle/>
                    <a:p>
                      <a:pPr marL="0" marR="0" algn="l">
                        <a:spcBef>
                          <a:spcPts val="0"/>
                        </a:spcBef>
                        <a:spcAft>
                          <a:spcPts val="0"/>
                        </a:spcAft>
                      </a:pPr>
                      <a:r>
                        <a:rPr lang="en-US" sz="1800">
                          <a:effectLst/>
                        </a:rPr>
                        <a:t>Clinical Immunization Safety Assessment (CISA) Project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dirty="0">
                          <a:effectLst/>
                        </a:rPr>
                        <a:t>CDC and 7 Academic Centers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a:effectLst/>
                        </a:rPr>
                        <a:t>Expert collaboration that conducts individual clinical vaccine safety assessments and clinical research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3"/>
                  </a:ext>
                </a:extLst>
              </a:tr>
              <a:tr h="1303957">
                <a:tc>
                  <a:txBody>
                    <a:bodyPr/>
                    <a:lstStyle/>
                    <a:p>
                      <a:pPr marL="0" marR="0" algn="l">
                        <a:spcBef>
                          <a:spcPts val="0"/>
                        </a:spcBef>
                        <a:spcAft>
                          <a:spcPts val="0"/>
                        </a:spcAft>
                      </a:pPr>
                      <a:r>
                        <a:rPr lang="en-US" sz="1800" dirty="0">
                          <a:effectLst/>
                        </a:rPr>
                        <a:t>Post-Licensure Rapid Immunization Safety Monitoring Program (PRISM)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a:effectLst/>
                        </a:rPr>
                        <a:t>FDA and 6 partner organizations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800" dirty="0">
                          <a:effectLst/>
                        </a:rPr>
                        <a:t>Large distributed database system used for active surveillance and research</a:t>
                      </a:r>
                    </a:p>
                    <a:p>
                      <a:pPr marL="0" marR="0" algn="l">
                        <a:spcBef>
                          <a:spcPts val="0"/>
                        </a:spcBef>
                        <a:spcAft>
                          <a:spcPts val="0"/>
                        </a:spcAft>
                      </a:pPr>
                      <a:r>
                        <a:rPr lang="en-US" sz="1800" dirty="0">
                          <a:effectLst/>
                        </a:rPr>
                        <a:t>~170 million individuals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217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3600" dirty="0"/>
              <a:t>Over 10 Years of HPV Vaccine Safety Data</a:t>
            </a:r>
          </a:p>
        </p:txBody>
      </p:sp>
      <p:sp>
        <p:nvSpPr>
          <p:cNvPr id="3" name="Content Placeholder 2"/>
          <p:cNvSpPr>
            <a:spLocks noGrp="1"/>
          </p:cNvSpPr>
          <p:nvPr>
            <p:ph idx="1"/>
          </p:nvPr>
        </p:nvSpPr>
        <p:spPr>
          <a:xfrm>
            <a:off x="152400" y="1097578"/>
            <a:ext cx="8991600" cy="5531822"/>
          </a:xfrm>
        </p:spPr>
        <p:txBody>
          <a:bodyPr vert="horz" lIns="91440" tIns="45720" rIns="91440" bIns="45720" rtlCol="0">
            <a:noAutofit/>
          </a:bodyPr>
          <a:lstStyle/>
          <a:p>
            <a:pPr>
              <a:spcBef>
                <a:spcPts val="0"/>
              </a:spcBef>
              <a:spcAft>
                <a:spcPts val="400"/>
              </a:spcAft>
            </a:pPr>
            <a:r>
              <a:rPr lang="en-US" sz="2600" b="0" dirty="0"/>
              <a:t>HPV vaccine is safe </a:t>
            </a:r>
          </a:p>
          <a:p>
            <a:pPr>
              <a:spcBef>
                <a:spcPts val="0"/>
              </a:spcBef>
              <a:spcAft>
                <a:spcPts val="400"/>
              </a:spcAft>
            </a:pPr>
            <a:r>
              <a:rPr lang="en-US" sz="2600" b="0" dirty="0"/>
              <a:t>Reactions after vaccination may include</a:t>
            </a:r>
          </a:p>
          <a:p>
            <a:pPr lvl="1">
              <a:spcBef>
                <a:spcPts val="0"/>
              </a:spcBef>
              <a:buFont typeface="Wingdings" panose="05000000000000000000" pitchFamily="2" charset="2"/>
              <a:buChar char="§"/>
            </a:pPr>
            <a:r>
              <a:rPr lang="en-US" sz="2400" b="0" dirty="0"/>
              <a:t>Injection site reactions: pain, redness, and/or swelling in the arm where the shot was given</a:t>
            </a:r>
          </a:p>
          <a:p>
            <a:pPr lvl="1">
              <a:spcBef>
                <a:spcPts val="0"/>
              </a:spcBef>
              <a:buFont typeface="Wingdings" panose="05000000000000000000" pitchFamily="2" charset="2"/>
              <a:buChar char="§"/>
            </a:pPr>
            <a:r>
              <a:rPr lang="en-US" sz="2400" b="0" dirty="0"/>
              <a:t>Systemic: fever, headaches</a:t>
            </a:r>
          </a:p>
          <a:p>
            <a:pPr>
              <a:spcBef>
                <a:spcPts val="0"/>
              </a:spcBef>
              <a:spcAft>
                <a:spcPts val="400"/>
              </a:spcAft>
            </a:pPr>
            <a:r>
              <a:rPr lang="en-US" sz="2600" b="0" dirty="0"/>
              <a:t>HPV vaccines should not be given to anyone who has had a previous allergic reaction to the vaccine or who has an allergy to yeast (Gardasil/Gardasil 9) </a:t>
            </a:r>
          </a:p>
          <a:p>
            <a:pPr>
              <a:spcBef>
                <a:spcPts val="0"/>
              </a:spcBef>
              <a:spcAft>
                <a:spcPts val="400"/>
              </a:spcAft>
            </a:pPr>
            <a:r>
              <a:rPr lang="en-US" sz="2600" b="0" dirty="0"/>
              <a:t>Brief fainting spells (syncope) and related symptoms (such as jerking movements) can happen soon after any injection, including HPV vaccine </a:t>
            </a:r>
          </a:p>
          <a:p>
            <a:pPr>
              <a:spcBef>
                <a:spcPts val="0"/>
              </a:spcBef>
              <a:spcAft>
                <a:spcPts val="400"/>
              </a:spcAft>
            </a:pPr>
            <a:r>
              <a:rPr lang="en-US" sz="2600" b="0" dirty="0"/>
              <a:t>Patients should be seated (or lie down) during vaccination and remain in that position for 15 minutes</a:t>
            </a:r>
          </a:p>
        </p:txBody>
      </p:sp>
      <p:sp>
        <p:nvSpPr>
          <p:cNvPr id="7" name="TextBox 6"/>
          <p:cNvSpPr txBox="1"/>
          <p:nvPr/>
        </p:nvSpPr>
        <p:spPr>
          <a:xfrm>
            <a:off x="15240" y="6550223"/>
            <a:ext cx="5852160" cy="276999"/>
          </a:xfrm>
          <a:prstGeom prst="rect">
            <a:avLst/>
          </a:prstGeom>
          <a:noFill/>
        </p:spPr>
        <p:txBody>
          <a:bodyPr wrap="square" rtlCol="0">
            <a:spAutoFit/>
          </a:bodyPr>
          <a:lstStyle>
            <a:defPPr>
              <a:defRPr lang="en-US"/>
            </a:defPPr>
            <a:lvl1pPr>
              <a:defRPr sz="1100">
                <a:solidFill>
                  <a:schemeClr val="tx1">
                    <a:lumMod val="50000"/>
                    <a:lumOff val="50000"/>
                  </a:schemeClr>
                </a:solidFill>
              </a:defRPr>
            </a:lvl1pPr>
          </a:lstStyle>
          <a:p>
            <a:r>
              <a:rPr lang="en-US" sz="1200" dirty="0">
                <a:solidFill>
                  <a:srgbClr val="DDDDDD">
                    <a:lumMod val="50000"/>
                  </a:srgbClr>
                </a:solidFill>
              </a:rPr>
              <a:t>Gee, et al. </a:t>
            </a:r>
            <a:r>
              <a:rPr lang="en-US" sz="1200" dirty="0"/>
              <a:t>Hum </a:t>
            </a:r>
            <a:r>
              <a:rPr lang="en-US" sz="1200" dirty="0" err="1"/>
              <a:t>Vaccin</a:t>
            </a:r>
            <a:r>
              <a:rPr lang="en-US" sz="1200" dirty="0"/>
              <a:t> </a:t>
            </a:r>
            <a:r>
              <a:rPr lang="en-US" sz="1200" dirty="0" err="1"/>
              <a:t>Immunother</a:t>
            </a:r>
            <a:r>
              <a:rPr lang="en-US" sz="1200" dirty="0"/>
              <a:t>. </a:t>
            </a:r>
            <a:r>
              <a:rPr lang="en-US" sz="1200" dirty="0">
                <a:solidFill>
                  <a:srgbClr val="DDDDDD">
                    <a:lumMod val="50000"/>
                  </a:srgbClr>
                </a:solidFill>
              </a:rPr>
              <a:t>2016.</a:t>
            </a:r>
          </a:p>
        </p:txBody>
      </p:sp>
    </p:spTree>
    <p:extLst>
      <p:ext uri="{BB962C8B-B14F-4D97-AF65-F5344CB8AC3E}">
        <p14:creationId xmlns:p14="http://schemas.microsoft.com/office/powerpoint/2010/main" val="1375049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rmAutofit fontScale="90000"/>
          </a:bodyPr>
          <a:lstStyle/>
          <a:p>
            <a:r>
              <a:rPr lang="en-US" sz="3600" dirty="0"/>
              <a:t>Evaluating and Monitoring 9-valent HPV Vaccine Safety in the United States</a:t>
            </a:r>
          </a:p>
        </p:txBody>
      </p:sp>
      <p:sp>
        <p:nvSpPr>
          <p:cNvPr id="6" name="Content Placeholder 5"/>
          <p:cNvSpPr>
            <a:spLocks noGrp="1"/>
          </p:cNvSpPr>
          <p:nvPr>
            <p:ph idx="1"/>
          </p:nvPr>
        </p:nvSpPr>
        <p:spPr>
          <a:xfrm>
            <a:off x="457200" y="1066800"/>
            <a:ext cx="8229600" cy="4830763"/>
          </a:xfrm>
        </p:spPr>
        <p:txBody>
          <a:bodyPr vert="horz" lIns="91440" tIns="45720" rIns="91440" bIns="45720" rtlCol="0">
            <a:noAutofit/>
          </a:bodyPr>
          <a:lstStyle/>
          <a:p>
            <a:pPr marL="0" indent="0">
              <a:spcBef>
                <a:spcPts val="0"/>
              </a:spcBef>
              <a:spcAft>
                <a:spcPts val="300"/>
              </a:spcAft>
              <a:buNone/>
            </a:pPr>
            <a:r>
              <a:rPr lang="en-US" sz="2400" dirty="0"/>
              <a:t>Monitoring of VAERS Reports</a:t>
            </a:r>
          </a:p>
          <a:p>
            <a:pPr lvl="1">
              <a:spcBef>
                <a:spcPts val="0"/>
              </a:spcBef>
            </a:pPr>
            <a:r>
              <a:rPr lang="en-US" sz="2200" b="0" dirty="0"/>
              <a:t>Clinical review of deaths and other pre-specified adverse events</a:t>
            </a:r>
          </a:p>
          <a:p>
            <a:pPr lvl="1">
              <a:spcBef>
                <a:spcPts val="0"/>
              </a:spcBef>
            </a:pPr>
            <a:r>
              <a:rPr lang="en-US" sz="2200" b="0" dirty="0"/>
              <a:t>Data mining to identify disproportional reporting</a:t>
            </a:r>
          </a:p>
          <a:p>
            <a:pPr marL="0" indent="0">
              <a:spcBef>
                <a:spcPts val="0"/>
              </a:spcBef>
              <a:spcAft>
                <a:spcPts val="300"/>
              </a:spcAft>
              <a:buNone/>
            </a:pPr>
            <a:r>
              <a:rPr lang="en-US" sz="2400" dirty="0"/>
              <a:t>Vaccine Safety Datalink</a:t>
            </a:r>
          </a:p>
          <a:p>
            <a:pPr lvl="1">
              <a:spcBef>
                <a:spcPts val="0"/>
              </a:spcBef>
            </a:pPr>
            <a:r>
              <a:rPr lang="en-US" sz="2200" b="0" dirty="0"/>
              <a:t>Near real time monitoring of 10 pre-specified outcomes</a:t>
            </a:r>
          </a:p>
          <a:p>
            <a:pPr lvl="1">
              <a:spcBef>
                <a:spcPts val="0"/>
              </a:spcBef>
            </a:pPr>
            <a:r>
              <a:rPr lang="en-US" sz="2200" b="0" dirty="0"/>
              <a:t>Evaluation of spontaneous abortion </a:t>
            </a:r>
          </a:p>
          <a:p>
            <a:pPr marL="0" indent="0">
              <a:spcBef>
                <a:spcPts val="0"/>
              </a:spcBef>
              <a:spcAft>
                <a:spcPts val="300"/>
              </a:spcAft>
              <a:buNone/>
            </a:pPr>
            <a:r>
              <a:rPr lang="en-US" sz="2400" dirty="0"/>
              <a:t>Sentinel System </a:t>
            </a:r>
          </a:p>
          <a:p>
            <a:pPr lvl="1">
              <a:spcBef>
                <a:spcPts val="0"/>
              </a:spcBef>
            </a:pPr>
            <a:r>
              <a:rPr lang="en-US" sz="2200" b="0" dirty="0"/>
              <a:t>Near real time active surveillance and surveillance of serious, unexpected events</a:t>
            </a:r>
          </a:p>
          <a:p>
            <a:pPr lvl="1">
              <a:spcBef>
                <a:spcPts val="0"/>
              </a:spcBef>
            </a:pPr>
            <a:r>
              <a:rPr lang="en-US" sz="2200" b="0" dirty="0"/>
              <a:t>Evaluation of spontaneous abortion</a:t>
            </a:r>
          </a:p>
          <a:p>
            <a:pPr marL="0" indent="0">
              <a:spcBef>
                <a:spcPts val="0"/>
              </a:spcBef>
              <a:spcAft>
                <a:spcPts val="300"/>
              </a:spcAft>
              <a:buNone/>
            </a:pPr>
            <a:r>
              <a:rPr lang="en-US" sz="2400" dirty="0"/>
              <a:t>Manufacturer post-marketing commitments</a:t>
            </a:r>
          </a:p>
          <a:p>
            <a:pPr lvl="1">
              <a:spcBef>
                <a:spcPts val="0"/>
              </a:spcBef>
            </a:pPr>
            <a:r>
              <a:rPr lang="en-US" sz="2200" b="0" dirty="0"/>
              <a:t>Two, 10-year studies to assess long term safety</a:t>
            </a:r>
          </a:p>
          <a:p>
            <a:pPr lvl="1">
              <a:spcBef>
                <a:spcPts val="0"/>
              </a:spcBef>
            </a:pPr>
            <a:r>
              <a:rPr lang="en-US" sz="2200" b="0" dirty="0"/>
              <a:t>Observational study to further characterize the safety profile in 10,000 persons</a:t>
            </a:r>
          </a:p>
          <a:p>
            <a:pPr lvl="1">
              <a:spcBef>
                <a:spcPts val="0"/>
              </a:spcBef>
            </a:pPr>
            <a:r>
              <a:rPr lang="en-US" sz="2200" b="0" dirty="0"/>
              <a:t>Pregnancy registry</a:t>
            </a:r>
          </a:p>
          <a:p>
            <a:pPr>
              <a:spcBef>
                <a:spcPts val="0"/>
              </a:spcBef>
              <a:spcAft>
                <a:spcPts val="300"/>
              </a:spcAft>
            </a:pPr>
            <a:endParaRPr lang="en-US" sz="2100" dirty="0"/>
          </a:p>
        </p:txBody>
      </p:sp>
    </p:spTree>
    <p:extLst>
      <p:ext uri="{BB962C8B-B14F-4D97-AF65-F5344CB8AC3E}">
        <p14:creationId xmlns:p14="http://schemas.microsoft.com/office/powerpoint/2010/main" val="330333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67325"/>
            <a:ext cx="7772400" cy="1362075"/>
          </a:xfrm>
        </p:spPr>
        <p:txBody>
          <a:bodyPr>
            <a:normAutofit/>
          </a:bodyPr>
          <a:lstStyle/>
          <a:p>
            <a:r>
              <a:rPr lang="en-US" dirty="0"/>
              <a:t>HPV Vaccine Impact</a:t>
            </a:r>
          </a:p>
        </p:txBody>
      </p:sp>
      <p:sp>
        <p:nvSpPr>
          <p:cNvPr id="3" name="Text Placeholder 2"/>
          <p:cNvSpPr>
            <a:spLocks noGrp="1"/>
          </p:cNvSpPr>
          <p:nvPr>
            <p:ph type="body" idx="1"/>
          </p:nvPr>
        </p:nvSpPr>
        <p:spPr>
          <a:xfrm>
            <a:off x="722312" y="4367213"/>
            <a:ext cx="8116887" cy="1500187"/>
          </a:xfrm>
        </p:spPr>
        <p:txBody>
          <a:bodyPr/>
          <a:lstStyle/>
          <a:p>
            <a:pPr algn="ctr"/>
            <a:r>
              <a:rPr lang="en-US" b="0" dirty="0"/>
              <a:t>Monitoring Impact of HPV Vaccine Programs on HPV-Associated Outcomes</a:t>
            </a:r>
          </a:p>
        </p:txBody>
      </p:sp>
      <p:pic>
        <p:nvPicPr>
          <p:cNvPr id="4" name="Content Placeholder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713" y="1066800"/>
            <a:ext cx="8229600" cy="3151604"/>
          </a:xfrm>
          <a:prstGeom prst="rect">
            <a:avLst/>
          </a:prstGeom>
        </p:spPr>
      </p:pic>
    </p:spTree>
    <p:extLst>
      <p:ext uri="{BB962C8B-B14F-4D97-AF65-F5344CB8AC3E}">
        <p14:creationId xmlns:p14="http://schemas.microsoft.com/office/powerpoint/2010/main" val="4287058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650" name="Title 1"/>
          <p:cNvSpPr>
            <a:spLocks noGrp="1"/>
          </p:cNvSpPr>
          <p:nvPr>
            <p:ph type="title"/>
          </p:nvPr>
        </p:nvSpPr>
        <p:spPr bwMode="auto">
          <a:extLst/>
        </p:spPr>
        <p:txBody>
          <a:bodyPr vert="horz" lIns="91440" tIns="45720" rIns="91440" bIns="45720" rtlCol="0" anchor="ctr">
            <a:normAutofit/>
          </a:bodyPr>
          <a:lstStyle/>
          <a:p>
            <a:r>
              <a:rPr lang="en-US" altLang="en-US" dirty="0"/>
              <a:t>HPV vaccine impact monitoring</a:t>
            </a:r>
          </a:p>
        </p:txBody>
      </p:sp>
      <p:sp>
        <p:nvSpPr>
          <p:cNvPr id="3" name="Content Placeholder 2"/>
          <p:cNvSpPr>
            <a:spLocks noGrp="1"/>
          </p:cNvSpPr>
          <p:nvPr>
            <p:ph idx="1"/>
          </p:nvPr>
        </p:nvSpPr>
        <p:spPr>
          <a:xfrm>
            <a:off x="457200" y="1600200"/>
            <a:ext cx="8229600" cy="4525963"/>
          </a:xfrm>
        </p:spPr>
        <p:txBody>
          <a:bodyPr vert="horz" lIns="91440" tIns="45720" rIns="91440" bIns="45720" rtlCol="0">
            <a:noAutofit/>
          </a:bodyPr>
          <a:lstStyle/>
          <a:p>
            <a:r>
              <a:rPr lang="en-US" sz="2600" b="0" dirty="0"/>
              <a:t>Post licensure evaluations are important to evaluate real world effectiveness of vaccines</a:t>
            </a:r>
          </a:p>
          <a:p>
            <a:r>
              <a:rPr lang="en-US" sz="2600" b="0" dirty="0"/>
              <a:t>Population impact against early and mid outcomes have been reported:</a:t>
            </a:r>
          </a:p>
          <a:p>
            <a:pPr marL="457200" lvl="1" indent="0">
              <a:buNone/>
            </a:pPr>
            <a:r>
              <a:rPr lang="en-US" sz="2400" dirty="0">
                <a:solidFill>
                  <a:srgbClr val="722B79"/>
                </a:solidFill>
              </a:rPr>
              <a:t>Genital warts</a:t>
            </a:r>
          </a:p>
          <a:p>
            <a:pPr lvl="2"/>
            <a:r>
              <a:rPr lang="en-US" b="0" dirty="0"/>
              <a:t>Australia, New Zealand, Denmark, Sweden, Germany, Quebec, US</a:t>
            </a:r>
          </a:p>
          <a:p>
            <a:pPr marL="457200" lvl="1" indent="0">
              <a:buNone/>
            </a:pPr>
            <a:r>
              <a:rPr lang="en-US" sz="2400" dirty="0">
                <a:solidFill>
                  <a:srgbClr val="722B79"/>
                </a:solidFill>
              </a:rPr>
              <a:t>HPV prevalence</a:t>
            </a:r>
          </a:p>
          <a:p>
            <a:pPr lvl="2"/>
            <a:r>
              <a:rPr lang="en-US" b="0" dirty="0"/>
              <a:t>Australia, Norway, Denmark, Sweden, UK, US</a:t>
            </a:r>
          </a:p>
          <a:p>
            <a:pPr marL="457200" lvl="1" indent="0">
              <a:buNone/>
            </a:pPr>
            <a:r>
              <a:rPr lang="en-US" sz="2400" dirty="0">
                <a:solidFill>
                  <a:srgbClr val="722B79"/>
                </a:solidFill>
              </a:rPr>
              <a:t>Cervical lesions</a:t>
            </a:r>
          </a:p>
          <a:p>
            <a:pPr lvl="2"/>
            <a:r>
              <a:rPr lang="en-US" b="0" dirty="0"/>
              <a:t>Australia, British Columbia, Denmark, Sweden, US</a:t>
            </a:r>
          </a:p>
        </p:txBody>
      </p:sp>
      <p:sp>
        <p:nvSpPr>
          <p:cNvPr id="155652" name="Slide Number Placeholder 2"/>
          <p:cNvSpPr>
            <a:spLocks noGrp="1"/>
          </p:cNvSpPr>
          <p:nvPr>
            <p:ph type="sldNum" sz="quarter" idx="12"/>
          </p:nvPr>
        </p:nvSpPr>
        <p:spPr bwMode="auto">
          <a:xfrm>
            <a:off x="70104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A6807D5E-8E5A-4AC1-8CDD-D32990346F2E}" type="slidenum">
              <a:rPr lang="en-US" altLang="en-US" sz="1400" b="0">
                <a:solidFill>
                  <a:schemeClr val="bg2"/>
                </a:solidFill>
              </a:rPr>
              <a:pPr algn="r" eaLnBrk="1" hangingPunct="1"/>
              <a:t>28</a:t>
            </a:fld>
            <a:endParaRPr lang="en-US" altLang="en-US" sz="1400" b="0" dirty="0">
              <a:solidFill>
                <a:schemeClr val="bg2"/>
              </a:solidFill>
            </a:endParaRPr>
          </a:p>
        </p:txBody>
      </p:sp>
    </p:spTree>
    <p:extLst>
      <p:ext uri="{BB962C8B-B14F-4D97-AF65-F5344CB8AC3E}">
        <p14:creationId xmlns:p14="http://schemas.microsoft.com/office/powerpoint/2010/main" val="19568183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vert="horz" lIns="91440" tIns="45720" rIns="91440" bIns="45720" rtlCol="0" anchor="ctr">
            <a:normAutofit fontScale="90000"/>
          </a:bodyPr>
          <a:lstStyle/>
          <a:p>
            <a:r>
              <a:rPr lang="en-US" sz="4000" dirty="0"/>
              <a:t>Systematic Review and Meta-Analysis: Population-Level Impact of HPV Vaccination</a:t>
            </a:r>
          </a:p>
        </p:txBody>
      </p:sp>
      <p:sp>
        <p:nvSpPr>
          <p:cNvPr id="7" name="Content Placeholder 6"/>
          <p:cNvSpPr>
            <a:spLocks noGrp="1"/>
          </p:cNvSpPr>
          <p:nvPr>
            <p:ph idx="1"/>
          </p:nvPr>
        </p:nvSpPr>
        <p:spPr/>
        <p:txBody>
          <a:bodyPr>
            <a:normAutofit fontScale="92500"/>
          </a:bodyPr>
          <a:lstStyle/>
          <a:p>
            <a:r>
              <a:rPr lang="en-US" dirty="0"/>
              <a:t>Review of 20 studies in 9 high income countries</a:t>
            </a:r>
          </a:p>
          <a:p>
            <a:r>
              <a:rPr lang="en-US" dirty="0"/>
              <a:t>In countries with </a:t>
            </a:r>
            <a:r>
              <a:rPr lang="en-US" i="1" dirty="0">
                <a:solidFill>
                  <a:srgbClr val="7030A0"/>
                </a:solidFill>
              </a:rPr>
              <a:t>&gt;50% coverage,  </a:t>
            </a:r>
            <a:r>
              <a:rPr lang="en-US" dirty="0"/>
              <a:t>among 13-19 year olds</a:t>
            </a:r>
          </a:p>
          <a:p>
            <a:pPr lvl="1"/>
            <a:r>
              <a:rPr lang="en-US" b="0" dirty="0"/>
              <a:t>HPV 16/18 prevalence </a:t>
            </a:r>
            <a:r>
              <a:rPr lang="en-US" i="1" dirty="0">
                <a:solidFill>
                  <a:srgbClr val="7030A0"/>
                </a:solidFill>
              </a:rPr>
              <a:t>decreased at least 68%</a:t>
            </a:r>
          </a:p>
          <a:p>
            <a:pPr lvl="1"/>
            <a:r>
              <a:rPr lang="en-US" b="0" dirty="0" err="1"/>
              <a:t>Anogenital</a:t>
            </a:r>
            <a:r>
              <a:rPr lang="en-US" b="0" dirty="0"/>
              <a:t> warts decreased by ~61%</a:t>
            </a:r>
          </a:p>
          <a:p>
            <a:r>
              <a:rPr lang="en-US" dirty="0"/>
              <a:t>Evidence of herd effects</a:t>
            </a:r>
          </a:p>
          <a:p>
            <a:r>
              <a:rPr lang="en-US" dirty="0"/>
              <a:t>Some evidence of cross protection against other types</a:t>
            </a:r>
          </a:p>
          <a:p>
            <a:pPr marL="0" indent="0">
              <a:buNone/>
            </a:pPr>
            <a:endParaRPr lang="en-US" dirty="0"/>
          </a:p>
        </p:txBody>
      </p:sp>
      <p:sp>
        <p:nvSpPr>
          <p:cNvPr id="3" name="TextBox 2"/>
          <p:cNvSpPr txBox="1"/>
          <p:nvPr/>
        </p:nvSpPr>
        <p:spPr>
          <a:xfrm>
            <a:off x="0" y="6581001"/>
            <a:ext cx="8077200" cy="276999"/>
          </a:xfrm>
          <a:prstGeom prst="rect">
            <a:avLst/>
          </a:prstGeom>
          <a:noFill/>
        </p:spPr>
        <p:txBody>
          <a:bodyPr wrap="square" rtlCol="0">
            <a:spAutoFit/>
          </a:bodyPr>
          <a:lstStyle/>
          <a:p>
            <a:r>
              <a:rPr lang="en-US" sz="1200" dirty="0">
                <a:solidFill>
                  <a:schemeClr val="accent1">
                    <a:lumMod val="50000"/>
                  </a:schemeClr>
                </a:solidFill>
                <a:latin typeface="Calibri" panose="020F0502020204030204" pitchFamily="34" charset="0"/>
              </a:rPr>
              <a:t>Drolet et al. Lancet Infect Dis. 2015</a:t>
            </a:r>
          </a:p>
        </p:txBody>
      </p:sp>
      <p:sp>
        <p:nvSpPr>
          <p:cNvPr id="6" name="Slide Number Placeholder 2"/>
          <p:cNvSpPr txBox="1">
            <a:spLocks/>
          </p:cNvSpPr>
          <p:nvPr/>
        </p:nvSpPr>
        <p:spPr bwMode="auto">
          <a:xfrm>
            <a:off x="6858000" y="6481763"/>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r" eaLnBrk="1" hangingPunct="1"/>
            <a:fld id="{CB056191-7FA8-4CAC-B46C-756F3FD7720C}" type="slidenum">
              <a:rPr lang="en-US" altLang="en-US" sz="1400" b="0">
                <a:solidFill>
                  <a:srgbClr val="4B4B4B"/>
                </a:solidFill>
              </a:rPr>
              <a:pPr algn="r" eaLnBrk="1" hangingPunct="1"/>
              <a:t>29</a:t>
            </a:fld>
            <a:endParaRPr lang="en-US" altLang="en-US" sz="1400" b="0" dirty="0">
              <a:solidFill>
                <a:srgbClr val="4B4B4B"/>
              </a:solidFill>
            </a:endParaRPr>
          </a:p>
        </p:txBody>
      </p:sp>
    </p:spTree>
    <p:extLst>
      <p:ext uri="{BB962C8B-B14F-4D97-AF65-F5344CB8AC3E}">
        <p14:creationId xmlns:p14="http://schemas.microsoft.com/office/powerpoint/2010/main" val="36124722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Disclosure</a:t>
            </a:r>
          </a:p>
        </p:txBody>
      </p:sp>
      <p:sp>
        <p:nvSpPr>
          <p:cNvPr id="3" name="Content Placeholder 2"/>
          <p:cNvSpPr>
            <a:spLocks noGrp="1"/>
          </p:cNvSpPr>
          <p:nvPr>
            <p:ph idx="1"/>
          </p:nvPr>
        </p:nvSpPr>
        <p:spPr/>
        <p:txBody>
          <a:bodyPr>
            <a:normAutofit/>
          </a:bodyPr>
          <a:lstStyle/>
          <a:p>
            <a:pPr marL="0" indent="0" algn="ctr">
              <a:buNone/>
            </a:pPr>
            <a:r>
              <a:rPr lang="en-US" sz="3600" b="0" i="1" dirty="0"/>
              <a:t>Has in the past spoken on behalf of Merck Vaccines (more than two years ago); has no other conflicts</a:t>
            </a:r>
          </a:p>
          <a:p>
            <a:pPr marL="0" indent="0" algn="ctr">
              <a:buNone/>
            </a:pPr>
            <a:endParaRPr lang="en-US" sz="3600" b="0" i="1" dirty="0"/>
          </a:p>
          <a:p>
            <a:r>
              <a:rPr lang="en-US" sz="3600" b="0" i="1" dirty="0"/>
              <a:t>Lance Chilton, MD</a:t>
            </a:r>
          </a:p>
          <a:p>
            <a:endParaRPr lang="en-US" sz="3600" b="0" i="1" dirty="0"/>
          </a:p>
          <a:p>
            <a:endParaRPr lang="en-US" sz="3600" b="0" i="1" dirty="0"/>
          </a:p>
          <a:p>
            <a:endParaRPr lang="en-US" sz="3600" b="0" i="1" dirty="0"/>
          </a:p>
          <a:p>
            <a:endParaRPr lang="en-US" sz="3600" b="0" i="1" dirty="0"/>
          </a:p>
          <a:p>
            <a:pPr marL="0" indent="0">
              <a:buNone/>
            </a:pPr>
            <a:endParaRPr lang="en-US" dirty="0"/>
          </a:p>
        </p:txBody>
      </p:sp>
    </p:spTree>
    <p:extLst>
      <p:ext uri="{BB962C8B-B14F-4D97-AF65-F5344CB8AC3E}">
        <p14:creationId xmlns:p14="http://schemas.microsoft.com/office/powerpoint/2010/main" val="382190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Genital Warts – </a:t>
            </a:r>
            <a:br>
              <a:rPr lang="en-US" dirty="0"/>
            </a:br>
            <a:r>
              <a:rPr lang="en-US" dirty="0"/>
              <a:t>An Even Better Selling Point?</a:t>
            </a:r>
          </a:p>
        </p:txBody>
      </p:sp>
      <p:pic>
        <p:nvPicPr>
          <p:cNvPr id="5" name="Picture 4" descr="Genital-wart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67" y="1981200"/>
            <a:ext cx="5325533" cy="3581400"/>
          </a:xfrm>
          <a:prstGeom prst="rect">
            <a:avLst/>
          </a:prstGeom>
        </p:spPr>
      </p:pic>
      <p:pic>
        <p:nvPicPr>
          <p:cNvPr id="6" name="Picture 5" descr="56d6c-beginning+of+herpes_2388.jpg"/>
          <p:cNvPicPr>
            <a:picLocks noChangeAspect="1"/>
          </p:cNvPicPr>
          <p:nvPr/>
        </p:nvPicPr>
        <p:blipFill rotWithShape="1">
          <a:blip r:embed="rId4" cstate="print">
            <a:extLst>
              <a:ext uri="{28A0092B-C50C-407E-A947-70E740481C1C}">
                <a14:useLocalDpi xmlns:a14="http://schemas.microsoft.com/office/drawing/2010/main" val="0"/>
              </a:ext>
            </a:extLst>
          </a:blip>
          <a:srcRect l="10799" r="26589" b="21481"/>
          <a:stretch/>
        </p:blipFill>
        <p:spPr>
          <a:xfrm>
            <a:off x="5867400" y="1752600"/>
            <a:ext cx="2819400" cy="4093924"/>
          </a:xfrm>
          <a:prstGeom prst="rect">
            <a:avLst/>
          </a:prstGeom>
        </p:spPr>
      </p:pic>
    </p:spTree>
    <p:extLst>
      <p:ext uri="{BB962C8B-B14F-4D97-AF65-F5344CB8AC3E}">
        <p14:creationId xmlns:p14="http://schemas.microsoft.com/office/powerpoint/2010/main" val="77631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Adolescent Vaccination Coverage</a:t>
            </a:r>
            <a:br>
              <a:rPr lang="en-US" dirty="0"/>
            </a:br>
            <a:r>
              <a:rPr lang="en-US" dirty="0"/>
              <a:t>United States, 2006-2015</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569830267"/>
              </p:ext>
            </p:extLst>
          </p:nvPr>
        </p:nvGraphicFramePr>
        <p:xfrm>
          <a:off x="0" y="1571625"/>
          <a:ext cx="9144000" cy="4770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6581001"/>
            <a:ext cx="7645400" cy="276999"/>
          </a:xfrm>
          <a:prstGeom prst="rect">
            <a:avLst/>
          </a:prstGeom>
        </p:spPr>
        <p:txBody>
          <a:bodyPr wrap="square">
            <a:spAutoFit/>
          </a:bodyPr>
          <a:lstStyle/>
          <a:p>
            <a:r>
              <a:rPr lang="en-US" sz="1200" dirty="0">
                <a:solidFill>
                  <a:schemeClr val="bg2">
                    <a:lumMod val="50000"/>
                  </a:schemeClr>
                </a:solidFill>
                <a:latin typeface="Calibri" panose="020F0502020204030204" pitchFamily="34" charset="0"/>
              </a:rPr>
              <a:t>Reagan-Steiner et al. MMWR 2016.</a:t>
            </a:r>
          </a:p>
        </p:txBody>
      </p:sp>
    </p:spTree>
    <p:extLst>
      <p:ext uri="{BB962C8B-B14F-4D97-AF65-F5344CB8AC3E}">
        <p14:creationId xmlns:p14="http://schemas.microsoft.com/office/powerpoint/2010/main" val="1532057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304800"/>
            <a:ext cx="8915400" cy="1143000"/>
          </a:xfrm>
        </p:spPr>
        <p:txBody>
          <a:bodyPr vert="horz" lIns="91440" tIns="45720" rIns="91440" bIns="45720" rtlCol="0" anchor="ctr">
            <a:noAutofit/>
          </a:bodyPr>
          <a:lstStyle/>
          <a:p>
            <a:r>
              <a:rPr lang="en-US" sz="3600" dirty="0"/>
              <a:t>Impact of Eliminating Missed Opportunities </a:t>
            </a:r>
            <a:br>
              <a:rPr lang="en-US" sz="3600" dirty="0"/>
            </a:br>
            <a:r>
              <a:rPr lang="en-US" sz="3600" dirty="0"/>
              <a:t>by Age 13 Years in Girls Born in 2000</a:t>
            </a:r>
          </a:p>
        </p:txBody>
      </p:sp>
      <p:graphicFrame>
        <p:nvGraphicFramePr>
          <p:cNvPr id="103427" name="Content Placeholder 3"/>
          <p:cNvGraphicFramePr>
            <a:graphicFrameLocks/>
          </p:cNvGraphicFramePr>
          <p:nvPr>
            <p:extLst/>
          </p:nvPr>
        </p:nvGraphicFramePr>
        <p:xfrm>
          <a:off x="533400" y="1611313"/>
          <a:ext cx="7921625" cy="4591050"/>
        </p:xfrm>
        <a:graphic>
          <a:graphicData uri="http://schemas.openxmlformats.org/presentationml/2006/ole">
            <mc:AlternateContent xmlns:mc="http://schemas.openxmlformats.org/markup-compatibility/2006">
              <mc:Choice xmlns:v="urn:schemas-microsoft-com:vml" Requires="v">
                <p:oleObj spid="_x0000_s14375" name="Worksheet" r:id="rId4" imgW="8039175" imgH="4657725" progId="Excel.Sheet.8">
                  <p:embed/>
                </p:oleObj>
              </mc:Choice>
              <mc:Fallback>
                <p:oleObj name="Worksheet" r:id="rId4" imgW="8039175" imgH="4657725" progId="Excel.Sheet.8">
                  <p:embed/>
                  <p:pic>
                    <p:nvPicPr>
                      <p:cNvPr id="0" name=""/>
                      <p:cNvPicPr>
                        <a:picLocks noChangeArrowheads="1"/>
                      </p:cNvPicPr>
                      <p:nvPr/>
                    </p:nvPicPr>
                    <p:blipFill>
                      <a:blip r:embed="rId5"/>
                      <a:srcRect/>
                      <a:stretch>
                        <a:fillRect/>
                      </a:stretch>
                    </p:blipFill>
                    <p:spPr bwMode="auto">
                      <a:xfrm>
                        <a:off x="533400" y="1611313"/>
                        <a:ext cx="7921625" cy="4591050"/>
                      </a:xfrm>
                      <a:prstGeom prst="rect">
                        <a:avLst/>
                      </a:prstGeom>
                      <a:noFill/>
                      <a:ln>
                        <a:noFill/>
                      </a:ln>
                      <a:extLst/>
                    </p:spPr>
                  </p:pic>
                </p:oleObj>
              </mc:Fallback>
            </mc:AlternateContent>
          </a:graphicData>
        </a:graphic>
      </p:graphicFrame>
      <p:sp>
        <p:nvSpPr>
          <p:cNvPr id="5"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j-lt"/>
              </a:rPr>
              <a:t>Stokley et al. MMWR. 2014.</a:t>
            </a:r>
          </a:p>
        </p:txBody>
      </p:sp>
    </p:spTree>
    <p:extLst>
      <p:ext uri="{BB962C8B-B14F-4D97-AF65-F5344CB8AC3E}">
        <p14:creationId xmlns:p14="http://schemas.microsoft.com/office/powerpoint/2010/main" val="163651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962525"/>
            <a:ext cx="7772400" cy="1362075"/>
          </a:xfrm>
        </p:spPr>
        <p:txBody>
          <a:bodyPr>
            <a:normAutofit/>
          </a:bodyPr>
          <a:lstStyle/>
          <a:p>
            <a:r>
              <a:rPr lang="en-US" dirty="0"/>
              <a:t>Framing the conversation</a:t>
            </a:r>
          </a:p>
        </p:txBody>
      </p:sp>
      <p:sp>
        <p:nvSpPr>
          <p:cNvPr id="6" name="Text Placeholder 5"/>
          <p:cNvSpPr>
            <a:spLocks noGrp="1"/>
          </p:cNvSpPr>
          <p:nvPr>
            <p:ph type="body" idx="1"/>
          </p:nvPr>
        </p:nvSpPr>
        <p:spPr>
          <a:xfrm>
            <a:off x="722313" y="3462338"/>
            <a:ext cx="7772400" cy="1500187"/>
          </a:xfrm>
        </p:spPr>
        <p:txBody>
          <a:bodyPr>
            <a:normAutofit/>
          </a:bodyPr>
          <a:lstStyle/>
          <a:p>
            <a:r>
              <a:rPr lang="en-US" sz="2800" dirty="0"/>
              <a:t>Talking about HPV vaccine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7642" y="1089025"/>
            <a:ext cx="7548716" cy="2819400"/>
          </a:xfrm>
          <a:prstGeom prst="rect">
            <a:avLst/>
          </a:prstGeom>
        </p:spPr>
      </p:pic>
      <p:sp>
        <p:nvSpPr>
          <p:cNvPr id="3" name="Rounded Rectangle 2"/>
          <p:cNvSpPr/>
          <p:nvPr/>
        </p:nvSpPr>
        <p:spPr>
          <a:xfrm>
            <a:off x="2057400" y="1295400"/>
            <a:ext cx="1600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Pharmacist/HCP</a:t>
            </a:r>
          </a:p>
        </p:txBody>
      </p:sp>
      <p:sp>
        <p:nvSpPr>
          <p:cNvPr id="7" name="Rounded Rectangle 6"/>
          <p:cNvSpPr/>
          <p:nvPr/>
        </p:nvSpPr>
        <p:spPr>
          <a:xfrm>
            <a:off x="3810000" y="1752600"/>
            <a:ext cx="1600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During pharmacy visit</a:t>
            </a:r>
          </a:p>
        </p:txBody>
      </p:sp>
      <p:sp>
        <p:nvSpPr>
          <p:cNvPr id="8" name="Rounded Rectangle 7"/>
          <p:cNvSpPr/>
          <p:nvPr/>
        </p:nvSpPr>
        <p:spPr>
          <a:xfrm>
            <a:off x="5562600" y="1295400"/>
            <a:ext cx="1600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Parent of preteen</a:t>
            </a:r>
          </a:p>
        </p:txBody>
      </p:sp>
    </p:spTree>
    <p:extLst>
      <p:ext uri="{BB962C8B-B14F-4D97-AF65-F5344CB8AC3E}">
        <p14:creationId xmlns:p14="http://schemas.microsoft.com/office/powerpoint/2010/main" val="1178800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dirty="0"/>
              <a:t>Clinicians underestimate the value parents place on HPV vaccine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0672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a:t>Adapted from Healy et al.  Vaccine. 2014.</a:t>
            </a:r>
            <a:endParaRPr lang="en-US" sz="1200" b="0" dirty="0"/>
          </a:p>
        </p:txBody>
      </p:sp>
    </p:spTree>
    <p:extLst>
      <p:ext uri="{BB962C8B-B14F-4D97-AF65-F5344CB8AC3E}">
        <p14:creationId xmlns:p14="http://schemas.microsoft.com/office/powerpoint/2010/main" val="148058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Reasons parents won’t initiate HPV vaccination for children</a:t>
            </a:r>
          </a:p>
        </p:txBody>
      </p:sp>
      <p:graphicFrame>
        <p:nvGraphicFramePr>
          <p:cNvPr id="6" name="Chart Placeholder 2"/>
          <p:cNvGraphicFramePr>
            <a:graphicFrameLocks/>
          </p:cNvGraphicFramePr>
          <p:nvPr>
            <p:extLst/>
          </p:nvPr>
        </p:nvGraphicFramePr>
        <p:xfrm>
          <a:off x="304801" y="1371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j-lt"/>
              </a:rPr>
              <a:t>Stokley et al. MMWR. 2014.</a:t>
            </a:r>
          </a:p>
        </p:txBody>
      </p:sp>
    </p:spTree>
    <p:extLst>
      <p:ext uri="{BB962C8B-B14F-4D97-AF65-F5344CB8AC3E}">
        <p14:creationId xmlns:p14="http://schemas.microsoft.com/office/powerpoint/2010/main" val="2868535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a:t>Clinicians Underestimate the Value Parents Place on HPV Vaccine</a:t>
            </a:r>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a:xfrm>
            <a:off x="304800" y="152400"/>
            <a:ext cx="8534400" cy="5943599"/>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6000" dirty="0">
                <a:solidFill>
                  <a:srgbClr val="1993B9"/>
                </a:solidFill>
              </a:rPr>
              <a:t>“The </a:t>
            </a:r>
            <a:r>
              <a:rPr lang="en-US" sz="6000" dirty="0">
                <a:solidFill>
                  <a:srgbClr val="92D050"/>
                </a:solidFill>
              </a:rPr>
              <a:t>perceived</a:t>
            </a:r>
            <a:r>
              <a:rPr lang="en-US" sz="6000" dirty="0">
                <a:solidFill>
                  <a:srgbClr val="1993B9"/>
                </a:solidFill>
              </a:rPr>
              <a:t> and </a:t>
            </a:r>
            <a:r>
              <a:rPr lang="en-US" sz="6000" dirty="0">
                <a:solidFill>
                  <a:srgbClr val="92D050"/>
                </a:solidFill>
              </a:rPr>
              <a:t>real</a:t>
            </a:r>
            <a:r>
              <a:rPr lang="en-US" sz="6000" dirty="0">
                <a:solidFill>
                  <a:srgbClr val="1993B9"/>
                </a:solidFill>
              </a:rPr>
              <a:t> concerns of parents influence how the pharmacist or clinician </a:t>
            </a:r>
            <a:r>
              <a:rPr lang="en-US" sz="6000" dirty="0">
                <a:solidFill>
                  <a:srgbClr val="722B79"/>
                </a:solidFill>
              </a:rPr>
              <a:t>recommends</a:t>
            </a:r>
            <a:r>
              <a:rPr lang="en-US" sz="6000" dirty="0">
                <a:solidFill>
                  <a:srgbClr val="1993B9"/>
                </a:solidFill>
              </a:rPr>
              <a:t> and </a:t>
            </a:r>
            <a:r>
              <a:rPr lang="en-US" sz="6000" dirty="0">
                <a:solidFill>
                  <a:srgbClr val="722B79"/>
                </a:solidFill>
              </a:rPr>
              <a:t>administers</a:t>
            </a:r>
            <a:r>
              <a:rPr lang="en-US" sz="6000" dirty="0">
                <a:solidFill>
                  <a:srgbClr val="1993B9"/>
                </a:solidFill>
              </a:rPr>
              <a:t> HPV vaccine.” </a:t>
            </a:r>
          </a:p>
        </p:txBody>
      </p:sp>
      <p:sp>
        <p:nvSpPr>
          <p:cNvPr id="8"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dirty="0"/>
              <a:t>Adapted from Healy et al.  Vaccine. 2014.</a:t>
            </a:r>
          </a:p>
        </p:txBody>
      </p:sp>
    </p:spTree>
    <p:extLst>
      <p:ext uri="{BB962C8B-B14F-4D97-AF65-F5344CB8AC3E}">
        <p14:creationId xmlns:p14="http://schemas.microsoft.com/office/powerpoint/2010/main" val="1606820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Give an Effective Recommendation to Receive HPV Vaccine at Ages 11 or 12</a:t>
            </a:r>
          </a:p>
        </p:txBody>
      </p:sp>
      <p:sp>
        <p:nvSpPr>
          <p:cNvPr id="5" name="Content Placeholder 4"/>
          <p:cNvSpPr>
            <a:spLocks noGrp="1"/>
          </p:cNvSpPr>
          <p:nvPr>
            <p:ph idx="1"/>
          </p:nvPr>
        </p:nvSpPr>
        <p:spPr>
          <a:xfrm>
            <a:off x="609600" y="1828800"/>
            <a:ext cx="8229600" cy="4572000"/>
          </a:xfrm>
        </p:spPr>
        <p:txBody>
          <a:bodyPr>
            <a:noAutofit/>
          </a:bodyPr>
          <a:lstStyle/>
          <a:p>
            <a:r>
              <a:rPr lang="en-US" i="1" dirty="0">
                <a:solidFill>
                  <a:srgbClr val="92D050"/>
                </a:solidFill>
              </a:rPr>
              <a:t>An effective recommendation from you is the main reason parents decide to vaccinate</a:t>
            </a:r>
          </a:p>
          <a:p>
            <a:r>
              <a:rPr lang="en-US" b="0" dirty="0"/>
              <a:t>Many moms in focus groups stated that they trust their child’s doctor and would get the vaccine for their child as long as they received a recommendation from the doctor </a:t>
            </a:r>
          </a:p>
        </p:txBody>
      </p:sp>
      <p:sp>
        <p:nvSpPr>
          <p:cNvPr id="9" name="Text Placeholder 5"/>
          <p:cNvSpPr txBox="1">
            <a:spLocks/>
          </p:cNvSpPr>
          <p:nvPr/>
        </p:nvSpPr>
        <p:spPr bwMode="auto">
          <a:xfrm>
            <a:off x="0" y="6553200"/>
            <a:ext cx="4343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Smith et al. Vaccine. 2016. Unpublished CDC data, 2013.</a:t>
            </a:r>
          </a:p>
        </p:txBody>
      </p:sp>
    </p:spTree>
    <p:extLst>
      <p:ext uri="{BB962C8B-B14F-4D97-AF65-F5344CB8AC3E}">
        <p14:creationId xmlns:p14="http://schemas.microsoft.com/office/powerpoint/2010/main" val="1811075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3119160"/>
            <a:ext cx="7924800" cy="1569660"/>
          </a:xfrm>
          <a:prstGeom prst="rect">
            <a:avLst/>
          </a:prstGeom>
          <a:noFill/>
        </p:spPr>
        <p:txBody>
          <a:bodyPr wrap="square" rtlCol="0">
            <a:spAutoFit/>
          </a:bodyPr>
          <a:lstStyle/>
          <a:p>
            <a:pPr algn="ctr"/>
            <a:r>
              <a:rPr lang="en-US" sz="9600" b="1" dirty="0">
                <a:solidFill>
                  <a:srgbClr val="1993B9"/>
                </a:solidFill>
              </a:rPr>
              <a:t> </a:t>
            </a:r>
          </a:p>
        </p:txBody>
      </p:sp>
      <p:sp>
        <p:nvSpPr>
          <p:cNvPr id="9" name="TextBox 8"/>
          <p:cNvSpPr txBox="1"/>
          <p:nvPr/>
        </p:nvSpPr>
        <p:spPr>
          <a:xfrm>
            <a:off x="609600" y="1706940"/>
            <a:ext cx="7924800" cy="1569660"/>
          </a:xfrm>
          <a:prstGeom prst="rect">
            <a:avLst/>
          </a:prstGeom>
          <a:noFill/>
        </p:spPr>
        <p:txBody>
          <a:bodyPr wrap="square" rtlCol="0">
            <a:spAutoFit/>
          </a:bodyPr>
          <a:lstStyle/>
          <a:p>
            <a:pPr algn="ctr"/>
            <a:r>
              <a:rPr lang="en-US" sz="9600" b="1" dirty="0">
                <a:solidFill>
                  <a:srgbClr val="C7380B"/>
                </a:solidFill>
                <a:latin typeface="Franklin Gothic Heavy" panose="020B0903020102020204" pitchFamily="34" charset="0"/>
              </a:rPr>
              <a:t>EFFECTIVE</a:t>
            </a:r>
          </a:p>
        </p:txBody>
      </p:sp>
      <p:sp>
        <p:nvSpPr>
          <p:cNvPr id="10" name="TextBox 9"/>
          <p:cNvSpPr txBox="1"/>
          <p:nvPr/>
        </p:nvSpPr>
        <p:spPr>
          <a:xfrm>
            <a:off x="0" y="3411547"/>
            <a:ext cx="9144000" cy="2554545"/>
          </a:xfrm>
          <a:prstGeom prst="rect">
            <a:avLst/>
          </a:prstGeom>
          <a:noFill/>
        </p:spPr>
        <p:txBody>
          <a:bodyPr wrap="square" rtlCol="0">
            <a:spAutoFit/>
          </a:bodyPr>
          <a:lstStyle/>
          <a:p>
            <a:pPr algn="ctr"/>
            <a:r>
              <a:rPr lang="en-US" sz="8000" b="1" dirty="0">
                <a:solidFill>
                  <a:srgbClr val="1993B9"/>
                </a:solidFill>
              </a:rPr>
              <a:t>recommendation</a:t>
            </a:r>
          </a:p>
          <a:p>
            <a:pPr algn="ctr"/>
            <a:r>
              <a:rPr lang="en-US" sz="8000" b="1" dirty="0">
                <a:solidFill>
                  <a:srgbClr val="1993B9"/>
                </a:solidFill>
              </a:rPr>
              <a:t>for HPV vaccination?</a:t>
            </a:r>
          </a:p>
        </p:txBody>
      </p:sp>
      <p:sp>
        <p:nvSpPr>
          <p:cNvPr id="11" name="TextBox 10"/>
          <p:cNvSpPr txBox="1"/>
          <p:nvPr/>
        </p:nvSpPr>
        <p:spPr>
          <a:xfrm>
            <a:off x="-114300" y="349171"/>
            <a:ext cx="9296400" cy="1323439"/>
          </a:xfrm>
          <a:prstGeom prst="rect">
            <a:avLst/>
          </a:prstGeom>
          <a:noFill/>
        </p:spPr>
        <p:txBody>
          <a:bodyPr wrap="square" rtlCol="0">
            <a:spAutoFit/>
          </a:bodyPr>
          <a:lstStyle/>
          <a:p>
            <a:pPr algn="ctr"/>
            <a:r>
              <a:rPr lang="en-US" sz="8000" b="1" dirty="0">
                <a:solidFill>
                  <a:srgbClr val="1993B9"/>
                </a:solidFill>
              </a:rPr>
              <a:t>What is an</a:t>
            </a:r>
          </a:p>
        </p:txBody>
      </p:sp>
    </p:spTree>
    <p:extLst>
      <p:ext uri="{BB962C8B-B14F-4D97-AF65-F5344CB8AC3E}">
        <p14:creationId xmlns:p14="http://schemas.microsoft.com/office/powerpoint/2010/main" val="2468728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590800"/>
            <a:ext cx="9144000" cy="1143000"/>
          </a:xfrm>
        </p:spPr>
        <p:txBody>
          <a:bodyPr>
            <a:noAutofit/>
          </a:bodyPr>
          <a:lstStyle/>
          <a:p>
            <a:r>
              <a:rPr lang="en-US" sz="12500" dirty="0">
                <a:solidFill>
                  <a:srgbClr val="1993B9"/>
                </a:solidFill>
              </a:rPr>
              <a:t>Same Way</a:t>
            </a:r>
            <a:br>
              <a:rPr lang="en-US" sz="11500" dirty="0">
                <a:solidFill>
                  <a:srgbClr val="1993B9"/>
                </a:solidFill>
              </a:rPr>
            </a:br>
            <a:r>
              <a:rPr lang="en-US" sz="11500" dirty="0">
                <a:solidFill>
                  <a:srgbClr val="92D050"/>
                </a:solidFill>
                <a:latin typeface="Franklin Gothic Heavy" panose="020B0903020102020204" pitchFamily="34" charset="0"/>
              </a:rPr>
              <a:t>Same Day</a:t>
            </a:r>
            <a:endParaRPr lang="en-US" sz="11500" dirty="0">
              <a:solidFill>
                <a:srgbClr val="92D050"/>
              </a:solidFill>
            </a:endParaRPr>
          </a:p>
        </p:txBody>
      </p:sp>
    </p:spTree>
    <p:extLst>
      <p:ext uri="{BB962C8B-B14F-4D97-AF65-F5344CB8AC3E}">
        <p14:creationId xmlns:p14="http://schemas.microsoft.com/office/powerpoint/2010/main" val="49708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my pharmacist heroes</a:t>
            </a:r>
          </a:p>
        </p:txBody>
      </p:sp>
      <p:pic>
        <p:nvPicPr>
          <p:cNvPr id="4" name="Picture 3" descr="MichelDisco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2493818" cy="3429000"/>
          </a:xfrm>
          <a:prstGeom prst="rect">
            <a:avLst/>
          </a:prstGeom>
        </p:spPr>
      </p:pic>
      <p:pic>
        <p:nvPicPr>
          <p:cNvPr id="5" name="Picture 4" descr="Abachyrycz-ngp13.jpg"/>
          <p:cNvPicPr>
            <a:picLocks noChangeAspect="1"/>
          </p:cNvPicPr>
          <p:nvPr/>
        </p:nvPicPr>
        <p:blipFill rotWithShape="1">
          <a:blip r:embed="rId3" cstate="print">
            <a:extLst>
              <a:ext uri="{28A0092B-C50C-407E-A947-70E740481C1C}">
                <a14:useLocalDpi xmlns:a14="http://schemas.microsoft.com/office/drawing/2010/main" val="0"/>
              </a:ext>
            </a:extLst>
          </a:blip>
          <a:srcRect l="20606" r="16199"/>
          <a:stretch/>
        </p:blipFill>
        <p:spPr>
          <a:xfrm>
            <a:off x="2819400" y="1676400"/>
            <a:ext cx="2170460" cy="3429000"/>
          </a:xfrm>
          <a:prstGeom prst="rect">
            <a:avLst/>
          </a:prstGeom>
        </p:spPr>
      </p:pic>
      <p:pic>
        <p:nvPicPr>
          <p:cNvPr id="6" name="Picture 5" descr="Roadrunner.JPG"/>
          <p:cNvPicPr>
            <a:picLocks noChangeAspect="1"/>
          </p:cNvPicPr>
          <p:nvPr/>
        </p:nvPicPr>
        <p:blipFill rotWithShape="1">
          <a:blip r:embed="rId4">
            <a:extLst>
              <a:ext uri="{28A0092B-C50C-407E-A947-70E740481C1C}">
                <a14:useLocalDpi xmlns:a14="http://schemas.microsoft.com/office/drawing/2010/main" val="0"/>
              </a:ext>
            </a:extLst>
          </a:blip>
          <a:srcRect l="14795" r="36139"/>
          <a:stretch/>
        </p:blipFill>
        <p:spPr>
          <a:xfrm>
            <a:off x="6629400" y="1676400"/>
            <a:ext cx="2243292" cy="3429000"/>
          </a:xfrm>
          <a:prstGeom prst="rect">
            <a:avLst/>
          </a:prstGeom>
        </p:spPr>
      </p:pic>
      <p:pic>
        <p:nvPicPr>
          <p:cNvPr id="7" name="Picture 6" descr="1372f8e.jpg"/>
          <p:cNvPicPr>
            <a:picLocks noChangeAspect="1"/>
          </p:cNvPicPr>
          <p:nvPr/>
        </p:nvPicPr>
        <p:blipFill rotWithShape="1">
          <a:blip r:embed="rId5">
            <a:extLst>
              <a:ext uri="{28A0092B-C50C-407E-A947-70E740481C1C}">
                <a14:useLocalDpi xmlns:a14="http://schemas.microsoft.com/office/drawing/2010/main" val="0"/>
              </a:ext>
            </a:extLst>
          </a:blip>
          <a:srcRect l="31577" r="19262"/>
          <a:stretch/>
        </p:blipFill>
        <p:spPr>
          <a:xfrm>
            <a:off x="4953000" y="1676400"/>
            <a:ext cx="1685720" cy="3429000"/>
          </a:xfrm>
          <a:prstGeom prst="rect">
            <a:avLst/>
          </a:prstGeom>
        </p:spPr>
      </p:pic>
      <p:sp>
        <p:nvSpPr>
          <p:cNvPr id="8" name="Title 1"/>
          <p:cNvSpPr txBox="1">
            <a:spLocks/>
          </p:cNvSpPr>
          <p:nvPr/>
        </p:nvSpPr>
        <p:spPr>
          <a:xfrm>
            <a:off x="381000" y="5105400"/>
            <a:ext cx="24384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1600" dirty="0"/>
              <a:t>Dean Michel Disco</a:t>
            </a:r>
          </a:p>
        </p:txBody>
      </p:sp>
      <p:sp>
        <p:nvSpPr>
          <p:cNvPr id="9" name="Title 1"/>
          <p:cNvSpPr txBox="1">
            <a:spLocks/>
          </p:cNvSpPr>
          <p:nvPr/>
        </p:nvSpPr>
        <p:spPr>
          <a:xfrm>
            <a:off x="2819400" y="5105400"/>
            <a:ext cx="2133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1600" dirty="0"/>
              <a:t>Amy </a:t>
            </a:r>
            <a:r>
              <a:rPr lang="en-US" sz="1600" dirty="0" err="1"/>
              <a:t>Bachyrycz</a:t>
            </a:r>
            <a:endParaRPr lang="en-US" sz="1600" dirty="0"/>
          </a:p>
        </p:txBody>
      </p:sp>
      <p:sp>
        <p:nvSpPr>
          <p:cNvPr id="10" name="Title 1"/>
          <p:cNvSpPr txBox="1">
            <a:spLocks/>
          </p:cNvSpPr>
          <p:nvPr/>
        </p:nvSpPr>
        <p:spPr>
          <a:xfrm>
            <a:off x="4953000" y="5105400"/>
            <a:ext cx="16764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1600" dirty="0"/>
              <a:t>David </a:t>
            </a:r>
            <a:r>
              <a:rPr lang="en-US" sz="1600" dirty="0" err="1"/>
              <a:t>Kuhl</a:t>
            </a:r>
            <a:endParaRPr lang="en-US" sz="1600" dirty="0"/>
          </a:p>
        </p:txBody>
      </p:sp>
      <p:sp>
        <p:nvSpPr>
          <p:cNvPr id="11" name="Title 1"/>
          <p:cNvSpPr txBox="1">
            <a:spLocks/>
          </p:cNvSpPr>
          <p:nvPr/>
        </p:nvSpPr>
        <p:spPr>
          <a:xfrm>
            <a:off x="6629400" y="5105400"/>
            <a:ext cx="22098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1600" dirty="0"/>
              <a:t>John </a:t>
            </a:r>
            <a:r>
              <a:rPr lang="en-US" sz="1600" dirty="0" err="1"/>
              <a:t>Maito</a:t>
            </a:r>
            <a:endParaRPr lang="en-US" sz="1600" dirty="0"/>
          </a:p>
        </p:txBody>
      </p:sp>
    </p:spTree>
    <p:extLst>
      <p:ext uri="{BB962C8B-B14F-4D97-AF65-F5344CB8AC3E}">
        <p14:creationId xmlns:p14="http://schemas.microsoft.com/office/powerpoint/2010/main" val="15784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Make an Effective Recommendation</a:t>
            </a:r>
          </a:p>
        </p:txBody>
      </p:sp>
      <p:sp>
        <p:nvSpPr>
          <p:cNvPr id="5" name="Content Placeholder 4"/>
          <p:cNvSpPr>
            <a:spLocks noGrp="1"/>
          </p:cNvSpPr>
          <p:nvPr>
            <p:ph idx="1"/>
          </p:nvPr>
        </p:nvSpPr>
        <p:spPr>
          <a:xfrm>
            <a:off x="228600" y="1600200"/>
            <a:ext cx="8686800" cy="4525963"/>
          </a:xfrm>
        </p:spPr>
        <p:txBody>
          <a:bodyPr>
            <a:noAutofit/>
          </a:bodyPr>
          <a:lstStyle/>
          <a:p>
            <a:pPr marL="342900" lvl="1" indent="-342900">
              <a:buSzPct val="110000"/>
            </a:pPr>
            <a:r>
              <a:rPr lang="en-US" sz="3200" dirty="0">
                <a:solidFill>
                  <a:srgbClr val="1993B9"/>
                </a:solidFill>
              </a:rPr>
              <a:t>Same way: Effective recommendations group all of the adolescent vaccines</a:t>
            </a:r>
            <a:br>
              <a:rPr lang="en-US" sz="3200" dirty="0"/>
            </a:br>
            <a:r>
              <a:rPr lang="en-US" sz="3200" b="0" dirty="0"/>
              <a:t>Recommend HPV vaccination the </a:t>
            </a:r>
            <a:r>
              <a:rPr lang="en-US" sz="3200" dirty="0">
                <a:solidFill>
                  <a:srgbClr val="1993B9"/>
                </a:solidFill>
              </a:rPr>
              <a:t>same way </a:t>
            </a:r>
            <a:r>
              <a:rPr lang="en-US" sz="3200" b="0" dirty="0"/>
              <a:t>you recommend Tdap &amp; meningococcal vaccines.</a:t>
            </a:r>
            <a:br>
              <a:rPr lang="en-US" sz="3200" b="0" dirty="0"/>
            </a:br>
            <a:endParaRPr lang="en-US" dirty="0"/>
          </a:p>
          <a:p>
            <a:r>
              <a:rPr lang="en-US" dirty="0">
                <a:solidFill>
                  <a:srgbClr val="92D050"/>
                </a:solidFill>
              </a:rPr>
              <a:t>Same day: Recommend HPV vaccine </a:t>
            </a:r>
            <a:r>
              <a:rPr lang="en-US" i="1" dirty="0">
                <a:solidFill>
                  <a:srgbClr val="C7380B"/>
                </a:solidFill>
              </a:rPr>
              <a:t>today</a:t>
            </a:r>
            <a:br>
              <a:rPr lang="en-US" i="1" dirty="0">
                <a:solidFill>
                  <a:srgbClr val="7030A0"/>
                </a:solidFill>
              </a:rPr>
            </a:br>
            <a:r>
              <a:rPr lang="en-US" b="0" dirty="0"/>
              <a:t>Recommend HPV vaccination the </a:t>
            </a:r>
            <a:r>
              <a:rPr lang="en-US" dirty="0">
                <a:solidFill>
                  <a:srgbClr val="92D050"/>
                </a:solidFill>
              </a:rPr>
              <a:t>same day </a:t>
            </a:r>
            <a:r>
              <a:rPr lang="en-US" b="0" dirty="0"/>
              <a:t>you recommend Tdap &amp; meningococcal vaccines.</a:t>
            </a:r>
          </a:p>
        </p:txBody>
      </p:sp>
      <p:sp>
        <p:nvSpPr>
          <p:cNvPr id="7" name="Text Placeholder 5"/>
          <p:cNvSpPr txBox="1">
            <a:spLocks/>
          </p:cNvSpPr>
          <p:nvPr/>
        </p:nvSpPr>
        <p:spPr bwMode="auto">
          <a:xfrm>
            <a:off x="-37730" y="6553200"/>
            <a:ext cx="3886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Brewer at al. Pediatrics. 2017. Unpublished CDC data, 2013.</a:t>
            </a:r>
          </a:p>
        </p:txBody>
      </p:sp>
    </p:spTree>
    <p:extLst>
      <p:ext uri="{BB962C8B-B14F-4D97-AF65-F5344CB8AC3E}">
        <p14:creationId xmlns:p14="http://schemas.microsoft.com/office/powerpoint/2010/main" val="3774730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638800"/>
          </a:xfrm>
        </p:spPr>
        <p:txBody>
          <a:bodyPr>
            <a:noAutofit/>
          </a:bodyPr>
          <a:lstStyle/>
          <a:p>
            <a:pPr marL="0" indent="0" algn="ctr">
              <a:buNone/>
            </a:pPr>
            <a:r>
              <a:rPr lang="en-US" sz="6000" i="1" dirty="0"/>
              <a:t>Your preteen not only needs </a:t>
            </a:r>
            <a:r>
              <a:rPr lang="en-US" sz="6000" i="1" dirty="0" err="1"/>
              <a:t>TdaP</a:t>
            </a:r>
            <a:r>
              <a:rPr lang="en-US" sz="6000" i="1" dirty="0"/>
              <a:t>, but also needs </a:t>
            </a:r>
            <a:br>
              <a:rPr lang="en-US" sz="6000" i="1" dirty="0"/>
            </a:br>
            <a:r>
              <a:rPr lang="en-US" sz="6000" i="1" dirty="0"/>
              <a:t>two other vaccines </a:t>
            </a:r>
            <a:r>
              <a:rPr lang="en-US" sz="6000" i="1" dirty="0">
                <a:solidFill>
                  <a:srgbClr val="C00000"/>
                </a:solidFill>
              </a:rPr>
              <a:t>today</a:t>
            </a:r>
            <a:r>
              <a:rPr lang="en-US" sz="6000" i="1" dirty="0">
                <a:solidFill>
                  <a:srgbClr val="92D050"/>
                </a:solidFill>
              </a:rPr>
              <a:t> </a:t>
            </a:r>
            <a:br>
              <a:rPr lang="en-US" sz="6000" i="1" dirty="0"/>
            </a:br>
            <a:r>
              <a:rPr lang="en-US" sz="6000" i="1" dirty="0"/>
              <a:t>to protect against </a:t>
            </a:r>
            <a:br>
              <a:rPr lang="en-US" sz="6000" i="1" dirty="0"/>
            </a:br>
            <a:r>
              <a:rPr lang="en-US" sz="6000" i="1" dirty="0">
                <a:solidFill>
                  <a:srgbClr val="92D050"/>
                </a:solidFill>
              </a:rPr>
              <a:t>meningitis and </a:t>
            </a:r>
            <a:br>
              <a:rPr lang="en-US" sz="6000" i="1" dirty="0"/>
            </a:br>
            <a:r>
              <a:rPr lang="en-US" sz="6000" i="1" dirty="0">
                <a:solidFill>
                  <a:srgbClr val="1993B9"/>
                </a:solidFill>
              </a:rPr>
              <a:t>HPV cancers. </a:t>
            </a:r>
            <a:br>
              <a:rPr lang="en-US" sz="6000" i="1" dirty="0"/>
            </a:br>
            <a:r>
              <a:rPr lang="en-US" sz="6000" i="1" dirty="0"/>
              <a:t>.</a:t>
            </a:r>
          </a:p>
        </p:txBody>
      </p:sp>
      <p:sp>
        <p:nvSpPr>
          <p:cNvPr id="4" name="Text Placeholder 5"/>
          <p:cNvSpPr txBox="1">
            <a:spLocks/>
          </p:cNvSpPr>
          <p:nvPr/>
        </p:nvSpPr>
        <p:spPr bwMode="auto">
          <a:xfrm>
            <a:off x="0" y="6553200"/>
            <a:ext cx="3886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Brewer at al. Pediatrics. 2017.</a:t>
            </a:r>
          </a:p>
        </p:txBody>
      </p:sp>
    </p:spTree>
    <p:extLst>
      <p:ext uri="{BB962C8B-B14F-4D97-AF65-F5344CB8AC3E}">
        <p14:creationId xmlns:p14="http://schemas.microsoft.com/office/powerpoint/2010/main" val="4074175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229600" cy="4648200"/>
          </a:xfrm>
        </p:spPr>
        <p:txBody>
          <a:bodyPr anchor="ctr">
            <a:normAutofit fontScale="92500"/>
          </a:bodyPr>
          <a:lstStyle/>
          <a:p>
            <a:pPr marL="0" indent="0" algn="ctr">
              <a:buNone/>
            </a:pPr>
            <a:r>
              <a:rPr lang="en-US" sz="4400" b="0" dirty="0">
                <a:solidFill>
                  <a:srgbClr val="009DC4"/>
                </a:solidFill>
              </a:rPr>
              <a:t>Now that Sophia is 11, she is due for three vaccines today. </a:t>
            </a:r>
            <a:r>
              <a:rPr lang="en-US" sz="4400" b="0" dirty="0">
                <a:solidFill>
                  <a:srgbClr val="781D7E"/>
                </a:solidFill>
              </a:rPr>
              <a:t>These will help protect her from the infections that can cause meningitis, HPV cancers, and pertussis. </a:t>
            </a:r>
            <a:r>
              <a:rPr lang="en-US" sz="4400" b="0" dirty="0">
                <a:solidFill>
                  <a:srgbClr val="009DC4"/>
                </a:solidFill>
              </a:rPr>
              <a:t>I’d recommend we give all three vaccines at the same time, today.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
        <p:nvSpPr>
          <p:cNvPr id="2" name="Rounded Rectangle 1"/>
          <p:cNvSpPr/>
          <p:nvPr/>
        </p:nvSpPr>
        <p:spPr>
          <a:xfrm>
            <a:off x="4800600" y="304800"/>
            <a:ext cx="2743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Brief Option</a:t>
            </a:r>
          </a:p>
        </p:txBody>
      </p:sp>
    </p:spTree>
    <p:extLst>
      <p:ext uri="{BB962C8B-B14F-4D97-AF65-F5344CB8AC3E}">
        <p14:creationId xmlns:p14="http://schemas.microsoft.com/office/powerpoint/2010/main" val="550156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09" y="728142"/>
            <a:ext cx="8455325" cy="5159229"/>
          </a:xfrm>
        </p:spPr>
        <p:txBody>
          <a:bodyPr anchor="ctr">
            <a:normAutofit lnSpcReduction="10000"/>
          </a:bodyPr>
          <a:lstStyle/>
          <a:p>
            <a:pPr marL="0" indent="0">
              <a:buNone/>
            </a:pPr>
            <a:r>
              <a:rPr lang="en-US" b="0" dirty="0">
                <a:solidFill>
                  <a:schemeClr val="tx1">
                    <a:lumMod val="65000"/>
                    <a:lumOff val="35000"/>
                  </a:schemeClr>
                </a:solidFill>
              </a:rPr>
              <a:t>Now that Sophia is 11, she is due </a:t>
            </a:r>
            <a:r>
              <a:rPr lang="en-US" b="0" dirty="0">
                <a:solidFill>
                  <a:srgbClr val="C00000"/>
                </a:solidFill>
              </a:rPr>
              <a:t>today</a:t>
            </a:r>
            <a:r>
              <a:rPr lang="en-US" b="0" dirty="0">
                <a:solidFill>
                  <a:schemeClr val="tx1">
                    <a:lumMod val="65000"/>
                    <a:lumOff val="35000"/>
                  </a:schemeClr>
                </a:solidFill>
              </a:rPr>
              <a:t> for three important vaccines, not just </a:t>
            </a:r>
            <a:r>
              <a:rPr lang="en-US" b="0" dirty="0" err="1">
                <a:solidFill>
                  <a:schemeClr val="tx1">
                    <a:lumMod val="65000"/>
                    <a:lumOff val="35000"/>
                  </a:schemeClr>
                </a:solidFill>
              </a:rPr>
              <a:t>TdaP</a:t>
            </a:r>
            <a:r>
              <a:rPr lang="en-US" b="0" dirty="0">
                <a:solidFill>
                  <a:schemeClr val="tx1">
                    <a:lumMod val="65000"/>
                    <a:lumOff val="35000"/>
                  </a:schemeClr>
                </a:solidFill>
              </a:rPr>
              <a:t>. </a:t>
            </a:r>
            <a:r>
              <a:rPr lang="en-US" b="0" dirty="0">
                <a:solidFill>
                  <a:srgbClr val="79C228"/>
                </a:solidFill>
              </a:rPr>
              <a:t>One is to help prevent an infection that can cause meningitis, which is very rare, but potentially deadly. </a:t>
            </a:r>
            <a:r>
              <a:rPr lang="en-US" b="0" dirty="0">
                <a:solidFill>
                  <a:srgbClr val="069DC8"/>
                </a:solidFill>
              </a:rPr>
              <a:t>The second is to prevent a very common infection, HPV, that can cause several kinds of cancer. </a:t>
            </a:r>
            <a:r>
              <a:rPr lang="en-US" b="0" dirty="0">
                <a:solidFill>
                  <a:srgbClr val="7030A0"/>
                </a:solidFill>
              </a:rPr>
              <a:t>The </a:t>
            </a:r>
            <a:r>
              <a:rPr lang="en-US" b="0" dirty="0" err="1">
                <a:solidFill>
                  <a:srgbClr val="7030A0"/>
                </a:solidFill>
              </a:rPr>
              <a:t>Tdap</a:t>
            </a:r>
            <a:r>
              <a:rPr lang="en-US" b="0" dirty="0">
                <a:solidFill>
                  <a:srgbClr val="7030A0"/>
                </a:solidFill>
              </a:rPr>
              <a:t>, or “tetanus booster” also protects against pertussis, so your child doesn’t get whooping cough, but also to protect babies too young to be vaccinated. </a:t>
            </a:r>
            <a:r>
              <a:rPr lang="en-US" b="0" dirty="0">
                <a:solidFill>
                  <a:srgbClr val="79C228"/>
                </a:solidFill>
              </a:rPr>
              <a:t> </a:t>
            </a:r>
            <a:r>
              <a:rPr lang="en-US" b="0" dirty="0">
                <a:solidFill>
                  <a:schemeClr val="tx1">
                    <a:lumMod val="65000"/>
                    <a:lumOff val="35000"/>
                  </a:schemeClr>
                </a:solidFill>
              </a:rPr>
              <a:t>I’d suggest we give all those shots here today. Do you have any questions for me?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54" y="98268"/>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562600"/>
            <a:ext cx="1120158" cy="737437"/>
          </a:xfrm>
          <a:prstGeom prst="rect">
            <a:avLst/>
          </a:prstGeom>
        </p:spPr>
      </p:pic>
      <p:sp>
        <p:nvSpPr>
          <p:cNvPr id="6" name="Rounded Rectangle 5"/>
          <p:cNvSpPr/>
          <p:nvPr/>
        </p:nvSpPr>
        <p:spPr>
          <a:xfrm>
            <a:off x="4800600" y="304800"/>
            <a:ext cx="2743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Longer Option</a:t>
            </a:r>
          </a:p>
        </p:txBody>
      </p:sp>
    </p:spTree>
    <p:extLst>
      <p:ext uri="{BB962C8B-B14F-4D97-AF65-F5344CB8AC3E}">
        <p14:creationId xmlns:p14="http://schemas.microsoft.com/office/powerpoint/2010/main" val="3301736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Some Parents Need Reassurance</a:t>
            </a:r>
          </a:p>
        </p:txBody>
      </p:sp>
      <p:sp>
        <p:nvSpPr>
          <p:cNvPr id="3" name="Content Placeholder 2"/>
          <p:cNvSpPr>
            <a:spLocks noGrp="1"/>
          </p:cNvSpPr>
          <p:nvPr>
            <p:ph idx="1"/>
          </p:nvPr>
        </p:nvSpPr>
        <p:spPr/>
        <p:txBody>
          <a:bodyPr>
            <a:normAutofit/>
          </a:bodyPr>
          <a:lstStyle/>
          <a:p>
            <a:pPr>
              <a:spcBef>
                <a:spcPts val="600"/>
              </a:spcBef>
            </a:pPr>
            <a:r>
              <a:rPr lang="en-US" sz="2800" b="0" dirty="0">
                <a:solidFill>
                  <a:srgbClr val="5F5F5F"/>
                </a:solidFill>
              </a:rPr>
              <a:t>Many parents simply accept this bundled recommendation.  </a:t>
            </a:r>
            <a:r>
              <a:rPr lang="en-US" sz="2800" b="0" i="1" dirty="0">
                <a:solidFill>
                  <a:srgbClr val="5F5F5F"/>
                </a:solidFill>
              </a:rPr>
              <a:t>Stop there; don’t apologize.</a:t>
            </a:r>
            <a:endParaRPr lang="en-US" sz="2800" b="0" dirty="0">
              <a:solidFill>
                <a:srgbClr val="5F5F5F"/>
              </a:solidFill>
            </a:endParaRPr>
          </a:p>
          <a:p>
            <a:pPr>
              <a:spcBef>
                <a:spcPts val="600"/>
              </a:spcBef>
            </a:pPr>
            <a:r>
              <a:rPr lang="en-US" sz="2800" b="0" dirty="0">
                <a:solidFill>
                  <a:srgbClr val="5F5F5F"/>
                </a:solidFill>
              </a:rPr>
              <a:t>Some parents may be interested in vaccinating, yet still have questions. Interpret a question as</a:t>
            </a:r>
            <a:br>
              <a:rPr lang="en-US" sz="2800" b="0" dirty="0">
                <a:solidFill>
                  <a:srgbClr val="5F5F5F"/>
                </a:solidFill>
              </a:rPr>
            </a:br>
            <a:r>
              <a:rPr lang="en-US" sz="2800" b="0" dirty="0">
                <a:solidFill>
                  <a:srgbClr val="1993B9"/>
                </a:solidFill>
              </a:rPr>
              <a:t>their needing additional reassurance from YOU, </a:t>
            </a:r>
            <a:br>
              <a:rPr lang="en-US" sz="2800" b="0" dirty="0">
                <a:solidFill>
                  <a:srgbClr val="1993B9"/>
                </a:solidFill>
              </a:rPr>
            </a:br>
            <a:r>
              <a:rPr lang="en-US" sz="2800" b="0" dirty="0">
                <a:solidFill>
                  <a:srgbClr val="1993B9"/>
                </a:solidFill>
              </a:rPr>
              <a:t>the clinician they trust with their child’s health care</a:t>
            </a:r>
            <a:endParaRPr lang="en-US" sz="2800" b="0" dirty="0">
              <a:solidFill>
                <a:srgbClr val="5F5F5F"/>
              </a:solidFill>
            </a:endParaRPr>
          </a:p>
          <a:p>
            <a:pPr lvl="0">
              <a:spcBef>
                <a:spcPts val="600"/>
              </a:spcBef>
            </a:pPr>
            <a:r>
              <a:rPr lang="en-US" sz="2800" b="0" dirty="0">
                <a:solidFill>
                  <a:srgbClr val="5F5F5F"/>
                </a:solidFill>
              </a:rPr>
              <a:t>Ask parents about their main concern </a:t>
            </a:r>
            <a:br>
              <a:rPr lang="en-US" sz="2800" b="0" dirty="0">
                <a:solidFill>
                  <a:srgbClr val="5F5F5F"/>
                </a:solidFill>
              </a:rPr>
            </a:br>
            <a:r>
              <a:rPr lang="en-US" sz="2800" b="0" dirty="0">
                <a:solidFill>
                  <a:srgbClr val="5F5F5F"/>
                </a:solidFill>
              </a:rPr>
              <a:t>(be sure you are addressing their real concern)</a:t>
            </a:r>
          </a:p>
        </p:txBody>
      </p:sp>
      <p:sp>
        <p:nvSpPr>
          <p:cNvPr id="5" name="Text Placeholder 5"/>
          <p:cNvSpPr txBox="1">
            <a:spLocks/>
          </p:cNvSpPr>
          <p:nvPr/>
        </p:nvSpPr>
        <p:spPr bwMode="auto">
          <a:xfrm>
            <a:off x="0" y="6629400"/>
            <a:ext cx="2819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a:solidFill>
                  <a:schemeClr val="accent1">
                    <a:lumMod val="50000"/>
                  </a:schemeClr>
                </a:solidFill>
                <a:latin typeface="+mn-lt"/>
              </a:rPr>
              <a:t>Unpublished CDC data, 2013.</a:t>
            </a:r>
          </a:p>
        </p:txBody>
      </p:sp>
    </p:spTree>
    <p:extLst>
      <p:ext uri="{BB962C8B-B14F-4D97-AF65-F5344CB8AC3E}">
        <p14:creationId xmlns:p14="http://schemas.microsoft.com/office/powerpoint/2010/main" val="1351750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a:solidFill>
                  <a:srgbClr val="DA401F"/>
                </a:solidFill>
              </a:rPr>
              <a:t>Why does my child need HPV vaccine?</a:t>
            </a:r>
          </a:p>
        </p:txBody>
      </p:sp>
    </p:spTree>
    <p:extLst>
      <p:ext uri="{BB962C8B-B14F-4D97-AF65-F5344CB8AC3E}">
        <p14:creationId xmlns:p14="http://schemas.microsoft.com/office/powerpoint/2010/main" val="373062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9310"/>
            <a:ext cx="8229600" cy="3939381"/>
          </a:xfrm>
        </p:spPr>
        <p:txBody>
          <a:bodyPr anchor="ctr">
            <a:normAutofit/>
          </a:bodyPr>
          <a:lstStyle/>
          <a:p>
            <a:pPr marL="0" indent="0" algn="ctr">
              <a:buNone/>
            </a:pPr>
            <a:r>
              <a:rPr lang="en-US" sz="4400" b="0" dirty="0">
                <a:solidFill>
                  <a:srgbClr val="009DC4"/>
                </a:solidFill>
              </a:rPr>
              <a:t>HPV vaccination is important because it prevents cancer. </a:t>
            </a:r>
            <a:br>
              <a:rPr lang="en-US" sz="4400" b="0" dirty="0">
                <a:solidFill>
                  <a:srgbClr val="009DC4"/>
                </a:solidFill>
              </a:rPr>
            </a:br>
            <a:r>
              <a:rPr lang="en-US" sz="4400" b="0" dirty="0">
                <a:solidFill>
                  <a:srgbClr val="781D7E"/>
                </a:solidFill>
              </a:rPr>
              <a:t>That’s why I’m recommending that your child start the HPV vaccine series today.</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795713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3" pitchFamily="18" charset="2"/>
              <a:buNone/>
            </a:pPr>
            <a:r>
              <a:rPr lang="en-US" sz="5400" i="1" dirty="0">
                <a:solidFill>
                  <a:srgbClr val="DA401F"/>
                </a:solidFill>
              </a:rPr>
              <a:t>What cancers are caused by HPV infection?</a:t>
            </a:r>
          </a:p>
        </p:txBody>
      </p:sp>
    </p:spTree>
    <p:extLst>
      <p:ext uri="{BB962C8B-B14F-4D97-AF65-F5344CB8AC3E}">
        <p14:creationId xmlns:p14="http://schemas.microsoft.com/office/powerpoint/2010/main" val="2687263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47700"/>
            <a:ext cx="8686800" cy="5562600"/>
          </a:xfrm>
        </p:spPr>
        <p:txBody>
          <a:bodyPr anchor="ctr">
            <a:normAutofit/>
          </a:bodyPr>
          <a:lstStyle/>
          <a:p>
            <a:pPr marL="0" indent="0" algn="ctr">
              <a:buNone/>
            </a:pPr>
            <a:r>
              <a:rPr lang="en-US" sz="3600" b="0" dirty="0">
                <a:solidFill>
                  <a:srgbClr val="009DC4"/>
                </a:solidFill>
              </a:rPr>
              <a:t>Certain HPV types can cause cancer of the cervix, vagina, and vulva in females, cancer of the penis in men, and in both females and males, cancers of the anus and the throat. </a:t>
            </a:r>
          </a:p>
          <a:p>
            <a:pPr marL="0" indent="0" algn="ctr">
              <a:buNone/>
            </a:pPr>
            <a:r>
              <a:rPr lang="en-US" sz="3600" b="0" dirty="0">
                <a:solidFill>
                  <a:srgbClr val="781D7E"/>
                </a:solidFill>
              </a:rPr>
              <a:t>We can help prevent infection with the HPV types that cause these cancers by starting the HPV vaccine series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960098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i="1" dirty="0">
                <a:solidFill>
                  <a:srgbClr val="DA401F"/>
                </a:solidFill>
              </a:rPr>
              <a:t>Is my child really at risk for HPV?</a:t>
            </a:r>
          </a:p>
        </p:txBody>
      </p:sp>
    </p:spTree>
    <p:extLst>
      <p:ext uri="{BB962C8B-B14F-4D97-AF65-F5344CB8AC3E}">
        <p14:creationId xmlns:p14="http://schemas.microsoft.com/office/powerpoint/2010/main" val="27345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295400"/>
            <a:ext cx="8305800" cy="4953000"/>
          </a:xfrm>
        </p:spPr>
        <p:txBody>
          <a:bodyPr>
            <a:noAutofit/>
          </a:bodyPr>
          <a:lstStyle/>
          <a:p>
            <a:pPr marL="514350" lvl="0" indent="-514350">
              <a:lnSpc>
                <a:spcPct val="120000"/>
              </a:lnSpc>
              <a:spcBef>
                <a:spcPts val="0"/>
              </a:spcBef>
              <a:spcAft>
                <a:spcPts val="600"/>
              </a:spcAft>
              <a:buFont typeface="+mj-lt"/>
              <a:buAutoNum type="arabicPeriod"/>
            </a:pPr>
            <a:r>
              <a:rPr lang="en-US" sz="2000" b="0" dirty="0"/>
              <a:t>Describe why HPV vaccination is important for cancer prevention.</a:t>
            </a:r>
          </a:p>
          <a:p>
            <a:pPr marL="514350" lvl="0" indent="-514350">
              <a:lnSpc>
                <a:spcPct val="120000"/>
              </a:lnSpc>
              <a:spcBef>
                <a:spcPts val="0"/>
              </a:spcBef>
              <a:spcAft>
                <a:spcPts val="600"/>
              </a:spcAft>
              <a:buFont typeface="+mj-lt"/>
              <a:buAutoNum type="arabicPeriod"/>
            </a:pPr>
            <a:r>
              <a:rPr lang="en-US" sz="2000" b="0" dirty="0"/>
              <a:t>Identify the appropriate HPV vaccination schedule based on patient age. </a:t>
            </a:r>
          </a:p>
          <a:p>
            <a:pPr marL="514350" lvl="0" indent="-514350">
              <a:lnSpc>
                <a:spcPct val="120000"/>
              </a:lnSpc>
              <a:spcBef>
                <a:spcPts val="0"/>
              </a:spcBef>
              <a:spcAft>
                <a:spcPts val="600"/>
              </a:spcAft>
              <a:buFont typeface="+mj-lt"/>
              <a:buAutoNum type="arabicPeriod"/>
            </a:pPr>
            <a:r>
              <a:rPr lang="en-US" sz="2000" b="0" dirty="0"/>
              <a:t>Describe effective HPV vaccine recommendations for patients age 11 or 12 years, as well as for age 13 years and older.</a:t>
            </a:r>
          </a:p>
          <a:p>
            <a:pPr marL="514350" lvl="0" indent="-514350">
              <a:lnSpc>
                <a:spcPct val="120000"/>
              </a:lnSpc>
              <a:spcBef>
                <a:spcPts val="0"/>
              </a:spcBef>
              <a:spcAft>
                <a:spcPts val="600"/>
              </a:spcAft>
              <a:buFont typeface="+mj-lt"/>
              <a:buAutoNum type="arabicPeriod"/>
            </a:pPr>
            <a:r>
              <a:rPr lang="en-US" sz="2000" b="0" dirty="0"/>
              <a:t>Develop self-efficacy in delivering effective HPV vaccination recommendations</a:t>
            </a:r>
          </a:p>
          <a:p>
            <a:pPr marL="514350" lvl="0" indent="-514350">
              <a:lnSpc>
                <a:spcPct val="120000"/>
              </a:lnSpc>
              <a:spcBef>
                <a:spcPts val="0"/>
              </a:spcBef>
              <a:spcAft>
                <a:spcPts val="600"/>
              </a:spcAft>
              <a:buFont typeface="+mj-lt"/>
              <a:buAutoNum type="arabicPeriod"/>
            </a:pPr>
            <a:r>
              <a:rPr lang="en-US" sz="2000" dirty="0"/>
              <a:t>Provide useful tips via role playing  and identify </a:t>
            </a:r>
            <a:r>
              <a:rPr lang="en-US" sz="2000" b="0" dirty="0"/>
              <a:t>reassuring, confident, and concise responses to parental questions about HPV vaccination.</a:t>
            </a:r>
          </a:p>
        </p:txBody>
      </p:sp>
    </p:spTree>
    <p:extLst>
      <p:ext uri="{BB962C8B-B14F-4D97-AF65-F5344CB8AC3E}">
        <p14:creationId xmlns:p14="http://schemas.microsoft.com/office/powerpoint/2010/main" val="1264815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rmAutofit/>
          </a:bodyPr>
          <a:lstStyle/>
          <a:p>
            <a:pPr marL="0" indent="0" algn="ctr">
              <a:buNone/>
            </a:pPr>
            <a:r>
              <a:rPr lang="en-US" sz="4400" b="0" dirty="0">
                <a:solidFill>
                  <a:srgbClr val="009DC4"/>
                </a:solidFill>
              </a:rPr>
              <a:t>HPV is a very common and widespread virus that infects both females and males. </a:t>
            </a:r>
            <a:r>
              <a:rPr lang="en-US" sz="4400" b="0" dirty="0">
                <a:solidFill>
                  <a:srgbClr val="781D7E"/>
                </a:solidFill>
              </a:rPr>
              <a:t>We can help protect your child from the cancers and diseases caused by the virus by starting HPV vaccination today.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603471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i="1" dirty="0">
                <a:solidFill>
                  <a:srgbClr val="DA401F"/>
                </a:solidFill>
              </a:rPr>
              <a:t>Why at 11 or 12 years old?</a:t>
            </a:r>
          </a:p>
        </p:txBody>
      </p:sp>
    </p:spTree>
    <p:extLst>
      <p:ext uri="{BB962C8B-B14F-4D97-AF65-F5344CB8AC3E}">
        <p14:creationId xmlns:p14="http://schemas.microsoft.com/office/powerpoint/2010/main" val="831257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6"/>
            <a:ext cx="8229600" cy="1143000"/>
          </a:xfrm>
        </p:spPr>
        <p:txBody>
          <a:bodyPr>
            <a:normAutofit fontScale="90000"/>
          </a:bodyPr>
          <a:lstStyle/>
          <a:p>
            <a:r>
              <a:rPr lang="en-US" b="1" dirty="0">
                <a:solidFill>
                  <a:srgbClr val="1993B9"/>
                </a:solidFill>
              </a:rPr>
              <a:t>When should the bike helmet go on?</a:t>
            </a:r>
          </a:p>
        </p:txBody>
      </p:sp>
      <p:sp>
        <p:nvSpPr>
          <p:cNvPr id="14" name="Content Placeholder 8"/>
          <p:cNvSpPr>
            <a:spLocks noGrp="1"/>
          </p:cNvSpPr>
          <p:nvPr>
            <p:ph idx="1"/>
          </p:nvPr>
        </p:nvSpPr>
        <p:spPr>
          <a:xfrm>
            <a:off x="3505200" y="1906484"/>
            <a:ext cx="5486400" cy="4265716"/>
          </a:xfrm>
          <a:prstGeom prst="rect">
            <a:avLst/>
          </a:prstGeom>
        </p:spPr>
        <p:txBody>
          <a:bodyPr vert="horz" lIns="91440" tIns="45720" rIns="91440" bIns="45720" rtlCol="0">
            <a:normAutofit/>
          </a:bodyPr>
          <a:lstStyle/>
          <a:p>
            <a:pPr marL="514350" indent="-514350">
              <a:spcBef>
                <a:spcPts val="0"/>
              </a:spcBef>
              <a:spcAft>
                <a:spcPts val="1800"/>
              </a:spcAft>
              <a:buFont typeface="+mj-lt"/>
              <a:buAutoNum type="alphaUcPeriod"/>
            </a:pPr>
            <a:r>
              <a:rPr lang="en-US" b="0" dirty="0"/>
              <a:t>Before they get on their bike </a:t>
            </a:r>
          </a:p>
          <a:p>
            <a:pPr marL="514350" indent="-514350">
              <a:spcBef>
                <a:spcPts val="0"/>
              </a:spcBef>
              <a:spcAft>
                <a:spcPts val="1800"/>
              </a:spcAft>
              <a:buFont typeface="+mj-lt"/>
              <a:buAutoNum type="alphaUcPeriod"/>
            </a:pPr>
            <a:r>
              <a:rPr lang="en-US" b="0" dirty="0"/>
              <a:t>When they are riding their bike in the street </a:t>
            </a:r>
          </a:p>
          <a:p>
            <a:pPr marL="514350" indent="-514350">
              <a:spcBef>
                <a:spcPts val="0"/>
              </a:spcBef>
              <a:spcAft>
                <a:spcPts val="1800"/>
              </a:spcAft>
              <a:buFont typeface="+mj-lt"/>
              <a:buAutoNum type="alphaUcPeriod"/>
            </a:pPr>
            <a:r>
              <a:rPr lang="en-US" b="0" dirty="0"/>
              <a:t>When they see the car heading directly at them </a:t>
            </a:r>
          </a:p>
          <a:p>
            <a:pPr marL="514350" indent="-514350">
              <a:spcBef>
                <a:spcPts val="0"/>
              </a:spcBef>
              <a:spcAft>
                <a:spcPts val="1800"/>
              </a:spcAft>
              <a:buFont typeface="+mj-lt"/>
              <a:buAutoNum type="alphaUcPeriod"/>
            </a:pPr>
            <a:r>
              <a:rPr lang="en-US" b="0" dirty="0"/>
              <a:t>After the car hits them </a:t>
            </a:r>
          </a:p>
          <a:p>
            <a:endParaRPr lang="en-US" sz="4400" dirty="0">
              <a:solidFill>
                <a:schemeClr val="accent4">
                  <a:lumMod val="50000"/>
                </a:schemeClr>
              </a:solidFill>
            </a:endParaRPr>
          </a:p>
        </p:txBody>
      </p:sp>
      <p:sp>
        <p:nvSpPr>
          <p:cNvPr id="9" name="TextBox 8"/>
          <p:cNvSpPr txBox="1"/>
          <p:nvPr/>
        </p:nvSpPr>
        <p:spPr>
          <a:xfrm>
            <a:off x="0" y="6626423"/>
            <a:ext cx="5867400" cy="23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spcBef>
                <a:spcPct val="20000"/>
              </a:spcBef>
              <a:buClr>
                <a:srgbClr val="EA5F00"/>
              </a:buClr>
              <a:buFont typeface="Wingdings" pitchFamily="2" charset="2"/>
              <a:buNone/>
              <a:defRPr sz="1400">
                <a:solidFill>
                  <a:schemeClr val="accent1">
                    <a:lumMod val="50000"/>
                  </a:schemeClr>
                </a:solidFill>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sz="1200" dirty="0" err="1"/>
              <a:t>Temte</a:t>
            </a:r>
            <a:r>
              <a:rPr lang="en-US" sz="1200" dirty="0"/>
              <a:t> JL. Pediatrics 2014.</a:t>
            </a:r>
          </a:p>
        </p:txBody>
      </p:sp>
      <p:pic>
        <p:nvPicPr>
          <p:cNvPr id="10" name="Picture 9"/>
          <p:cNvPicPr>
            <a:picLocks noChangeAspect="1"/>
          </p:cNvPicPr>
          <p:nvPr/>
        </p:nvPicPr>
        <p:blipFill>
          <a:blip r:embed="rId3"/>
          <a:stretch>
            <a:fillRect/>
          </a:stretch>
        </p:blipFill>
        <p:spPr>
          <a:xfrm>
            <a:off x="457200" y="1906484"/>
            <a:ext cx="2705200" cy="3791089"/>
          </a:xfrm>
          <a:prstGeom prst="rect">
            <a:avLst/>
          </a:prstGeom>
        </p:spPr>
      </p:pic>
      <p:sp>
        <p:nvSpPr>
          <p:cNvPr id="2" name="Rectangle 1"/>
          <p:cNvSpPr/>
          <p:nvPr/>
        </p:nvSpPr>
        <p:spPr>
          <a:xfrm>
            <a:off x="3429000" y="1905000"/>
            <a:ext cx="5562600" cy="685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2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6"/>
            <a:ext cx="8229600" cy="1143000"/>
          </a:xfrm>
        </p:spPr>
        <p:txBody>
          <a:bodyPr>
            <a:normAutofit fontScale="90000"/>
          </a:bodyPr>
          <a:lstStyle/>
          <a:p>
            <a:r>
              <a:rPr lang="en-US" b="1" dirty="0">
                <a:solidFill>
                  <a:srgbClr val="1993B9"/>
                </a:solidFill>
              </a:rPr>
              <a:t>When do we put our seat belts on?</a:t>
            </a:r>
          </a:p>
        </p:txBody>
      </p:sp>
      <p:sp>
        <p:nvSpPr>
          <p:cNvPr id="14" name="Content Placeholder 8"/>
          <p:cNvSpPr>
            <a:spLocks noGrp="1"/>
          </p:cNvSpPr>
          <p:nvPr>
            <p:ph idx="1"/>
          </p:nvPr>
        </p:nvSpPr>
        <p:spPr>
          <a:xfrm>
            <a:off x="609600" y="1752600"/>
            <a:ext cx="5029200" cy="3951288"/>
          </a:xfrm>
          <a:prstGeom prst="rect">
            <a:avLst/>
          </a:prstGeom>
        </p:spPr>
        <p:txBody>
          <a:bodyPr vert="horz" lIns="91440" tIns="45720" rIns="91440" bIns="45720" rtlCol="0">
            <a:normAutofit/>
          </a:bodyPr>
          <a:lstStyle/>
          <a:p>
            <a:pPr marL="457200" lvl="1" indent="-457200">
              <a:lnSpc>
                <a:spcPct val="200000"/>
              </a:lnSpc>
              <a:buSzPct val="110000"/>
              <a:buFont typeface="+mj-lt"/>
              <a:buAutoNum type="alphaUcPeriod"/>
            </a:pPr>
            <a:r>
              <a:rPr lang="en-US" sz="3600" b="0" dirty="0"/>
              <a:t>Before turning on car</a:t>
            </a:r>
          </a:p>
          <a:p>
            <a:pPr marL="457200" lvl="1" indent="-457200">
              <a:lnSpc>
                <a:spcPct val="200000"/>
              </a:lnSpc>
              <a:buSzPct val="110000"/>
              <a:buFont typeface="+mj-lt"/>
              <a:buAutoNum type="alphaUcPeriod"/>
            </a:pPr>
            <a:r>
              <a:rPr lang="en-US" sz="3600" b="0" dirty="0"/>
              <a:t>When leaving driveway</a:t>
            </a:r>
          </a:p>
          <a:p>
            <a:pPr marL="457200" lvl="1" indent="-457200">
              <a:lnSpc>
                <a:spcPct val="200000"/>
              </a:lnSpc>
              <a:buSzPct val="110000"/>
              <a:buFont typeface="+mj-lt"/>
              <a:buAutoNum type="alphaUcPeriod"/>
            </a:pPr>
            <a:r>
              <a:rPr lang="en-US" sz="3600" b="0" dirty="0"/>
              <a:t>After a near accident</a:t>
            </a:r>
          </a:p>
          <a:p>
            <a:endParaRPr lang="en-US" sz="4400" dirty="0">
              <a:solidFill>
                <a:schemeClr val="accent4">
                  <a:lumMod val="50000"/>
                </a:schemeClr>
              </a:solidFill>
            </a:endParaRPr>
          </a:p>
        </p:txBody>
      </p:sp>
      <p:sp>
        <p:nvSpPr>
          <p:cNvPr id="9" name="TextBox 8"/>
          <p:cNvSpPr txBox="1"/>
          <p:nvPr/>
        </p:nvSpPr>
        <p:spPr>
          <a:xfrm>
            <a:off x="0" y="6626423"/>
            <a:ext cx="5867400" cy="23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spcBef>
                <a:spcPct val="20000"/>
              </a:spcBef>
              <a:buClr>
                <a:srgbClr val="EA5F00"/>
              </a:buClr>
              <a:buFont typeface="Wingdings" pitchFamily="2" charset="2"/>
              <a:buNone/>
              <a:defRPr sz="1400">
                <a:solidFill>
                  <a:schemeClr val="accent1">
                    <a:lumMod val="50000"/>
                  </a:schemeClr>
                </a:solidFill>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r>
              <a:rPr lang="en-US" sz="1200" dirty="0" err="1"/>
              <a:t>Temte</a:t>
            </a:r>
            <a:r>
              <a:rPr lang="en-US" sz="1200" dirty="0"/>
              <a:t> JL. Pediatrics 2014.</a:t>
            </a:r>
          </a:p>
        </p:txBody>
      </p:sp>
      <p:pic>
        <p:nvPicPr>
          <p:cNvPr id="7" name="Picture 6"/>
          <p:cNvPicPr>
            <a:picLocks noChangeAspect="1"/>
          </p:cNvPicPr>
          <p:nvPr/>
        </p:nvPicPr>
        <p:blipFill>
          <a:blip r:embed="rId3"/>
          <a:stretch>
            <a:fillRect/>
          </a:stretch>
        </p:blipFill>
        <p:spPr>
          <a:xfrm>
            <a:off x="5867400" y="1808530"/>
            <a:ext cx="2514600" cy="3839428"/>
          </a:xfrm>
          <a:prstGeom prst="rect">
            <a:avLst/>
          </a:prstGeom>
        </p:spPr>
      </p:pic>
      <p:sp>
        <p:nvSpPr>
          <p:cNvPr id="6" name="Rectangle 5"/>
          <p:cNvSpPr/>
          <p:nvPr/>
        </p:nvSpPr>
        <p:spPr>
          <a:xfrm>
            <a:off x="457200" y="2286000"/>
            <a:ext cx="4800600" cy="685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80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chor="ctr">
            <a:noAutofit/>
          </a:bodyPr>
          <a:lstStyle/>
          <a:p>
            <a:pPr marL="0" indent="0" algn="ctr">
              <a:buNone/>
            </a:pPr>
            <a:r>
              <a:rPr lang="en-US" b="0" dirty="0">
                <a:solidFill>
                  <a:srgbClr val="92D050"/>
                </a:solidFill>
              </a:rPr>
              <a:t>As with all vaccine-preventable diseases, we want to protect your child early. If we start now, it’s one less thing for you to worry about. </a:t>
            </a:r>
          </a:p>
          <a:p>
            <a:pPr marL="0" indent="0" algn="ctr">
              <a:buNone/>
            </a:pPr>
            <a:r>
              <a:rPr lang="en-US" b="0" dirty="0">
                <a:solidFill>
                  <a:srgbClr val="009DC4"/>
                </a:solidFill>
              </a:rPr>
              <a:t>Also, your child will only need two shots of HPV vaccine at this age. If you wait until 15, your child will need three shots. </a:t>
            </a:r>
          </a:p>
          <a:p>
            <a:pPr marL="0" indent="0" algn="ctr">
              <a:buNone/>
            </a:pPr>
            <a:r>
              <a:rPr lang="en-US" b="0" dirty="0">
                <a:solidFill>
                  <a:srgbClr val="7030A0"/>
                </a:solidFill>
              </a:rPr>
              <a:t>We’ll give the first shot today and then you’ll need to bring your child back 6 to 12 months from now for the second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184458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52400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I’m just worried that my child will perceive this as a green light to have S-E-X.</a:t>
            </a:r>
            <a:endParaRPr lang="en-US" sz="5400" i="1" dirty="0">
              <a:solidFill>
                <a:srgbClr val="DA401F"/>
              </a:solidFill>
            </a:endParaRPr>
          </a:p>
        </p:txBody>
      </p:sp>
    </p:spTree>
    <p:extLst>
      <p:ext uri="{BB962C8B-B14F-4D97-AF65-F5344CB8AC3E}">
        <p14:creationId xmlns:p14="http://schemas.microsoft.com/office/powerpoint/2010/main" val="2335318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4000" b="0" dirty="0">
                <a:solidFill>
                  <a:srgbClr val="009DC4"/>
                </a:solidFill>
              </a:rPr>
              <a:t>Numerous research studies have shown that getting the HPV vaccine does not make kids more likely to be sexually active or start having sex at a younger age. </a:t>
            </a:r>
            <a:r>
              <a:rPr lang="en-US" sz="4000" b="0" dirty="0">
                <a:solidFill>
                  <a:srgbClr val="7030A0"/>
                </a:solidFill>
              </a:rPr>
              <a:t>Starting the HPV vaccine series today will give your child the best protection possible for the future.</a:t>
            </a:r>
            <a:endParaRPr lang="en-US" sz="4000" b="0" dirty="0">
              <a:solidFill>
                <a:srgbClr val="781D7E"/>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346950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“How long can we wait and still give just two doses?”</a:t>
            </a:r>
            <a:endParaRPr lang="en-US" sz="5400" i="1" dirty="0">
              <a:solidFill>
                <a:srgbClr val="DA401F"/>
              </a:solidFill>
            </a:endParaRPr>
          </a:p>
        </p:txBody>
      </p:sp>
    </p:spTree>
    <p:extLst>
      <p:ext uri="{BB962C8B-B14F-4D97-AF65-F5344CB8AC3E}">
        <p14:creationId xmlns:p14="http://schemas.microsoft.com/office/powerpoint/2010/main" val="2726622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3440"/>
            <a:ext cx="8229600" cy="4836160"/>
          </a:xfrm>
        </p:spPr>
        <p:txBody>
          <a:bodyPr anchor="ctr">
            <a:noAutofit/>
          </a:bodyPr>
          <a:lstStyle/>
          <a:p>
            <a:pPr marL="0" indent="0" algn="ctr">
              <a:buNone/>
            </a:pPr>
            <a:r>
              <a:rPr lang="en-US" sz="3400" dirty="0">
                <a:solidFill>
                  <a:srgbClr val="92D050"/>
                </a:solidFill>
              </a:rPr>
              <a:t>The two-dose schedule is recommended if the series is started before the 15th birthday.</a:t>
            </a:r>
          </a:p>
          <a:p>
            <a:pPr marL="0" indent="0" algn="ctr">
              <a:lnSpc>
                <a:spcPct val="90000"/>
              </a:lnSpc>
              <a:buNone/>
            </a:pPr>
            <a:r>
              <a:rPr lang="en-US" sz="3400" dirty="0">
                <a:solidFill>
                  <a:srgbClr val="009DC4"/>
                </a:solidFill>
              </a:rPr>
              <a:t>However, I don’t recommend waiting to give this cancer-preventing vaccine. As children get older and have busier schedules, it becomes more difficult to get them back in. </a:t>
            </a:r>
          </a:p>
          <a:p>
            <a:pPr marL="0" indent="0" algn="ctr">
              <a:buNone/>
            </a:pPr>
            <a:r>
              <a:rPr lang="en-US" sz="3400" dirty="0">
                <a:solidFill>
                  <a:srgbClr val="7030A0"/>
                </a:solidFill>
              </a:rPr>
              <a:t>I’d feel best if we started the series today to get your child protected as soon as possible.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660423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fontScale="925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 have some concerns about the safety of the vaccine—I keep reading things online that says HPV vaccination isn’t safe.</a:t>
            </a:r>
          </a:p>
          <a:p>
            <a:pPr marL="0" indent="0" algn="ctr">
              <a:buNone/>
            </a:pPr>
            <a:r>
              <a:rPr lang="en-US" sz="5400" i="1" dirty="0">
                <a:solidFill>
                  <a:srgbClr val="DA401F"/>
                </a:solidFill>
              </a:rPr>
              <a:t>Do you really know if it’s safe?</a:t>
            </a:r>
          </a:p>
        </p:txBody>
      </p:sp>
    </p:spTree>
    <p:extLst>
      <p:ext uri="{BB962C8B-B14F-4D97-AF65-F5344CB8AC3E}">
        <p14:creationId xmlns:p14="http://schemas.microsoft.com/office/powerpoint/2010/main" val="381300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Ms. Aurelia Sánchez</a:t>
            </a:r>
          </a:p>
          <a:p>
            <a:pPr lvl="1"/>
            <a:r>
              <a:rPr lang="en-US" dirty="0"/>
              <a:t>38 </a:t>
            </a:r>
            <a:r>
              <a:rPr lang="en-US" dirty="0" err="1"/>
              <a:t>y.o</a:t>
            </a:r>
            <a:r>
              <a:rPr lang="en-US" dirty="0"/>
              <a:t>. mother of</a:t>
            </a:r>
          </a:p>
          <a:p>
            <a:pPr lvl="2"/>
            <a:r>
              <a:rPr lang="en-US" dirty="0"/>
              <a:t>Sara, age 7</a:t>
            </a:r>
          </a:p>
          <a:p>
            <a:pPr lvl="2"/>
            <a:r>
              <a:rPr lang="en-US" dirty="0" err="1"/>
              <a:t>Saúl</a:t>
            </a:r>
            <a:r>
              <a:rPr lang="en-US" dirty="0"/>
              <a:t>, age 9</a:t>
            </a:r>
          </a:p>
          <a:p>
            <a:pPr lvl="2"/>
            <a:r>
              <a:rPr lang="en-US" dirty="0"/>
              <a:t>Linda, age 11</a:t>
            </a:r>
          </a:p>
          <a:p>
            <a:pPr lvl="1"/>
            <a:r>
              <a:rPr lang="en-US" dirty="0"/>
              <a:t>Generally healthy</a:t>
            </a:r>
          </a:p>
          <a:p>
            <a:pPr lvl="1"/>
            <a:r>
              <a:rPr lang="en-US" dirty="0"/>
              <a:t>Highly intelligent, well-educated</a:t>
            </a:r>
          </a:p>
        </p:txBody>
      </p:sp>
      <p:sp>
        <p:nvSpPr>
          <p:cNvPr id="4" name="Content Placeholder 3"/>
          <p:cNvSpPr>
            <a:spLocks noGrp="1"/>
          </p:cNvSpPr>
          <p:nvPr>
            <p:ph sz="half" idx="2"/>
          </p:nvPr>
        </p:nvSpPr>
        <p:spPr/>
        <p:txBody>
          <a:bodyPr/>
          <a:lstStyle/>
          <a:p>
            <a:r>
              <a:rPr lang="en-US" dirty="0" err="1"/>
              <a:t>Bala</a:t>
            </a:r>
            <a:r>
              <a:rPr lang="en-US" dirty="0"/>
              <a:t> Desai, Pharm. D.</a:t>
            </a:r>
          </a:p>
          <a:p>
            <a:pPr lvl="1"/>
            <a:r>
              <a:rPr lang="en-US" dirty="0"/>
              <a:t>47 </a:t>
            </a:r>
            <a:r>
              <a:rPr lang="en-US" dirty="0" err="1"/>
              <a:t>y.o</a:t>
            </a:r>
            <a:r>
              <a:rPr lang="en-US" dirty="0"/>
              <a:t>. pharmacist, pharmacy owner</a:t>
            </a:r>
          </a:p>
          <a:p>
            <a:pPr lvl="1"/>
            <a:r>
              <a:rPr lang="en-US" dirty="0"/>
              <a:t>Married, mother of</a:t>
            </a:r>
          </a:p>
          <a:p>
            <a:pPr lvl="2"/>
            <a:r>
              <a:rPr lang="en-US" dirty="0" err="1"/>
              <a:t>Bijay</a:t>
            </a:r>
            <a:r>
              <a:rPr lang="en-US" dirty="0"/>
              <a:t>, age 15</a:t>
            </a:r>
          </a:p>
          <a:p>
            <a:pPr lvl="2"/>
            <a:r>
              <a:rPr lang="en-US" dirty="0" err="1"/>
              <a:t>Neema</a:t>
            </a:r>
            <a:r>
              <a:rPr lang="en-US" dirty="0"/>
              <a:t>, age 18</a:t>
            </a:r>
          </a:p>
          <a:p>
            <a:pPr lvl="1"/>
            <a:r>
              <a:rPr lang="en-US" dirty="0"/>
              <a:t>Highly intelligent, well-educated</a:t>
            </a:r>
          </a:p>
          <a:p>
            <a:pPr lvl="1"/>
            <a:r>
              <a:rPr lang="en-US" dirty="0"/>
              <a:t>Committed to prevention of disease</a:t>
            </a:r>
          </a:p>
        </p:txBody>
      </p:sp>
      <p:sp>
        <p:nvSpPr>
          <p:cNvPr id="5" name="Title 3"/>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dirty="0"/>
              <a:t>A little                   play</a:t>
            </a:r>
          </a:p>
        </p:txBody>
      </p:sp>
      <p:pic>
        <p:nvPicPr>
          <p:cNvPr id="7" name="Picture 6" descr="FBFRW2FGJHVGMWT.LARGE-1.jpg"/>
          <p:cNvPicPr>
            <a:picLocks noChangeAspect="1"/>
          </p:cNvPicPr>
          <p:nvPr/>
        </p:nvPicPr>
        <p:blipFill rotWithShape="1">
          <a:blip r:embed="rId3" cstate="print">
            <a:extLst>
              <a:ext uri="{28A0092B-C50C-407E-A947-70E740481C1C}">
                <a14:useLocalDpi xmlns:a14="http://schemas.microsoft.com/office/drawing/2010/main" val="0"/>
              </a:ext>
            </a:extLst>
          </a:blip>
          <a:srcRect t="21698" r="41087" b="8042"/>
          <a:stretch/>
        </p:blipFill>
        <p:spPr>
          <a:xfrm>
            <a:off x="4038600" y="9854"/>
            <a:ext cx="1796063" cy="1606527"/>
          </a:xfrm>
          <a:prstGeom prst="rect">
            <a:avLst/>
          </a:prstGeom>
        </p:spPr>
      </p:pic>
    </p:spTree>
    <p:extLst>
      <p:ext uri="{BB962C8B-B14F-4D97-AF65-F5344CB8AC3E}">
        <p14:creationId xmlns:p14="http://schemas.microsoft.com/office/powerpoint/2010/main" val="607924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3440"/>
            <a:ext cx="8229600" cy="4836160"/>
          </a:xfrm>
        </p:spPr>
        <p:txBody>
          <a:bodyPr anchor="ctr">
            <a:normAutofit fontScale="85000" lnSpcReduction="20000"/>
          </a:bodyPr>
          <a:lstStyle/>
          <a:p>
            <a:pPr marL="0" indent="0" algn="ctr">
              <a:buNone/>
            </a:pPr>
            <a:r>
              <a:rPr lang="en-US" sz="4400" dirty="0">
                <a:solidFill>
                  <a:srgbClr val="92D050"/>
                </a:solidFill>
              </a:rPr>
              <a:t>It sounds like you are generally in support of vaccines, but you have concerns about the safety of HPV.  Is that right?</a:t>
            </a:r>
          </a:p>
          <a:p>
            <a:pPr marL="0" indent="0" algn="ctr">
              <a:buNone/>
            </a:pPr>
            <a:r>
              <a:rPr lang="en-US" sz="4400" dirty="0">
                <a:solidFill>
                  <a:srgbClr val="009DC4"/>
                </a:solidFill>
              </a:rPr>
              <a:t>So if you had information that convinced you the HPV vaccine was safe you might consider letting your daughter get it?</a:t>
            </a:r>
          </a:p>
          <a:p>
            <a:pPr marL="0" indent="0" algn="ctr">
              <a:buNone/>
            </a:pPr>
            <a:r>
              <a:rPr lang="en-US" sz="4400" dirty="0">
                <a:solidFill>
                  <a:srgbClr val="7030A0"/>
                </a:solidFill>
              </a:rPr>
              <a:t>I’d like to share with you what I know about the safety of HPV vaccine…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247625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609600"/>
            <a:ext cx="8915400" cy="5562600"/>
          </a:xfrm>
        </p:spPr>
        <p:txBody>
          <a:bodyPr anchor="ctr">
            <a:noAutofit/>
          </a:bodyPr>
          <a:lstStyle/>
          <a:p>
            <a:pPr marL="0" indent="0" algn="ctr">
              <a:spcBef>
                <a:spcPts val="0"/>
              </a:spcBef>
              <a:buNone/>
            </a:pPr>
            <a:r>
              <a:rPr lang="en-US" sz="3800" b="0" dirty="0">
                <a:solidFill>
                  <a:srgbClr val="92D050"/>
                </a:solidFill>
              </a:rPr>
              <a:t>I know there are stories in the media and online about vaccines, and I can see how that could concern you. </a:t>
            </a:r>
          </a:p>
          <a:p>
            <a:pPr marL="0" indent="0" algn="ctr">
              <a:spcBef>
                <a:spcPts val="0"/>
              </a:spcBef>
              <a:buNone/>
            </a:pPr>
            <a:r>
              <a:rPr lang="en-US" sz="3800" b="0" dirty="0">
                <a:solidFill>
                  <a:srgbClr val="00B0F0"/>
                </a:solidFill>
              </a:rPr>
              <a:t>However, I want you to know that HPV vaccine has been carefully studied for many years by medical and scientific experts. </a:t>
            </a:r>
          </a:p>
          <a:p>
            <a:pPr marL="0" indent="0" algn="ctr">
              <a:spcBef>
                <a:spcPts val="0"/>
              </a:spcBef>
              <a:buNone/>
            </a:pPr>
            <a:r>
              <a:rPr lang="en-US" sz="3800" b="0" dirty="0">
                <a:solidFill>
                  <a:srgbClr val="781D7E"/>
                </a:solidFill>
              </a:rPr>
              <a:t>Based on all of the data, I believe HPV vaccine is very safe.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988939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609600"/>
            <a:ext cx="8915400" cy="5562600"/>
          </a:xfrm>
        </p:spPr>
        <p:txBody>
          <a:bodyPr anchor="ctr">
            <a:noAutofit/>
          </a:bodyPr>
          <a:lstStyle/>
          <a:p>
            <a:pPr marL="0" indent="0" algn="ctr">
              <a:spcBef>
                <a:spcPts val="0"/>
              </a:spcBef>
              <a:buNone/>
            </a:pPr>
            <a:r>
              <a:rPr lang="en-US" sz="3600" b="0" dirty="0">
                <a:solidFill>
                  <a:srgbClr val="92D050"/>
                </a:solidFill>
              </a:rPr>
              <a:t>Vaccines, like any medication, can cause side effects. With HPV vaccination this could include pain, swelling, and/or redness where the shot is given, or possibly headache. </a:t>
            </a:r>
            <a:r>
              <a:rPr lang="en-US" sz="3600" b="0" dirty="0">
                <a:solidFill>
                  <a:srgbClr val="009DC4"/>
                </a:solidFill>
              </a:rPr>
              <a:t>Sometimes kids faint when they get shots and they could be injured if they fall from fainting. </a:t>
            </a:r>
            <a:r>
              <a:rPr lang="en-US" sz="3600" b="0" dirty="0">
                <a:solidFill>
                  <a:srgbClr val="781D7E"/>
                </a:solidFill>
              </a:rPr>
              <a:t>We’ll protect your child by having her stay seated after the shot.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192866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Could HPV vaccine cause my child to have problems with having a baby later on?</a:t>
            </a:r>
            <a:endParaRPr lang="en-US" sz="5400" i="1" dirty="0">
              <a:solidFill>
                <a:srgbClr val="DA401F"/>
              </a:solidFill>
            </a:endParaRPr>
          </a:p>
        </p:txBody>
      </p:sp>
    </p:spTree>
    <p:extLst>
      <p:ext uri="{BB962C8B-B14F-4D97-AF65-F5344CB8AC3E}">
        <p14:creationId xmlns:p14="http://schemas.microsoft.com/office/powerpoint/2010/main" val="850733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sz="3600" b="0" dirty="0">
                <a:solidFill>
                  <a:srgbClr val="92D050"/>
                </a:solidFill>
              </a:rPr>
              <a:t>There are no data suggesting that HPV vaccine will affect future fertility. </a:t>
            </a:r>
          </a:p>
          <a:p>
            <a:pPr marL="0" indent="0" algn="ctr">
              <a:spcBef>
                <a:spcPts val="0"/>
              </a:spcBef>
              <a:buNone/>
            </a:pPr>
            <a:r>
              <a:rPr lang="en-US" sz="3600" b="0" dirty="0">
                <a:solidFill>
                  <a:srgbClr val="009DC4"/>
                </a:solidFill>
              </a:rPr>
              <a:t>On the other hand, women who develop cervical cancer or pre-cancer could require treatment that would limit their ability to have children. </a:t>
            </a:r>
          </a:p>
          <a:p>
            <a:pPr marL="0" indent="0" algn="ctr">
              <a:spcBef>
                <a:spcPts val="0"/>
              </a:spcBef>
              <a:buNone/>
            </a:pPr>
            <a:r>
              <a:rPr lang="en-US" sz="3600" b="0" dirty="0">
                <a:solidFill>
                  <a:srgbClr val="781D7E"/>
                </a:solidFill>
              </a:rPr>
              <a:t>Starting the HPV vaccine series today could prevent that from happening and protect your daughter’s ability to bear children.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101171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chor="ctr">
            <a:noAutofit/>
          </a:bodyPr>
          <a:lstStyle/>
          <a:p>
            <a:pPr marL="0" indent="0" algn="ctr">
              <a:spcBef>
                <a:spcPts val="0"/>
              </a:spcBef>
              <a:buNone/>
            </a:pPr>
            <a:r>
              <a:rPr lang="en-US" b="0" dirty="0">
                <a:solidFill>
                  <a:srgbClr val="92D050"/>
                </a:solidFill>
              </a:rPr>
              <a:t>More than a decade of HPV vaccine safety studies have been very reassuring. </a:t>
            </a:r>
          </a:p>
          <a:p>
            <a:pPr marL="0" indent="0" algn="ctr">
              <a:spcBef>
                <a:spcPts val="0"/>
              </a:spcBef>
              <a:buNone/>
            </a:pPr>
            <a:r>
              <a:rPr lang="en-US" b="0" dirty="0">
                <a:solidFill>
                  <a:srgbClr val="009DC4"/>
                </a:solidFill>
              </a:rPr>
              <a:t>To date, we have not observed any signal that shows that HPV vaccination causes </a:t>
            </a:r>
          </a:p>
          <a:p>
            <a:pPr marL="0" indent="0" algn="ctr">
              <a:spcBef>
                <a:spcPts val="0"/>
              </a:spcBef>
              <a:buNone/>
            </a:pPr>
            <a:r>
              <a:rPr lang="en-US" b="0" dirty="0">
                <a:solidFill>
                  <a:srgbClr val="7030A0"/>
                </a:solidFill>
              </a:rPr>
              <a:t>death/ neurologic conditions/ autoimmune conditions/ venous thromboembolism/ postural orthostatic tachycardia syndrome/ complex regional pain syndrome </a:t>
            </a:r>
            <a:r>
              <a:rPr lang="en-US" b="0" i="1" dirty="0">
                <a:solidFill>
                  <a:srgbClr val="7030A0"/>
                </a:solidFill>
              </a:rPr>
              <a:t>or anything else except protection!</a:t>
            </a:r>
            <a:r>
              <a:rPr lang="en-US" b="0" dirty="0">
                <a:solidFill>
                  <a:srgbClr val="7030A0"/>
                </a:solidFill>
              </a:rPr>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062879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229600"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How do you know if the vaccine works?</a:t>
            </a:r>
            <a:endParaRPr lang="en-US" sz="5400" i="1" dirty="0">
              <a:solidFill>
                <a:srgbClr val="DA401F"/>
              </a:solidFill>
            </a:endParaRPr>
          </a:p>
        </p:txBody>
      </p:sp>
    </p:spTree>
    <p:extLst>
      <p:ext uri="{BB962C8B-B14F-4D97-AF65-F5344CB8AC3E}">
        <p14:creationId xmlns:p14="http://schemas.microsoft.com/office/powerpoint/2010/main" val="657451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chor="ctr">
            <a:noAutofit/>
          </a:bodyPr>
          <a:lstStyle/>
          <a:p>
            <a:pPr marL="0" indent="0" algn="ctr">
              <a:buNone/>
            </a:pPr>
            <a:r>
              <a:rPr lang="en-US" sz="3800" b="0" dirty="0">
                <a:solidFill>
                  <a:srgbClr val="92D050"/>
                </a:solidFill>
              </a:rPr>
              <a:t>Ongoing studies continue to show</a:t>
            </a:r>
            <a:br>
              <a:rPr lang="en-US" sz="3800" b="0" dirty="0">
                <a:solidFill>
                  <a:srgbClr val="92D050"/>
                </a:solidFill>
              </a:rPr>
            </a:br>
            <a:r>
              <a:rPr lang="en-US" sz="3800" b="0" dirty="0">
                <a:solidFill>
                  <a:srgbClr val="92D050"/>
                </a:solidFill>
              </a:rPr>
              <a:t>that HPV vaccination works very well. </a:t>
            </a:r>
            <a:r>
              <a:rPr lang="en-US" sz="3800" b="0" dirty="0">
                <a:solidFill>
                  <a:srgbClr val="009DC4"/>
                </a:solidFill>
              </a:rPr>
              <a:t>HPV infections, genital warts, and cervical precancers in young people have all decreased in the years since the vaccine has been available. </a:t>
            </a:r>
            <a:br>
              <a:rPr lang="en-US" sz="3800" b="0" dirty="0">
                <a:solidFill>
                  <a:srgbClr val="009DC4"/>
                </a:solidFill>
              </a:rPr>
            </a:br>
            <a:r>
              <a:rPr lang="en-US" sz="3800" b="0" dirty="0">
                <a:solidFill>
                  <a:srgbClr val="7030A0"/>
                </a:solidFill>
              </a:rPr>
              <a:t>Starting the vaccine series today will help ensure your child gets the best  protection possible. </a:t>
            </a:r>
            <a:endParaRPr lang="en-US" sz="3800" b="0" dirty="0">
              <a:solidFill>
                <a:srgbClr val="009DC4"/>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1196167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Why do boys need </a:t>
            </a:r>
            <a:br>
              <a:rPr lang="en-US" sz="5200" i="1" dirty="0">
                <a:solidFill>
                  <a:srgbClr val="DA401F"/>
                </a:solidFill>
              </a:rPr>
            </a:br>
            <a:r>
              <a:rPr lang="en-US" sz="5200" i="1" dirty="0">
                <a:solidFill>
                  <a:srgbClr val="DA401F"/>
                </a:solidFill>
              </a:rPr>
              <a:t>HPV vaccine?</a:t>
            </a:r>
            <a:endParaRPr lang="en-US" sz="5400" i="1" dirty="0">
              <a:solidFill>
                <a:srgbClr val="DA401F"/>
              </a:solidFill>
            </a:endParaRPr>
          </a:p>
        </p:txBody>
      </p:sp>
    </p:spTree>
    <p:extLst>
      <p:ext uri="{BB962C8B-B14F-4D97-AF65-F5344CB8AC3E}">
        <p14:creationId xmlns:p14="http://schemas.microsoft.com/office/powerpoint/2010/main" val="3930917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5562600"/>
          </a:xfrm>
        </p:spPr>
        <p:txBody>
          <a:bodyPr anchor="ctr">
            <a:noAutofit/>
          </a:bodyPr>
          <a:lstStyle/>
          <a:p>
            <a:pPr marL="0" indent="0" algn="ctr">
              <a:spcBef>
                <a:spcPts val="0"/>
              </a:spcBef>
              <a:buNone/>
            </a:pPr>
            <a:r>
              <a:rPr lang="en-US" b="0" dirty="0">
                <a:solidFill>
                  <a:srgbClr val="92D050"/>
                </a:solidFill>
              </a:rPr>
              <a:t>HPV infection can cause cancers of the penis, anus, and throat in men, </a:t>
            </a:r>
            <a:r>
              <a:rPr lang="en-US" b="0" i="1" dirty="0">
                <a:solidFill>
                  <a:srgbClr val="92D050"/>
                </a:solidFill>
              </a:rPr>
              <a:t>and men are usually the source of the virus that causes </a:t>
            </a:r>
          </a:p>
          <a:p>
            <a:pPr marL="0" indent="0" algn="ctr">
              <a:spcBef>
                <a:spcPts val="0"/>
              </a:spcBef>
              <a:buNone/>
            </a:pPr>
            <a:r>
              <a:rPr lang="en-US" b="0" i="1" dirty="0">
                <a:solidFill>
                  <a:srgbClr val="92D050"/>
                </a:solidFill>
              </a:rPr>
              <a:t>such trouble in women</a:t>
            </a:r>
            <a:r>
              <a:rPr lang="en-US" b="0" dirty="0">
                <a:solidFill>
                  <a:srgbClr val="92D050"/>
                </a:solidFill>
              </a:rPr>
              <a:t>. </a:t>
            </a:r>
          </a:p>
          <a:p>
            <a:pPr marL="0" indent="0" algn="ctr">
              <a:buNone/>
            </a:pPr>
            <a:r>
              <a:rPr lang="en-US" b="0" dirty="0">
                <a:solidFill>
                  <a:srgbClr val="009DC4"/>
                </a:solidFill>
              </a:rPr>
              <a:t>HPV infection can also cause genital warts.</a:t>
            </a:r>
          </a:p>
          <a:p>
            <a:pPr marL="0" indent="0" algn="ctr">
              <a:buNone/>
            </a:pPr>
            <a:r>
              <a:rPr lang="en-US" b="0" dirty="0">
                <a:solidFill>
                  <a:srgbClr val="781D7E"/>
                </a:solidFill>
              </a:rPr>
              <a:t>Getting HPV vaccine today for your son can help prevent the infection that can lead to these diseases </a:t>
            </a:r>
            <a:r>
              <a:rPr lang="en-US" b="0" i="1" dirty="0">
                <a:solidFill>
                  <a:srgbClr val="781D7E"/>
                </a:solidFill>
              </a:rPr>
              <a:t>and transmission of the virus to someone he loves</a:t>
            </a:r>
            <a:r>
              <a:rPr lang="en-US" b="0" dirty="0">
                <a:solidFill>
                  <a:srgbClr val="781D7E"/>
                </a:solidFill>
              </a:rPr>
              <a: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47572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9858" y="944217"/>
            <a:ext cx="5744285" cy="2256183"/>
          </a:xfrm>
          <a:prstGeom prst="rect">
            <a:avLst/>
          </a:prstGeom>
        </p:spPr>
      </p:pic>
      <p:sp>
        <p:nvSpPr>
          <p:cNvPr id="2" name="Title 1"/>
          <p:cNvSpPr>
            <a:spLocks noGrp="1"/>
          </p:cNvSpPr>
          <p:nvPr>
            <p:ph type="title"/>
          </p:nvPr>
        </p:nvSpPr>
        <p:spPr/>
        <p:txBody>
          <a:bodyPr>
            <a:normAutofit/>
          </a:bodyPr>
          <a:lstStyle/>
          <a:p>
            <a:r>
              <a:rPr lang="en-US" dirty="0"/>
              <a:t>HPV Infection &amp; Disease</a:t>
            </a:r>
          </a:p>
        </p:txBody>
      </p:sp>
      <p:sp>
        <p:nvSpPr>
          <p:cNvPr id="3" name="Text Placeholder 2"/>
          <p:cNvSpPr>
            <a:spLocks noGrp="1"/>
          </p:cNvSpPr>
          <p:nvPr>
            <p:ph type="body" idx="1"/>
          </p:nvPr>
        </p:nvSpPr>
        <p:spPr/>
        <p:txBody>
          <a:bodyPr>
            <a:normAutofit/>
          </a:bodyPr>
          <a:lstStyle/>
          <a:p>
            <a:r>
              <a:rPr lang="en-US" sz="2800" b="0" dirty="0"/>
              <a:t>Understanding the Burden </a:t>
            </a:r>
          </a:p>
        </p:txBody>
      </p:sp>
    </p:spTree>
    <p:extLst>
      <p:ext uri="{BB962C8B-B14F-4D97-AF65-F5344CB8AC3E}">
        <p14:creationId xmlns:p14="http://schemas.microsoft.com/office/powerpoint/2010/main" val="11177710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We only want the vaccines needed for school.</a:t>
            </a:r>
            <a:endParaRPr lang="en-US" sz="5400" i="1" dirty="0">
              <a:solidFill>
                <a:srgbClr val="DA401F"/>
              </a:solidFill>
            </a:endParaRPr>
          </a:p>
        </p:txBody>
      </p:sp>
    </p:spTree>
    <p:extLst>
      <p:ext uri="{BB962C8B-B14F-4D97-AF65-F5344CB8AC3E}">
        <p14:creationId xmlns:p14="http://schemas.microsoft.com/office/powerpoint/2010/main" val="171301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004560"/>
          </a:xfrm>
        </p:spPr>
        <p:txBody>
          <a:bodyPr anchor="ctr">
            <a:normAutofit/>
          </a:bodyPr>
          <a:lstStyle/>
          <a:p>
            <a:pPr marL="0" indent="0" algn="ctr">
              <a:buNone/>
            </a:pPr>
            <a:r>
              <a:rPr lang="en-US" sz="4200" b="0" dirty="0">
                <a:solidFill>
                  <a:srgbClr val="92D050"/>
                </a:solidFill>
              </a:rPr>
              <a:t>All three vaccines are strongly  and equally recommended by the CDC. </a:t>
            </a:r>
          </a:p>
          <a:p>
            <a:pPr marL="0" indent="0" algn="ctr">
              <a:buNone/>
            </a:pPr>
            <a:r>
              <a:rPr lang="en-US" sz="4200" b="0" dirty="0">
                <a:solidFill>
                  <a:srgbClr val="009DC4"/>
                </a:solidFill>
              </a:rPr>
              <a:t>All three are also recommended by Pediatric, Adolescent, and Family Medicine doctors and groups. </a:t>
            </a:r>
          </a:p>
          <a:p>
            <a:pPr marL="0" indent="0" algn="ctr">
              <a:buNone/>
            </a:pPr>
            <a:r>
              <a:rPr lang="en-US" sz="4200" b="0" dirty="0">
                <a:solidFill>
                  <a:srgbClr val="7030A0"/>
                </a:solidFill>
              </a:rPr>
              <a:t>School-entry requirements don’t always reflect the current recommendations </a:t>
            </a:r>
            <a:br>
              <a:rPr lang="en-US" sz="4200" b="0" dirty="0">
                <a:solidFill>
                  <a:srgbClr val="7030A0"/>
                </a:solidFill>
              </a:rPr>
            </a:br>
            <a:r>
              <a:rPr lang="en-US" sz="4200" b="0" dirty="0">
                <a:solidFill>
                  <a:srgbClr val="7030A0"/>
                </a:solidFill>
              </a:rPr>
              <a:t>for your child’s health.</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1120158" cy="737437"/>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696200" y="5486400"/>
            <a:ext cx="1120158" cy="737437"/>
          </a:xfrm>
          <a:prstGeom prst="rect">
            <a:avLst/>
          </a:prstGeom>
        </p:spPr>
      </p:pic>
    </p:spTree>
    <p:extLst>
      <p:ext uri="{BB962C8B-B14F-4D97-AF65-F5344CB8AC3E}">
        <p14:creationId xmlns:p14="http://schemas.microsoft.com/office/powerpoint/2010/main" val="282305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Would you get HPV vaccine for your kids?</a:t>
            </a:r>
            <a:endParaRPr lang="en-US" sz="5400" i="1" dirty="0">
              <a:solidFill>
                <a:srgbClr val="DA401F"/>
              </a:solidFill>
            </a:endParaRPr>
          </a:p>
        </p:txBody>
      </p:sp>
    </p:spTree>
    <p:extLst>
      <p:ext uri="{BB962C8B-B14F-4D97-AF65-F5344CB8AC3E}">
        <p14:creationId xmlns:p14="http://schemas.microsoft.com/office/powerpoint/2010/main" val="1153961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09600"/>
            <a:ext cx="8683925" cy="5562600"/>
          </a:xfrm>
        </p:spPr>
        <p:txBody>
          <a:bodyPr anchor="ctr">
            <a:noAutofit/>
          </a:bodyPr>
          <a:lstStyle/>
          <a:p>
            <a:pPr marL="0" indent="0" algn="ctr">
              <a:buNone/>
            </a:pPr>
            <a:r>
              <a:rPr lang="en-US" sz="3600" b="0" dirty="0">
                <a:solidFill>
                  <a:srgbClr val="92D050"/>
                </a:solidFill>
              </a:rPr>
              <a:t>Yes, I have given HPV vaccine to my child. </a:t>
            </a:r>
            <a:r>
              <a:rPr lang="en-US" sz="3600" b="0" dirty="0">
                <a:solidFill>
                  <a:srgbClr val="009DC4"/>
                </a:solidFill>
              </a:rPr>
              <a:t>I believe strongly in the importance of this cancer-preventing vaccine. </a:t>
            </a:r>
            <a:br>
              <a:rPr lang="en-US" sz="3600" b="0" dirty="0">
                <a:solidFill>
                  <a:srgbClr val="009DC4"/>
                </a:solidFill>
              </a:rPr>
            </a:br>
            <a:r>
              <a:rPr lang="en-US" sz="3600" b="0" dirty="0">
                <a:solidFill>
                  <a:srgbClr val="781D7E"/>
                </a:solidFill>
              </a:rPr>
              <a:t>The American Pharmacists Association, the American Academy of Pediatrics, the American Academy of Family Physicians, NIH cancer centers, and the CDC all agree that getting the HPV vaccine is very important for your child.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743945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lnSpcReduction="100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I heard there is a new HPV vaccine that works better. Should I be getting that for my child who already was vaccinated?</a:t>
            </a:r>
            <a:endParaRPr lang="en-US" sz="5400" i="1" dirty="0">
              <a:solidFill>
                <a:srgbClr val="DA401F"/>
              </a:solidFill>
            </a:endParaRPr>
          </a:p>
        </p:txBody>
      </p:sp>
    </p:spTree>
    <p:extLst>
      <p:ext uri="{BB962C8B-B14F-4D97-AF65-F5344CB8AC3E}">
        <p14:creationId xmlns:p14="http://schemas.microsoft.com/office/powerpoint/2010/main" val="2942624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09600"/>
            <a:ext cx="8683925" cy="5562600"/>
          </a:xfrm>
        </p:spPr>
        <p:txBody>
          <a:bodyPr anchor="ctr">
            <a:noAutofit/>
          </a:bodyPr>
          <a:lstStyle/>
          <a:p>
            <a:pPr marL="0" indent="0" algn="ctr">
              <a:buNone/>
            </a:pPr>
            <a:r>
              <a:rPr lang="en-US" sz="4000" b="0" dirty="0">
                <a:solidFill>
                  <a:srgbClr val="92D050"/>
                </a:solidFill>
              </a:rPr>
              <a:t>The current vaccine is the best there is.  Currently there is no recommendation for additional vaccination for someone who has already completed an</a:t>
            </a:r>
            <a:br>
              <a:rPr lang="en-US" sz="4000" b="0" dirty="0">
                <a:solidFill>
                  <a:srgbClr val="92D050"/>
                </a:solidFill>
              </a:rPr>
            </a:br>
            <a:r>
              <a:rPr lang="en-US" sz="4000" b="0" dirty="0">
                <a:solidFill>
                  <a:srgbClr val="92D050"/>
                </a:solidFill>
              </a:rPr>
              <a:t> HPV vaccine series with one of the previously available vaccines. </a:t>
            </a:r>
          </a:p>
          <a:p>
            <a:pPr marL="0" indent="0" algn="ctr">
              <a:buNone/>
            </a:pPr>
            <a:r>
              <a:rPr lang="en-US" sz="4000" b="0" dirty="0">
                <a:solidFill>
                  <a:srgbClr val="009DC4"/>
                </a:solidFill>
              </a:rPr>
              <a:t>All HPV vaccines protect against </a:t>
            </a:r>
            <a:br>
              <a:rPr lang="en-US" sz="4000" b="0" dirty="0">
                <a:solidFill>
                  <a:srgbClr val="009DC4"/>
                </a:solidFill>
              </a:rPr>
            </a:br>
            <a:r>
              <a:rPr lang="en-US" sz="4000" b="0" dirty="0">
                <a:solidFill>
                  <a:srgbClr val="009DC4"/>
                </a:solidFill>
              </a:rPr>
              <a:t>the infections that cause </a:t>
            </a:r>
            <a:br>
              <a:rPr lang="en-US" sz="4000" b="0" dirty="0">
                <a:solidFill>
                  <a:srgbClr val="009DC4"/>
                </a:solidFill>
              </a:rPr>
            </a:br>
            <a:r>
              <a:rPr lang="en-US" sz="4000" b="0" dirty="0">
                <a:solidFill>
                  <a:srgbClr val="009DC4"/>
                </a:solidFill>
              </a:rPr>
              <a:t>most of the cancers.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6311820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When do we need to come back?</a:t>
            </a:r>
            <a:endParaRPr lang="en-US" sz="5400" i="1" dirty="0">
              <a:solidFill>
                <a:srgbClr val="DA401F"/>
              </a:solidFill>
            </a:endParaRPr>
          </a:p>
        </p:txBody>
      </p:sp>
    </p:spTree>
    <p:extLst>
      <p:ext uri="{BB962C8B-B14F-4D97-AF65-F5344CB8AC3E}">
        <p14:creationId xmlns:p14="http://schemas.microsoft.com/office/powerpoint/2010/main" val="37460624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dirty="0">
                <a:solidFill>
                  <a:srgbClr val="92D050"/>
                </a:solidFill>
              </a:rPr>
              <a:t>Since your child is younger than 15</a:t>
            </a:r>
            <a:r>
              <a:rPr lang="en-US" sz="3600" b="0" dirty="0">
                <a:solidFill>
                  <a:srgbClr val="009DC4"/>
                </a:solidFill>
              </a:rPr>
              <a:t>, she will need a second shot in 6 months to a year.</a:t>
            </a:r>
            <a:r>
              <a:rPr lang="en-US" sz="3600" b="0" i="1" dirty="0">
                <a:solidFill>
                  <a:srgbClr val="722B79"/>
                </a:solidFill>
              </a:rPr>
              <a:t> </a:t>
            </a:r>
          </a:p>
          <a:p>
            <a:pPr marL="0" indent="0" algn="ctr">
              <a:buNone/>
            </a:pPr>
            <a:r>
              <a:rPr lang="en-US" sz="3600" b="0" dirty="0">
                <a:solidFill>
                  <a:srgbClr val="722B79"/>
                </a:solidFill>
              </a:rPr>
              <a:t>Before you leave, please put a reminder on your phone to come back to the pharmacy in 6 months. (And/Or, I can send you a message to come back </a:t>
            </a:r>
          </a:p>
          <a:p>
            <a:pPr marL="0" indent="0" algn="ctr">
              <a:buNone/>
            </a:pPr>
            <a:r>
              <a:rPr lang="en-US" sz="3600" b="0" dirty="0">
                <a:solidFill>
                  <a:srgbClr val="722B79"/>
                </a:solidFill>
              </a:rPr>
              <a:t>[if the pharmacy can].)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3589836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5200" i="1" dirty="0">
                <a:solidFill>
                  <a:srgbClr val="DA401F"/>
                </a:solidFill>
              </a:rPr>
              <a:t>My child is less than 15 years old and has already had two doses, so why does she need a third shot?</a:t>
            </a:r>
            <a:endParaRPr lang="en-US" sz="5400" i="1" dirty="0">
              <a:solidFill>
                <a:srgbClr val="DA401F"/>
              </a:solidFill>
            </a:endParaRPr>
          </a:p>
        </p:txBody>
      </p:sp>
    </p:spTree>
    <p:extLst>
      <p:ext uri="{BB962C8B-B14F-4D97-AF65-F5344CB8AC3E}">
        <p14:creationId xmlns:p14="http://schemas.microsoft.com/office/powerpoint/2010/main" val="1310347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3600" b="0" dirty="0">
                <a:solidFill>
                  <a:srgbClr val="92D050"/>
                </a:solidFill>
              </a:rPr>
              <a:t>The recommended schedule is 2 shots given 6 to 12 months apart. </a:t>
            </a:r>
          </a:p>
          <a:p>
            <a:pPr marL="0" indent="0" algn="ctr">
              <a:buNone/>
            </a:pPr>
            <a:r>
              <a:rPr lang="en-US" sz="3600" b="0" dirty="0">
                <a:solidFill>
                  <a:srgbClr val="0070C0"/>
                </a:solidFill>
              </a:rPr>
              <a:t>The minimum effective amount of time between those shots is five months. </a:t>
            </a:r>
          </a:p>
          <a:p>
            <a:pPr marL="0" indent="0" algn="ctr">
              <a:buNone/>
            </a:pPr>
            <a:r>
              <a:rPr lang="en-US" sz="3600" b="0" dirty="0">
                <a:solidFill>
                  <a:srgbClr val="7030A0"/>
                </a:solidFill>
              </a:rPr>
              <a:t>Because your child received two shots </a:t>
            </a:r>
            <a:r>
              <a:rPr lang="en-US" sz="3600" i="1" dirty="0">
                <a:solidFill>
                  <a:srgbClr val="7030A0"/>
                </a:solidFill>
              </a:rPr>
              <a:t>less </a:t>
            </a:r>
            <a:r>
              <a:rPr lang="en-US" sz="3600" b="0" dirty="0">
                <a:solidFill>
                  <a:srgbClr val="7030A0"/>
                </a:solidFill>
              </a:rPr>
              <a:t>than five months apart, we’ll need to give your child a third shot to protect her/him fully.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5538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pPr algn="ctr"/>
            <a:r>
              <a:rPr lang="en-US" sz="5000" dirty="0"/>
              <a:t>So, let’s talk about </a:t>
            </a:r>
            <a:br>
              <a:rPr lang="en-US" sz="5000" dirty="0"/>
            </a:br>
            <a:r>
              <a:rPr lang="en-US" sz="5000" dirty="0"/>
              <a:t>HPV vaccine and its promotion</a:t>
            </a:r>
          </a:p>
        </p:txBody>
      </p:sp>
      <p:pic>
        <p:nvPicPr>
          <p:cNvPr id="4" name="Picture 3" descr="CW-KjZ7UEAAqO3B.jpg"/>
          <p:cNvPicPr>
            <a:picLocks noChangeAspect="1"/>
          </p:cNvPicPr>
          <p:nvPr/>
        </p:nvPicPr>
        <p:blipFill rotWithShape="1">
          <a:blip r:embed="rId3" cstate="print">
            <a:extLst>
              <a:ext uri="{28A0092B-C50C-407E-A947-70E740481C1C}">
                <a14:useLocalDpi xmlns:a14="http://schemas.microsoft.com/office/drawing/2010/main" val="0"/>
              </a:ext>
            </a:extLst>
          </a:blip>
          <a:srcRect l="6374" t="76963" r="62189" b="5811"/>
          <a:stretch/>
        </p:blipFill>
        <p:spPr>
          <a:xfrm>
            <a:off x="685799" y="1828800"/>
            <a:ext cx="4937153" cy="1524000"/>
          </a:xfrm>
          <a:prstGeom prst="rect">
            <a:avLst/>
          </a:prstGeom>
        </p:spPr>
      </p:pic>
      <p:pic>
        <p:nvPicPr>
          <p:cNvPr id="6" name="Picture 5" descr="CW-KjZ7UEAAqO3B.jpg"/>
          <p:cNvPicPr>
            <a:picLocks noChangeAspect="1"/>
          </p:cNvPicPr>
          <p:nvPr/>
        </p:nvPicPr>
        <p:blipFill rotWithShape="1">
          <a:blip r:embed="rId3" cstate="print">
            <a:extLst>
              <a:ext uri="{28A0092B-C50C-407E-A947-70E740481C1C}">
                <a14:useLocalDpi xmlns:a14="http://schemas.microsoft.com/office/drawing/2010/main" val="0"/>
              </a:ext>
            </a:extLst>
          </a:blip>
          <a:srcRect l="13759" t="14010" r="14294" b="28320"/>
          <a:stretch/>
        </p:blipFill>
        <p:spPr>
          <a:xfrm>
            <a:off x="3392324" y="3602051"/>
            <a:ext cx="5482409" cy="2475552"/>
          </a:xfrm>
          <a:prstGeom prst="rect">
            <a:avLst/>
          </a:prstGeom>
        </p:spPr>
      </p:pic>
      <p:pic>
        <p:nvPicPr>
          <p:cNvPr id="5" name="Picture 4" descr="HPV_CarCard 5_0_0.jpg"/>
          <p:cNvPicPr>
            <a:picLocks noChangeAspect="1"/>
          </p:cNvPicPr>
          <p:nvPr/>
        </p:nvPicPr>
        <p:blipFill rotWithShape="1">
          <a:blip r:embed="rId4" cstate="print">
            <a:extLst>
              <a:ext uri="{28A0092B-C50C-407E-A947-70E740481C1C}">
                <a14:useLocalDpi xmlns:a14="http://schemas.microsoft.com/office/drawing/2010/main" val="0"/>
              </a:ext>
            </a:extLst>
          </a:blip>
          <a:srcRect t="71943" r="20630" b="12317"/>
          <a:stretch/>
        </p:blipFill>
        <p:spPr>
          <a:xfrm>
            <a:off x="1486972" y="3048000"/>
            <a:ext cx="7635758" cy="1587028"/>
          </a:xfrm>
          <a:prstGeom prst="rect">
            <a:avLst/>
          </a:prstGeom>
        </p:spPr>
      </p:pic>
    </p:spTree>
    <p:extLst>
      <p:ext uri="{BB962C8B-B14F-4D97-AF65-F5344CB8AC3E}">
        <p14:creationId xmlns:p14="http://schemas.microsoft.com/office/powerpoint/2010/main" val="3906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59310"/>
            <a:ext cx="8186468" cy="3939381"/>
          </a:xfrm>
          <a:prstGeom prst="rect">
            <a:avLst/>
          </a:prstGeom>
        </p:spPr>
        <p:txBody>
          <a:bodyPr anchor="ctr">
            <a:norm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200" i="1" dirty="0">
                <a:solidFill>
                  <a:srgbClr val="DA401F"/>
                </a:solidFill>
              </a:rPr>
              <a:t>Will my child be protected with just two shots?</a:t>
            </a:r>
            <a:endParaRPr lang="en-US" sz="5400" i="1" dirty="0">
              <a:solidFill>
                <a:srgbClr val="DA401F"/>
              </a:solidFill>
            </a:endParaRPr>
          </a:p>
        </p:txBody>
      </p:sp>
    </p:spTree>
    <p:extLst>
      <p:ext uri="{BB962C8B-B14F-4D97-AF65-F5344CB8AC3E}">
        <p14:creationId xmlns:p14="http://schemas.microsoft.com/office/powerpoint/2010/main" val="39452181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685800"/>
            <a:ext cx="8683925" cy="5562600"/>
          </a:xfrm>
        </p:spPr>
        <p:txBody>
          <a:bodyPr anchor="ctr">
            <a:noAutofit/>
          </a:bodyPr>
          <a:lstStyle/>
          <a:p>
            <a:pPr marL="0" indent="0" algn="ctr">
              <a:buNone/>
            </a:pPr>
            <a:r>
              <a:rPr lang="en-US" sz="4000" b="0" dirty="0">
                <a:solidFill>
                  <a:srgbClr val="92D050"/>
                </a:solidFill>
              </a:rPr>
              <a:t>Yes!  </a:t>
            </a:r>
            <a:r>
              <a:rPr lang="en-US" sz="4000" b="0" dirty="0">
                <a:solidFill>
                  <a:srgbClr val="0070C0"/>
                </a:solidFill>
              </a:rPr>
              <a:t>Studies have shown that just two shots given at least six months apart when kids are between 9 and 14 years worked as well as or better than</a:t>
            </a:r>
            <a:r>
              <a:rPr lang="en-US" sz="4000" b="0" dirty="0">
                <a:solidFill>
                  <a:srgbClr val="7030A0"/>
                </a:solidFill>
              </a:rPr>
              <a:t> three shots given to older adolescents and young adults.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40881"/>
            <a:ext cx="1120158" cy="73743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92367" y="5434763"/>
            <a:ext cx="1120158" cy="737437"/>
          </a:xfrm>
          <a:prstGeom prst="rect">
            <a:avLst/>
          </a:prstGeom>
        </p:spPr>
      </p:pic>
    </p:spTree>
    <p:extLst>
      <p:ext uri="{BB962C8B-B14F-4D97-AF65-F5344CB8AC3E}">
        <p14:creationId xmlns:p14="http://schemas.microsoft.com/office/powerpoint/2010/main" val="21236935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914400"/>
          </a:xfrm>
        </p:spPr>
        <p:txBody>
          <a:bodyPr>
            <a:normAutofit/>
          </a:bodyPr>
          <a:lstStyle/>
          <a:p>
            <a:r>
              <a:rPr lang="en-US" altLang="en-US" dirty="0">
                <a:ea typeface="ＭＳ Ｐゴシック" panose="020B0600070205080204" pitchFamily="34" charset="-128"/>
              </a:rPr>
              <a:t>If a parent doesn’t say yes today…</a:t>
            </a:r>
          </a:p>
        </p:txBody>
      </p:sp>
      <p:sp>
        <p:nvSpPr>
          <p:cNvPr id="2" name="TextBox 1"/>
          <p:cNvSpPr txBox="1"/>
          <p:nvPr/>
        </p:nvSpPr>
        <p:spPr>
          <a:xfrm>
            <a:off x="0" y="6629400"/>
            <a:ext cx="5715000" cy="276999"/>
          </a:xfrm>
          <a:prstGeom prst="rect">
            <a:avLst/>
          </a:prstGeom>
          <a:noFill/>
        </p:spPr>
        <p:txBody>
          <a:bodyPr wrap="square" rtlCol="0">
            <a:spAutoFit/>
          </a:bodyPr>
          <a:lstStyle/>
          <a:p>
            <a:r>
              <a:rPr lang="en-US" sz="1200" dirty="0">
                <a:solidFill>
                  <a:schemeClr val="tx1">
                    <a:lumMod val="50000"/>
                    <a:lumOff val="50000"/>
                  </a:schemeClr>
                </a:solidFill>
              </a:rPr>
              <a:t>Adapted from </a:t>
            </a:r>
            <a:r>
              <a:rPr lang="en-US" sz="1200" dirty="0" err="1">
                <a:solidFill>
                  <a:schemeClr val="tx1">
                    <a:lumMod val="50000"/>
                    <a:lumOff val="50000"/>
                  </a:schemeClr>
                </a:solidFill>
              </a:rPr>
              <a:t>Henrickson</a:t>
            </a:r>
            <a:r>
              <a:rPr lang="en-US" sz="1200" dirty="0">
                <a:solidFill>
                  <a:schemeClr val="tx1">
                    <a:lumMod val="50000"/>
                    <a:lumOff val="50000"/>
                  </a:schemeClr>
                </a:solidFill>
              </a:rPr>
              <a:t> Vax Northwest 2014. </a:t>
            </a:r>
          </a:p>
        </p:txBody>
      </p:sp>
      <p:graphicFrame>
        <p:nvGraphicFramePr>
          <p:cNvPr id="5" name="Table 4"/>
          <p:cNvGraphicFramePr>
            <a:graphicFrameLocks noGrp="1"/>
          </p:cNvGraphicFramePr>
          <p:nvPr>
            <p:extLst>
              <p:ext uri="{D42A27DB-BD31-4B8C-83A1-F6EECF244321}">
                <p14:modId xmlns:p14="http://schemas.microsoft.com/office/powerpoint/2010/main" val="3709111468"/>
              </p:ext>
            </p:extLst>
          </p:nvPr>
        </p:nvGraphicFramePr>
        <p:xfrm>
          <a:off x="266700" y="1426129"/>
          <a:ext cx="8648700" cy="4903276"/>
        </p:xfrm>
        <a:graphic>
          <a:graphicData uri="http://schemas.openxmlformats.org/drawingml/2006/table">
            <a:tbl>
              <a:tblPr/>
              <a:tblGrid>
                <a:gridCol w="650566">
                  <a:extLst>
                    <a:ext uri="{9D8B030D-6E8A-4147-A177-3AD203B41FA5}">
                      <a16:colId xmlns:a16="http://schemas.microsoft.com/office/drawing/2014/main" val="20000"/>
                    </a:ext>
                  </a:extLst>
                </a:gridCol>
                <a:gridCol w="7998134">
                  <a:extLst>
                    <a:ext uri="{9D8B030D-6E8A-4147-A177-3AD203B41FA5}">
                      <a16:colId xmlns:a16="http://schemas.microsoft.com/office/drawing/2014/main" val="20001"/>
                    </a:ext>
                  </a:extLst>
                </a:gridCol>
              </a:tblGrid>
              <a:tr h="870940">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9C228"/>
                          </a:solidFill>
                          <a:effectLst/>
                          <a:latin typeface="Calibri" panose="020F0502020204030204" pitchFamily="34" charset="0"/>
                          <a:ea typeface="ＭＳ Ｐゴシック" panose="020B0600070205080204" pitchFamily="34" charset="-128"/>
                        </a:rPr>
                        <a:t>Ask</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Clarify &amp; restate their concerns to make sure you understand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2096">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1993B9"/>
                          </a:solidFill>
                          <a:effectLst/>
                          <a:latin typeface="Calibri" panose="020F0502020204030204" pitchFamily="34" charset="0"/>
                          <a:ea typeface="ＭＳ Ｐゴシック" panose="020B0600070205080204" pitchFamily="34" charset="-128"/>
                        </a:rPr>
                        <a:t>Acknowledge</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Emphasize it is the parents’ decision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Acknowledge risks &amp; conflicting info sources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Applaud them for wanting what is best for their child</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clear that you are concerned for the health of their child, not just public health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alpha val="20000"/>
                      </a:srgbClr>
                    </a:solidFill>
                  </a:tcPr>
                </a:tc>
                <a:extLst>
                  <a:ext uri="{0D108BD9-81ED-4DB2-BD59-A6C34878D82A}">
                    <a16:rowId xmlns:a16="http://schemas.microsoft.com/office/drawing/2014/main" val="10001"/>
                  </a:ext>
                </a:extLst>
              </a:tr>
              <a:tr h="1686835">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7030A0"/>
                          </a:solidFill>
                          <a:effectLst/>
                          <a:latin typeface="Calibri" panose="020F0502020204030204" pitchFamily="34" charset="0"/>
                          <a:ea typeface="ＭＳ Ｐゴシック" panose="020B0600070205080204" pitchFamily="34" charset="-128"/>
                        </a:rPr>
                        <a:t>Advise</a:t>
                      </a:r>
                    </a:p>
                  </a:txBody>
                  <a:tcPr vert="vert2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1993B9"/>
                        </a:buClr>
                        <a:buSzPct val="110000"/>
                        <a:buFont typeface="Wingdings 3" panose="05040102010807070707" pitchFamily="18" charset="2"/>
                        <a:defRPr sz="2800" b="1">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Clr>
                          <a:srgbClr val="1993B9"/>
                        </a:buClr>
                        <a:buSzPct val="90000"/>
                        <a:buFont typeface="Wingdings 3" panose="05040102010807070707" pitchFamily="18" charset="2"/>
                        <a:defRPr sz="2400" b="1">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b="1">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b="1">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Allow time to discuss the pros &amp; cons of the vaccine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Be willing to discuss parents’ ideas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Offer written resources for parents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Tailor your advice using this presentation and info at http://</a:t>
                      </a:r>
                      <a:r>
                        <a:rPr kumimoji="0" lang="en-US" altLang="en-US" sz="2400" b="0" i="0" u="none" strike="noStrike" cap="none" normalizeH="0" baseline="0" dirty="0" err="1">
                          <a:ln>
                            <a:noFill/>
                          </a:ln>
                          <a:solidFill>
                            <a:schemeClr val="tx1"/>
                          </a:solidFill>
                          <a:effectLst/>
                          <a:latin typeface="Calibri" panose="020F0502020204030204" pitchFamily="34" charset="0"/>
                          <a:ea typeface="ＭＳ Ｐゴシック" panose="020B0600070205080204" pitchFamily="34" charset="-128"/>
                        </a:rPr>
                        <a:t>www.pharmacist.com</a:t>
                      </a:r>
                      <a:r>
                        <a:rPr kumimoji="0" lang="en-US" altLang="en-US" sz="2400" b="0"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/test-sub-domain-page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845441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If a parent </a:t>
            </a:r>
            <a:r>
              <a:rPr lang="en-US" altLang="en-US" u="sng" dirty="0">
                <a:ea typeface="ＭＳ Ｐゴシック" panose="020B0600070205080204" pitchFamily="34" charset="-128"/>
              </a:rPr>
              <a:t>declines today</a:t>
            </a:r>
            <a:r>
              <a:rPr lang="en-US" altLang="en-US" dirty="0">
                <a:ea typeface="ＭＳ Ｐゴシック" panose="020B0600070205080204" pitchFamily="34" charset="-128"/>
              </a:rPr>
              <a:t>…</a:t>
            </a:r>
          </a:p>
        </p:txBody>
      </p:sp>
      <p:sp>
        <p:nvSpPr>
          <p:cNvPr id="38915" name="Content Placeholder 2"/>
          <p:cNvSpPr>
            <a:spLocks noGrp="1"/>
          </p:cNvSpPr>
          <p:nvPr>
            <p:ph idx="1"/>
          </p:nvPr>
        </p:nvSpPr>
        <p:spPr/>
        <p:txBody>
          <a:bodyPr>
            <a:normAutofit fontScale="92500" lnSpcReduction="10000"/>
          </a:bodyPr>
          <a:lstStyle/>
          <a:p>
            <a:pPr>
              <a:spcAft>
                <a:spcPts val="1800"/>
              </a:spcAft>
            </a:pPr>
            <a:r>
              <a:rPr lang="en-US" altLang="en-US" b="0" dirty="0">
                <a:ea typeface="ＭＳ Ｐゴシック" panose="020B0600070205080204" pitchFamily="34" charset="-128"/>
              </a:rPr>
              <a:t>Declination is not final. The conversation can be revisited, and can be reinforced by the primary care provider.</a:t>
            </a:r>
          </a:p>
          <a:p>
            <a:pPr>
              <a:spcAft>
                <a:spcPts val="1800"/>
              </a:spcAft>
            </a:pPr>
            <a:r>
              <a:rPr lang="en-US" altLang="en-US" b="0" dirty="0">
                <a:ea typeface="ＭＳ Ｐゴシック" panose="020B0600070205080204" pitchFamily="34" charset="-128"/>
              </a:rPr>
              <a:t>End the conversation with at least 1 action you both agree on.</a:t>
            </a:r>
          </a:p>
          <a:p>
            <a:pPr>
              <a:spcAft>
                <a:spcPts val="1800"/>
              </a:spcAft>
            </a:pPr>
            <a:r>
              <a:rPr lang="en-US" altLang="en-US" b="0" dirty="0">
                <a:ea typeface="ＭＳ Ｐゴシック" panose="020B0600070205080204" pitchFamily="34" charset="-128"/>
              </a:rPr>
              <a:t>Because waiting to vaccinate is the risky choice, many pediatricians ask the parent to sign a Declination Form. Do pharmacists do this?</a:t>
            </a:r>
          </a:p>
          <a:p>
            <a:pPr>
              <a:spcBef>
                <a:spcPct val="0"/>
              </a:spcBef>
              <a:spcAft>
                <a:spcPts val="1800"/>
              </a:spcAft>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523135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50114"/>
            <a:ext cx="4876800" cy="707886"/>
          </a:xfrm>
          <a:prstGeom prst="rect">
            <a:avLst/>
          </a:prstGeom>
          <a:noFill/>
        </p:spPr>
        <p:txBody>
          <a:bodyPr wrap="square" rtlCol="0">
            <a:spAutoFit/>
          </a:bodyPr>
          <a:lstStyle/>
          <a:p>
            <a:r>
              <a:rPr lang="en-US" sz="4000" b="1" dirty="0">
                <a:solidFill>
                  <a:srgbClr val="92D050"/>
                </a:solidFill>
                <a:effectLst>
                  <a:outerShdw blurRad="50800" dist="38100" dir="2700000" algn="tl" rotWithShape="0">
                    <a:prstClr val="black">
                      <a:alpha val="40000"/>
                    </a:prstClr>
                  </a:outerShdw>
                </a:effectLst>
              </a:rPr>
              <a:t>www.cdc.gov/hpv</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0" y="762000"/>
            <a:ext cx="7332882"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1056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rot="16200000">
            <a:off x="-3232074" y="3124200"/>
            <a:ext cx="6858000" cy="609600"/>
          </a:xfrm>
          <a:prstGeom prst="rect">
            <a:avLst/>
          </a:prstGeom>
        </p:spPr>
        <p:txBody>
          <a:bodyPr vert="horz" lIns="91440" tIns="45720" rIns="91440" bIns="45720" rtlCol="0" anchor="b">
            <a:noAutofit/>
          </a:bodyPr>
          <a:lstStyle/>
          <a:p>
            <a:pPr lvl="0" algn="ctr">
              <a:spcBef>
                <a:spcPct val="0"/>
              </a:spcBef>
            </a:pPr>
            <a:endParaRPr lang="en-US" dirty="0">
              <a:solidFill>
                <a:srgbClr val="1993B9"/>
              </a:solidFill>
            </a:endParaRPr>
          </a:p>
        </p:txBody>
      </p:sp>
      <p:sp>
        <p:nvSpPr>
          <p:cNvPr id="10" name="TextBox 9"/>
          <p:cNvSpPr txBox="1"/>
          <p:nvPr/>
        </p:nvSpPr>
        <p:spPr>
          <a:xfrm>
            <a:off x="4549930" y="2362200"/>
            <a:ext cx="4484004" cy="707886"/>
          </a:xfrm>
          <a:prstGeom prst="rect">
            <a:avLst/>
          </a:prstGeom>
          <a:noFill/>
        </p:spPr>
        <p:txBody>
          <a:bodyPr wrap="square" rtlCol="0">
            <a:spAutoFit/>
          </a:bodyPr>
          <a:lstStyle/>
          <a:p>
            <a:pPr algn="ctr"/>
            <a:r>
              <a:rPr lang="en-US" sz="2000" b="1" dirty="0">
                <a:solidFill>
                  <a:srgbClr val="1993B9"/>
                </a:solidFill>
              </a:rPr>
              <a:t>Free </a:t>
            </a:r>
            <a:r>
              <a:rPr lang="en-US" sz="2000" dirty="0">
                <a:solidFill>
                  <a:srgbClr val="1993B9"/>
                </a:solidFill>
              </a:rPr>
              <a:t>posters available for ordering in the following sizes: 8.5x11, 11x17, 18x24</a:t>
            </a:r>
          </a:p>
        </p:txBody>
      </p:sp>
      <p:pic>
        <p:nvPicPr>
          <p:cNvPr id="2" name="Picture 1"/>
          <p:cNvPicPr>
            <a:picLocks noChangeAspect="1"/>
          </p:cNvPicPr>
          <p:nvPr/>
        </p:nvPicPr>
        <p:blipFill>
          <a:blip r:embed="rId3"/>
          <a:stretch>
            <a:fillRect/>
          </a:stretch>
        </p:blipFill>
        <p:spPr>
          <a:xfrm>
            <a:off x="319726" y="344269"/>
            <a:ext cx="4099874" cy="5486400"/>
          </a:xfrm>
          <a:prstGeom prst="rect">
            <a:avLst/>
          </a:prstGeom>
        </p:spPr>
      </p:pic>
      <p:sp>
        <p:nvSpPr>
          <p:cNvPr id="4" name="TextBox 3"/>
          <p:cNvSpPr txBox="1"/>
          <p:nvPr/>
        </p:nvSpPr>
        <p:spPr>
          <a:xfrm>
            <a:off x="-76200" y="5943600"/>
            <a:ext cx="9084538" cy="646331"/>
          </a:xfrm>
          <a:prstGeom prst="rect">
            <a:avLst/>
          </a:prstGeom>
          <a:noFill/>
        </p:spPr>
        <p:txBody>
          <a:bodyPr wrap="none" rtlCol="0">
            <a:spAutoFit/>
          </a:bodyPr>
          <a:lstStyle/>
          <a:p>
            <a:r>
              <a:rPr lang="en-US" dirty="0">
                <a:solidFill>
                  <a:srgbClr val="000090"/>
                </a:solidFill>
                <a:hlinkClick r:id="rId4"/>
              </a:rPr>
              <a:t>https://www.cdc.gov/vaccines/partners/downloads/teens/hpv-cancer-prevention-11x17-p.pdf</a:t>
            </a:r>
            <a:endParaRPr lang="en-US" dirty="0">
              <a:solidFill>
                <a:srgbClr val="000090"/>
              </a:solidFill>
            </a:endParaRPr>
          </a:p>
          <a:p>
            <a:endParaRPr lang="en-US" dirty="0">
              <a:solidFill>
                <a:srgbClr val="0000FF"/>
              </a:solidFill>
            </a:endParaRPr>
          </a:p>
        </p:txBody>
      </p:sp>
      <p:pic>
        <p:nvPicPr>
          <p:cNvPr id="7" name="Picture 6"/>
          <p:cNvPicPr>
            <a:picLocks noChangeAspect="1"/>
          </p:cNvPicPr>
          <p:nvPr/>
        </p:nvPicPr>
        <p:blipFill>
          <a:blip r:embed="rId5"/>
          <a:stretch>
            <a:fillRect/>
          </a:stretch>
        </p:blipFill>
        <p:spPr>
          <a:xfrm>
            <a:off x="4766735" y="3048000"/>
            <a:ext cx="2026823" cy="2651760"/>
          </a:xfrm>
          <a:prstGeom prst="rect">
            <a:avLst/>
          </a:prstGeom>
        </p:spPr>
      </p:pic>
      <p:pic>
        <p:nvPicPr>
          <p:cNvPr id="11" name="Picture 10"/>
          <p:cNvPicPr>
            <a:picLocks noChangeAspect="1"/>
          </p:cNvPicPr>
          <p:nvPr/>
        </p:nvPicPr>
        <p:blipFill>
          <a:blip r:embed="rId6"/>
          <a:stretch>
            <a:fillRect/>
          </a:stretch>
        </p:blipFill>
        <p:spPr>
          <a:xfrm>
            <a:off x="6904759" y="3047999"/>
            <a:ext cx="2052975" cy="2651760"/>
          </a:xfrm>
          <a:prstGeom prst="rect">
            <a:avLst/>
          </a:prstGeom>
        </p:spPr>
      </p:pic>
      <p:sp>
        <p:nvSpPr>
          <p:cNvPr id="12" name="Rectangle 11"/>
          <p:cNvSpPr/>
          <p:nvPr/>
        </p:nvSpPr>
        <p:spPr>
          <a:xfrm>
            <a:off x="4614335" y="5663624"/>
            <a:ext cx="4571999" cy="584776"/>
          </a:xfrm>
          <a:prstGeom prst="rect">
            <a:avLst/>
          </a:prstGeom>
        </p:spPr>
        <p:txBody>
          <a:bodyPr wrap="square">
            <a:spAutoFit/>
          </a:bodyPr>
          <a:lstStyle/>
          <a:p>
            <a:pPr algn="ctr"/>
            <a:r>
              <a:rPr lang="en-US" sz="1600" dirty="0">
                <a:hlinkClick r:id="rId7"/>
              </a:rPr>
              <a:t>https://www.cdc.gov/hpv/hcp/tools-materials.html</a:t>
            </a:r>
            <a:endParaRPr lang="en-US" sz="1600" dirty="0"/>
          </a:p>
          <a:p>
            <a:pPr algn="ctr"/>
            <a:endParaRPr lang="en-US" sz="1600" dirty="0"/>
          </a:p>
        </p:txBody>
      </p:sp>
      <p:sp>
        <p:nvSpPr>
          <p:cNvPr id="6" name="Rectangle 5"/>
          <p:cNvSpPr/>
          <p:nvPr/>
        </p:nvSpPr>
        <p:spPr>
          <a:xfrm>
            <a:off x="4563533" y="0"/>
            <a:ext cx="4572000" cy="2308324"/>
          </a:xfrm>
          <a:prstGeom prst="rect">
            <a:avLst/>
          </a:prstGeom>
        </p:spPr>
        <p:txBody>
          <a:bodyPr>
            <a:spAutoFit/>
          </a:bodyPr>
          <a:lstStyle/>
          <a:p>
            <a:r>
              <a:rPr lang="en-US" sz="1600" b="1" u="sng" dirty="0"/>
              <a:t>Take Action By:</a:t>
            </a:r>
          </a:p>
          <a:p>
            <a:pPr marL="342900" indent="-342900">
              <a:buFont typeface="+mj-lt"/>
              <a:buAutoNum type="arabicPeriod"/>
            </a:pPr>
            <a:r>
              <a:rPr lang="en-US" sz="1600" dirty="0"/>
              <a:t>Displaying free CDC resources including patient videos, posters, flyers, and PSAs in your waiting room and on your website.</a:t>
            </a:r>
          </a:p>
          <a:p>
            <a:pPr marL="342900" indent="-342900">
              <a:buFont typeface="+mj-lt"/>
              <a:buAutoNum type="arabicPeriod"/>
            </a:pPr>
            <a:r>
              <a:rPr lang="en-US" sz="1600" dirty="0"/>
              <a:t>Using prepared scripts to record phone hold-line messages or appointment reminders.</a:t>
            </a:r>
          </a:p>
          <a:p>
            <a:pPr marL="342900" indent="-342900">
              <a:buFont typeface="+mj-lt"/>
              <a:buAutoNum type="arabicPeriod"/>
            </a:pPr>
            <a:r>
              <a:rPr lang="en-US" sz="1600" dirty="0"/>
              <a:t>Signing up to receive CDC's #</a:t>
            </a:r>
            <a:r>
              <a:rPr lang="en-US" sz="1600" dirty="0" err="1"/>
              <a:t>PreteenVax</a:t>
            </a:r>
            <a:r>
              <a:rPr lang="en-US" sz="1600" dirty="0"/>
              <a:t> newsletter and listening in on our monthly webinars by emailing </a:t>
            </a:r>
            <a:r>
              <a:rPr lang="en-US" sz="1600" u="sng" dirty="0">
                <a:hlinkClick r:id="rId8"/>
              </a:rPr>
              <a:t>preteenvaccines@cdc.gov.</a:t>
            </a:r>
            <a:endParaRPr lang="en-US" sz="1600" dirty="0"/>
          </a:p>
        </p:txBody>
      </p:sp>
    </p:spTree>
    <p:extLst>
      <p:ext uri="{BB962C8B-B14F-4D97-AF65-F5344CB8AC3E}">
        <p14:creationId xmlns:p14="http://schemas.microsoft.com/office/powerpoint/2010/main" val="6942263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76400"/>
            <a:ext cx="8382000" cy="2895600"/>
          </a:xfrm>
        </p:spPr>
        <p:txBody>
          <a:bodyPr>
            <a:noAutofit/>
          </a:bodyPr>
          <a:lstStyle/>
          <a:p>
            <a:r>
              <a:rPr lang="en-US" sz="6000" dirty="0">
                <a:solidFill>
                  <a:srgbClr val="C7380B"/>
                </a:solidFill>
              </a:rPr>
              <a:t>HPV VACCINE IS                                    CANCER PREVENTION</a:t>
            </a:r>
          </a:p>
        </p:txBody>
      </p:sp>
      <p:sp>
        <p:nvSpPr>
          <p:cNvPr id="2" name="TextBox 1"/>
          <p:cNvSpPr txBox="1"/>
          <p:nvPr/>
        </p:nvSpPr>
        <p:spPr>
          <a:xfrm>
            <a:off x="304800" y="3276600"/>
            <a:ext cx="8534400" cy="2215991"/>
          </a:xfrm>
          <a:prstGeom prst="rect">
            <a:avLst/>
          </a:prstGeom>
          <a:noFill/>
        </p:spPr>
        <p:txBody>
          <a:bodyPr wrap="square" rtlCol="0">
            <a:spAutoFit/>
          </a:bodyPr>
          <a:lstStyle/>
          <a:p>
            <a:pPr algn="ctr"/>
            <a:r>
              <a:rPr lang="en-US" sz="5400" b="1" i="1" dirty="0">
                <a:solidFill>
                  <a:srgbClr val="1993B9"/>
                </a:solidFill>
              </a:rPr>
              <a:t>And YOU are the key!</a:t>
            </a:r>
            <a:endParaRPr lang="en-US" sz="2800" b="1" i="1" dirty="0">
              <a:solidFill>
                <a:srgbClr val="1993B9"/>
              </a:solidFill>
            </a:endParaRPr>
          </a:p>
          <a:p>
            <a:pPr algn="ctr"/>
            <a:r>
              <a:rPr lang="en-US" sz="2800" b="1" i="1" dirty="0">
                <a:solidFill>
                  <a:srgbClr val="800000"/>
                </a:solidFill>
              </a:rPr>
              <a:t>Thank you!  Lance Chilton</a:t>
            </a:r>
          </a:p>
          <a:p>
            <a:pPr algn="ctr"/>
            <a:r>
              <a:rPr lang="en-US" sz="2800" b="1" i="1" dirty="0">
                <a:solidFill>
                  <a:srgbClr val="800000"/>
                </a:solidFill>
              </a:rPr>
              <a:t>&amp;</a:t>
            </a:r>
          </a:p>
          <a:p>
            <a:pPr algn="ctr"/>
            <a:r>
              <a:rPr lang="en-US" sz="2800" b="1" i="1" dirty="0">
                <a:solidFill>
                  <a:srgbClr val="800000"/>
                </a:solidFill>
              </a:rPr>
              <a:t>The Gynecological Cancer Awareness Project</a:t>
            </a:r>
          </a:p>
        </p:txBody>
      </p:sp>
      <p:sp>
        <p:nvSpPr>
          <p:cNvPr id="4" name="TextBox 3"/>
          <p:cNvSpPr txBox="1"/>
          <p:nvPr/>
        </p:nvSpPr>
        <p:spPr>
          <a:xfrm>
            <a:off x="3048" y="5334000"/>
            <a:ext cx="6172200" cy="830997"/>
          </a:xfrm>
          <a:prstGeom prst="rect">
            <a:avLst/>
          </a:prstGeom>
          <a:noFill/>
        </p:spPr>
        <p:txBody>
          <a:bodyPr wrap="square" rtlCol="0">
            <a:spAutoFit/>
          </a:bodyPr>
          <a:lstStyle/>
          <a:p>
            <a:r>
              <a:rPr lang="en-US" sz="4800" b="1" dirty="0">
                <a:solidFill>
                  <a:srgbClr val="722B79"/>
                </a:solidFill>
                <a:ea typeface="+mj-ea"/>
                <a:cs typeface="+mj-cs"/>
              </a:rPr>
              <a:t>#WeCanStopHPV</a:t>
            </a:r>
            <a:endParaRPr lang="en-US" sz="1200" dirty="0">
              <a:solidFill>
                <a:srgbClr val="722B79"/>
              </a:solidFill>
            </a:endParaRPr>
          </a:p>
        </p:txBody>
      </p:sp>
    </p:spTree>
    <p:extLst>
      <p:ext uri="{BB962C8B-B14F-4D97-AF65-F5344CB8AC3E}">
        <p14:creationId xmlns:p14="http://schemas.microsoft.com/office/powerpoint/2010/main" val="151258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eaLnBrk="1" hangingPunct="1"/>
            <a:r>
              <a:rPr lang="en-US" dirty="0"/>
              <a:t>HPV Types Differ in their </a:t>
            </a:r>
            <a:br>
              <a:rPr lang="en-US" dirty="0"/>
            </a:br>
            <a:r>
              <a:rPr lang="en-US" dirty="0"/>
              <a:t>Disease Associations</a:t>
            </a:r>
          </a:p>
        </p:txBody>
      </p:sp>
      <p:cxnSp>
        <p:nvCxnSpPr>
          <p:cNvPr id="6" name="Straight Arrow Connector 5"/>
          <p:cNvCxnSpPr>
            <a:stCxn id="8" idx="2"/>
            <a:endCxn id="56334" idx="0"/>
          </p:cNvCxnSpPr>
          <p:nvPr/>
        </p:nvCxnSpPr>
        <p:spPr>
          <a:xfrm flipH="1">
            <a:off x="1788161" y="2459593"/>
            <a:ext cx="1409023" cy="2036572"/>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a:stCxn id="8" idx="2"/>
            <a:endCxn id="56331" idx="0"/>
          </p:cNvCxnSpPr>
          <p:nvPr/>
        </p:nvCxnSpPr>
        <p:spPr>
          <a:xfrm>
            <a:off x="3197184" y="2459593"/>
            <a:ext cx="1870379"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grpSp>
        <p:nvGrpSpPr>
          <p:cNvPr id="56323" name="Group 15"/>
          <p:cNvGrpSpPr>
            <a:grpSpLocks/>
          </p:cNvGrpSpPr>
          <p:nvPr/>
        </p:nvGrpSpPr>
        <p:grpSpPr bwMode="auto">
          <a:xfrm>
            <a:off x="228600" y="1676400"/>
            <a:ext cx="8614572" cy="4283996"/>
            <a:chOff x="231346" y="2052935"/>
            <a:chExt cx="8459354" cy="3675507"/>
          </a:xfrm>
        </p:grpSpPr>
        <p:sp>
          <p:nvSpPr>
            <p:cNvPr id="8" name="Text Box 6"/>
            <p:cNvSpPr txBox="1">
              <a:spLocks noChangeArrowheads="1"/>
            </p:cNvSpPr>
            <p:nvPr/>
          </p:nvSpPr>
          <p:spPr bwMode="auto">
            <a:xfrm>
              <a:off x="2025384" y="2052935"/>
              <a:ext cx="2242115" cy="671950"/>
            </a:xfrm>
            <a:prstGeom prst="roundRect">
              <a:avLst/>
            </a:prstGeom>
            <a:gradFill flip="none" rotWithShape="1">
              <a:gsLst>
                <a:gs pos="0">
                  <a:srgbClr val="E6C4EA">
                    <a:shade val="67500"/>
                    <a:satMod val="115000"/>
                  </a:srgbClr>
                </a:gs>
                <a:gs pos="100000">
                  <a:srgbClr val="E6C4EA">
                    <a:shade val="100000"/>
                    <a:satMod val="115000"/>
                  </a:srgbClr>
                </a:gs>
              </a:gsLst>
              <a:lin ang="16200000" scaled="1"/>
              <a:tileRect/>
            </a:gradFill>
            <a:ln w="28575">
              <a:solidFill>
                <a:srgbClr val="722B79"/>
              </a:solidFill>
              <a:miter lim="800000"/>
              <a:headEnd/>
              <a:tailEnd/>
            </a:ln>
            <a:effectLst>
              <a:outerShdw blurRad="50800" dist="38100" dir="2700000" algn="tl" rotWithShape="0">
                <a:prstClr val="black">
                  <a:alpha val="40000"/>
                </a:prstClr>
              </a:outerShdw>
            </a:effec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b="1" dirty="0">
                  <a:solidFill>
                    <a:srgbClr val="722B79"/>
                  </a:solidFill>
                  <a:latin typeface="Myriad Pro" pitchFamily="34" charset="0"/>
                  <a:cs typeface="+mn-cs"/>
                </a:rPr>
                <a:t>Mucosal </a:t>
              </a:r>
            </a:p>
            <a:p>
              <a:pPr algn="ctr" eaLnBrk="1" fontAlgn="auto" hangingPunct="1">
                <a:spcBef>
                  <a:spcPts val="0"/>
                </a:spcBef>
                <a:spcAft>
                  <a:spcPts val="0"/>
                </a:spcAft>
                <a:defRPr/>
              </a:pPr>
              <a:r>
                <a:rPr lang="en-US" sz="2000" b="1" dirty="0">
                  <a:solidFill>
                    <a:srgbClr val="722B79"/>
                  </a:solidFill>
                  <a:latin typeface="Myriad Pro" pitchFamily="34" charset="0"/>
                  <a:cs typeface="+mn-cs"/>
                </a:rPr>
                <a:t>sites of infection</a:t>
              </a:r>
            </a:p>
          </p:txBody>
        </p:sp>
        <p:sp>
          <p:nvSpPr>
            <p:cNvPr id="56327" name="Text Box 7"/>
            <p:cNvSpPr txBox="1">
              <a:spLocks noChangeArrowheads="1"/>
            </p:cNvSpPr>
            <p:nvPr/>
          </p:nvSpPr>
          <p:spPr bwMode="auto">
            <a:xfrm>
              <a:off x="4795794" y="2052935"/>
              <a:ext cx="2242115" cy="671950"/>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Cutaneous</a:t>
              </a:r>
            </a:p>
            <a:p>
              <a:pPr algn="ctr" eaLnBrk="1" hangingPunct="1"/>
              <a:r>
                <a:rPr lang="en-US" sz="2000" b="1" dirty="0">
                  <a:solidFill>
                    <a:schemeClr val="accent1">
                      <a:lumMod val="25000"/>
                    </a:schemeClr>
                  </a:solidFill>
                  <a:latin typeface="Myriad Pro" pitchFamily="34" charset="0"/>
                </a:rPr>
                <a:t>sites of infection</a:t>
              </a:r>
            </a:p>
          </p:txBody>
        </p:sp>
        <p:sp>
          <p:nvSpPr>
            <p:cNvPr id="56328" name="Text Box 8"/>
            <p:cNvSpPr txBox="1">
              <a:spLocks noChangeArrowheads="1"/>
            </p:cNvSpPr>
            <p:nvPr/>
          </p:nvSpPr>
          <p:spPr bwMode="auto">
            <a:xfrm>
              <a:off x="6965778" y="2154843"/>
              <a:ext cx="1724922" cy="34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chemeClr val="accent1">
                      <a:lumMod val="25000"/>
                    </a:schemeClr>
                  </a:solidFill>
                  <a:latin typeface="Myriad Pro" pitchFamily="34" charset="0"/>
                </a:rPr>
                <a:t>~ 80 Types</a:t>
              </a:r>
            </a:p>
          </p:txBody>
        </p:sp>
        <p:sp>
          <p:nvSpPr>
            <p:cNvPr id="56329" name="Text Box 9"/>
            <p:cNvSpPr txBox="1">
              <a:spLocks noChangeArrowheads="1"/>
            </p:cNvSpPr>
            <p:nvPr/>
          </p:nvSpPr>
          <p:spPr bwMode="auto">
            <a:xfrm>
              <a:off x="6947561" y="4705909"/>
              <a:ext cx="1726479" cy="788811"/>
            </a:xfrm>
            <a:prstGeom prst="roundRect">
              <a:avLst/>
            </a:prstGeom>
            <a:ln w="28575">
              <a:headEnd/>
              <a:tailEnd/>
            </a:ln>
          </p:spPr>
          <p:style>
            <a:lnRef idx="1">
              <a:schemeClr val="accent5"/>
            </a:lnRef>
            <a:fillRef idx="2">
              <a:schemeClr val="accent5"/>
            </a:fillRef>
            <a:effectRef idx="1">
              <a:schemeClr val="accent5"/>
            </a:effectRef>
            <a:fontRef idx="minor">
              <a:schemeClr val="dk1"/>
            </a:fontRef>
          </p:style>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chemeClr val="accent1">
                      <a:lumMod val="25000"/>
                    </a:schemeClr>
                  </a:solidFill>
                  <a:latin typeface="Myriad Pro" pitchFamily="34" charset="0"/>
                </a:rPr>
                <a:t>“Common” </a:t>
              </a:r>
              <a:br>
                <a:rPr lang="en-US" sz="1600" b="1" dirty="0">
                  <a:solidFill>
                    <a:schemeClr val="accent1">
                      <a:lumMod val="25000"/>
                    </a:schemeClr>
                  </a:solidFill>
                  <a:latin typeface="Myriad Pro" pitchFamily="34" charset="0"/>
                </a:rPr>
              </a:br>
              <a:r>
                <a:rPr lang="en-US" sz="1600" b="1" dirty="0">
                  <a:solidFill>
                    <a:schemeClr val="accent1">
                      <a:lumMod val="25000"/>
                    </a:schemeClr>
                  </a:solidFill>
                  <a:latin typeface="Myriad Pro" pitchFamily="34" charset="0"/>
                </a:rPr>
                <a:t>Hand and Foot </a:t>
              </a:r>
            </a:p>
            <a:p>
              <a:pPr algn="ctr" eaLnBrk="1" hangingPunct="1"/>
              <a:r>
                <a:rPr lang="en-US" sz="1600" b="1" dirty="0">
                  <a:solidFill>
                    <a:schemeClr val="accent1">
                      <a:lumMod val="25000"/>
                    </a:schemeClr>
                  </a:solidFill>
                  <a:latin typeface="Myriad Pro" pitchFamily="34" charset="0"/>
                </a:rPr>
                <a:t>Warts</a:t>
              </a:r>
            </a:p>
          </p:txBody>
        </p:sp>
        <p:sp>
          <p:nvSpPr>
            <p:cNvPr id="56330" name="Text Box 10"/>
            <p:cNvSpPr txBox="1">
              <a:spLocks noChangeArrowheads="1"/>
            </p:cNvSpPr>
            <p:nvPr/>
          </p:nvSpPr>
          <p:spPr bwMode="auto">
            <a:xfrm>
              <a:off x="495803" y="2158572"/>
              <a:ext cx="1456565" cy="34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dirty="0">
                  <a:solidFill>
                    <a:srgbClr val="7030A0"/>
                  </a:solidFill>
                  <a:latin typeface="Myriad Pro" pitchFamily="34" charset="0"/>
                </a:rPr>
                <a:t>~40 Types </a:t>
              </a:r>
            </a:p>
          </p:txBody>
        </p:sp>
        <p:sp>
          <p:nvSpPr>
            <p:cNvPr id="56331" name="Text Box 11"/>
            <p:cNvSpPr txBox="1">
              <a:spLocks noChangeArrowheads="1"/>
            </p:cNvSpPr>
            <p:nvPr/>
          </p:nvSpPr>
          <p:spPr bwMode="auto">
            <a:xfrm>
              <a:off x="3449425" y="4705909"/>
              <a:ext cx="3067391" cy="788811"/>
            </a:xfrm>
            <a:prstGeom prst="roundRect">
              <a:avLst/>
            </a:prstGeom>
            <a:gradFill flip="none" rotWithShape="1">
              <a:gsLst>
                <a:gs pos="0">
                  <a:srgbClr val="B5E6F5">
                    <a:shade val="67500"/>
                    <a:satMod val="115000"/>
                  </a:srgbClr>
                </a:gs>
                <a:gs pos="100000">
                  <a:srgbClr val="B5E6F5">
                    <a:shade val="100000"/>
                    <a:satMod val="115000"/>
                  </a:srgbClr>
                </a:gs>
              </a:gsLst>
              <a:lin ang="16200000" scaled="1"/>
              <a:tileRect/>
            </a:gradFill>
            <a:ln w="28575">
              <a:solidFill>
                <a:srgbClr val="1993B9"/>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13718F"/>
                  </a:solidFill>
                  <a:latin typeface="Myriad Pro" pitchFamily="34" charset="0"/>
                </a:rPr>
                <a:t>Genital Warts</a:t>
              </a:r>
            </a:p>
            <a:p>
              <a:pPr algn="ctr" eaLnBrk="1" hangingPunct="1"/>
              <a:r>
                <a:rPr lang="en-US" sz="1600" b="1" dirty="0">
                  <a:solidFill>
                    <a:srgbClr val="13718F"/>
                  </a:solidFill>
                  <a:latin typeface="Myriad Pro" pitchFamily="34" charset="0"/>
                </a:rPr>
                <a:t>Laryngeal Papillomas</a:t>
              </a:r>
            </a:p>
            <a:p>
              <a:pPr algn="ctr" eaLnBrk="1" hangingPunct="1"/>
              <a:r>
                <a:rPr lang="en-US" sz="1600" b="1" dirty="0">
                  <a:solidFill>
                    <a:srgbClr val="13718F"/>
                  </a:solidFill>
                  <a:latin typeface="Myriad Pro" pitchFamily="34" charset="0"/>
                </a:rPr>
                <a:t>Low Grade Cervical Disease</a:t>
              </a:r>
            </a:p>
          </p:txBody>
        </p:sp>
        <p:sp>
          <p:nvSpPr>
            <p:cNvPr id="56332" name="Text Box 12"/>
            <p:cNvSpPr txBox="1">
              <a:spLocks noChangeArrowheads="1"/>
            </p:cNvSpPr>
            <p:nvPr/>
          </p:nvSpPr>
          <p:spPr bwMode="auto">
            <a:xfrm>
              <a:off x="3294268" y="3548942"/>
              <a:ext cx="2978166" cy="55452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13718F"/>
                  </a:solidFill>
                  <a:latin typeface="Myriad Pro" pitchFamily="34" charset="0"/>
                </a:rPr>
                <a:t>Low risk (non-oncogenic)</a:t>
              </a:r>
              <a:br>
                <a:rPr lang="en-US" b="1" dirty="0">
                  <a:solidFill>
                    <a:srgbClr val="13718F"/>
                  </a:solidFill>
                  <a:latin typeface="Myriad Pro" pitchFamily="34" charset="0"/>
                </a:rPr>
              </a:br>
              <a:r>
                <a:rPr lang="en-US" b="1" dirty="0">
                  <a:solidFill>
                    <a:srgbClr val="13718F"/>
                  </a:solidFill>
                  <a:latin typeface="Myriad Pro" pitchFamily="34" charset="0"/>
                </a:rPr>
                <a:t>HPV 6, 11 most common</a:t>
              </a:r>
            </a:p>
          </p:txBody>
        </p:sp>
        <p:sp>
          <p:nvSpPr>
            <p:cNvPr id="56333" name="Text Box 13"/>
            <p:cNvSpPr txBox="1">
              <a:spLocks noChangeArrowheads="1"/>
            </p:cNvSpPr>
            <p:nvPr/>
          </p:nvSpPr>
          <p:spPr bwMode="auto">
            <a:xfrm>
              <a:off x="304361" y="3548905"/>
              <a:ext cx="2989907" cy="55452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solidFill>
                    <a:srgbClr val="C00000"/>
                  </a:solidFill>
                  <a:latin typeface="Myriad Pro" pitchFamily="34" charset="0"/>
                </a:rPr>
                <a:t>High risk (oncogenic)</a:t>
              </a:r>
              <a:br>
                <a:rPr lang="en-US" b="1" dirty="0">
                  <a:solidFill>
                    <a:srgbClr val="C00000"/>
                  </a:solidFill>
                  <a:latin typeface="Myriad Pro" pitchFamily="34" charset="0"/>
                </a:rPr>
              </a:br>
              <a:r>
                <a:rPr lang="en-US" b="1" dirty="0">
                  <a:solidFill>
                    <a:srgbClr val="C00000"/>
                  </a:solidFill>
                  <a:latin typeface="Myriad Pro" pitchFamily="34" charset="0"/>
                </a:rPr>
                <a:t>HPV 16, 18 most common</a:t>
              </a:r>
            </a:p>
          </p:txBody>
        </p:sp>
        <p:sp>
          <p:nvSpPr>
            <p:cNvPr id="56334" name="Text Box 14"/>
            <p:cNvSpPr txBox="1">
              <a:spLocks noChangeArrowheads="1"/>
            </p:cNvSpPr>
            <p:nvPr/>
          </p:nvSpPr>
          <p:spPr bwMode="auto">
            <a:xfrm>
              <a:off x="231346" y="4472187"/>
              <a:ext cx="3062922" cy="1256255"/>
            </a:xfrm>
            <a:prstGeom prst="roundRect">
              <a:avLst/>
            </a:prstGeom>
            <a:gradFill flip="none" rotWithShape="1">
              <a:gsLst>
                <a:gs pos="0">
                  <a:srgbClr val="F8A388"/>
                </a:gs>
                <a:gs pos="100000">
                  <a:srgbClr val="FFCAB9"/>
                </a:gs>
              </a:gsLst>
              <a:lin ang="16200000" scaled="1"/>
              <a:tileRect/>
            </a:gradFill>
            <a:ln w="28575">
              <a:solidFill>
                <a:srgbClr val="C7380B"/>
              </a:solidFill>
              <a:miter lim="800000"/>
              <a:headEnd/>
              <a:tailEnd/>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C00000"/>
                  </a:solidFill>
                  <a:latin typeface="Myriad Pro" pitchFamily="34" charset="0"/>
                </a:rPr>
                <a:t>Cervical Cancer                Anogenital Cancers Oropharyngeal Cancer Cancer Precursors </a:t>
              </a:r>
            </a:p>
            <a:p>
              <a:pPr algn="ctr" eaLnBrk="1" hangingPunct="1"/>
              <a:r>
                <a:rPr lang="en-US" sz="1600" b="1" dirty="0">
                  <a:solidFill>
                    <a:srgbClr val="C00000"/>
                  </a:solidFill>
                  <a:latin typeface="Myriad Pro" pitchFamily="34" charset="0"/>
                </a:rPr>
                <a:t>Low Grade Cervical Disease</a:t>
              </a:r>
            </a:p>
          </p:txBody>
        </p:sp>
      </p:grpSp>
      <p:cxnSp>
        <p:nvCxnSpPr>
          <p:cNvPr id="3" name="Straight Arrow Connector 2"/>
          <p:cNvCxnSpPr>
            <a:stCxn id="56327" idx="2"/>
            <a:endCxn id="56329" idx="0"/>
          </p:cNvCxnSpPr>
          <p:nvPr/>
        </p:nvCxnSpPr>
        <p:spPr>
          <a:xfrm>
            <a:off x="6018427" y="2459593"/>
            <a:ext cx="1928700" cy="2308987"/>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83415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9106</Words>
  <Application>Microsoft Office PowerPoint</Application>
  <PresentationFormat>On-screen Show (4:3)</PresentationFormat>
  <Paragraphs>613</Paragraphs>
  <Slides>86</Slides>
  <Notes>84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7" baseType="lpstr">
      <vt:lpstr>ＭＳ Ｐゴシック</vt:lpstr>
      <vt:lpstr>Arial</vt:lpstr>
      <vt:lpstr>Calibri</vt:lpstr>
      <vt:lpstr>Courier New</vt:lpstr>
      <vt:lpstr>Franklin Gothic Heavy</vt:lpstr>
      <vt:lpstr>Myriad Pro</vt:lpstr>
      <vt:lpstr>Times New Roman</vt:lpstr>
      <vt:lpstr>Wingdings</vt:lpstr>
      <vt:lpstr>Wingdings 3</vt:lpstr>
      <vt:lpstr>1_Office Theme</vt:lpstr>
      <vt:lpstr>Worksheet</vt:lpstr>
      <vt:lpstr>You are the Key to HPV Cancer Prevention Understanding the Burden of HPV Disease,  the Importance of the HPV Vaccine Recommendation,  and  Communicating about HPV Vaccination</vt:lpstr>
      <vt:lpstr>Funding</vt:lpstr>
      <vt:lpstr>Faculty Disclosure</vt:lpstr>
      <vt:lpstr>Some of my pharmacist heroes</vt:lpstr>
      <vt:lpstr>Objectives</vt:lpstr>
      <vt:lpstr>PowerPoint Presentation</vt:lpstr>
      <vt:lpstr>HPV Infection &amp; Disease</vt:lpstr>
      <vt:lpstr>So, let’s talk about  HPV vaccine and its promotion</vt:lpstr>
      <vt:lpstr>HPV Types Differ in their  Disease Associations</vt:lpstr>
      <vt:lpstr>HPV Infection</vt:lpstr>
      <vt:lpstr>Cancers Caused by HPV per Year, U.S., 2009-2013</vt:lpstr>
      <vt:lpstr>HPV-Associated Cancers per Year, United States, 2009–2013</vt:lpstr>
      <vt:lpstr>HPV-Associated Cancer Rates by Sex,  Race and Ethnicity, United States, 2009–2013</vt:lpstr>
      <vt:lpstr>HPV-Associated Cervical Cancer Rates by  Race and Ethnicity, United States, 2009–2013</vt:lpstr>
      <vt:lpstr>HPV-Associated Oropharyngeal Cancer Rates by Sex, Race and Ethnicity, United States, 2009–2013</vt:lpstr>
      <vt:lpstr>Cervical Cancer</vt:lpstr>
      <vt:lpstr>Cervical pre-cancer in U.S. females</vt:lpstr>
      <vt:lpstr>HPV Vaccine</vt:lpstr>
      <vt:lpstr>HPV Vaccine Comparison</vt:lpstr>
      <vt:lpstr>HPV Vaccination is Recommended  at Age 11 or 12 Years</vt:lpstr>
      <vt:lpstr>HPV Vaccine Recommendation</vt:lpstr>
      <vt:lpstr>Dosing Schedules</vt:lpstr>
      <vt:lpstr>HPV Vaccine Safety</vt:lpstr>
      <vt:lpstr>United States Vaccine Safety System</vt:lpstr>
      <vt:lpstr>Over 10 Years of HPV Vaccine Safety Data</vt:lpstr>
      <vt:lpstr>Evaluating and Monitoring 9-valent HPV Vaccine Safety in the United States</vt:lpstr>
      <vt:lpstr>HPV Vaccine Impact</vt:lpstr>
      <vt:lpstr>HPV vaccine impact monitoring</vt:lpstr>
      <vt:lpstr>Systematic Review and Meta-Analysis: Population-Level Impact of HPV Vaccination</vt:lpstr>
      <vt:lpstr>Genital Warts –  An Even Better Selling Point?</vt:lpstr>
      <vt:lpstr>Adolescent Vaccination Coverage United States, 2006-2015</vt:lpstr>
      <vt:lpstr>Impact of Eliminating Missed Opportunities  by Age 13 Years in Girls Born in 2000</vt:lpstr>
      <vt:lpstr>Framing the conversation</vt:lpstr>
      <vt:lpstr>Clinicians underestimate the value parents place on HPV vaccine</vt:lpstr>
      <vt:lpstr>Reasons parents won’t initiate HPV vaccination for children</vt:lpstr>
      <vt:lpstr>Clinicians Underestimate the Value Parents Place on HPV Vaccine</vt:lpstr>
      <vt:lpstr>Give an Effective Recommendation to Receive HPV Vaccine at Ages 11 or 12</vt:lpstr>
      <vt:lpstr>PowerPoint Presentation</vt:lpstr>
      <vt:lpstr>Same Way Same Day</vt:lpstr>
      <vt:lpstr>Make an Effective Recommendation</vt:lpstr>
      <vt:lpstr>PowerPoint Presentation</vt:lpstr>
      <vt:lpstr>PowerPoint Presentation</vt:lpstr>
      <vt:lpstr>PowerPoint Presentation</vt:lpstr>
      <vt:lpstr>Some Parents Need Reassurance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should the bike helmet go on?</vt:lpstr>
      <vt:lpstr>When do we put our seat belts 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a parent doesn’t say yes today…</vt:lpstr>
      <vt:lpstr>If a parent declines today…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2014-04-04T16:39:47Z</dcterms:created>
  <dcterms:modified xsi:type="dcterms:W3CDTF">2017-06-15T22:42:38Z</dcterms:modified>
</cp:coreProperties>
</file>