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57" r:id="rId22"/>
    <p:sldId id="258" r:id="rId23"/>
    <p:sldId id="259" r:id="rId24"/>
    <p:sldId id="260" r:id="rId25"/>
    <p:sldId id="261" r:id="rId26"/>
    <p:sldId id="264" r:id="rId27"/>
    <p:sldId id="266" r:id="rId28"/>
    <p:sldId id="267" r:id="rId29"/>
    <p:sldId id="265" r:id="rId30"/>
    <p:sldId id="269" r:id="rId31"/>
    <p:sldId id="329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28" r:id="rId7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↑contractility or ↓afterload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8.75</c:v>
                </c:pt>
                <c:pt idx="3">
                  <c:v>9</c:v>
                </c:pt>
                <c:pt idx="4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C2F-4866-BB7F-52A0740E45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 preload and afterload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C2F-4866-BB7F-52A0740E45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↓contractility or ↑ afterload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C2F-4866-BB7F-52A0740E4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374232"/>
        <c:axId val="-2125199144"/>
      </c:scatterChart>
      <c:valAx>
        <c:axId val="2104374232"/>
        <c:scaling>
          <c:orientation val="minMax"/>
          <c:max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PCWP (mmHg)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2125199144"/>
        <c:crosses val="autoZero"/>
        <c:crossBetween val="midCat"/>
      </c:valAx>
      <c:valAx>
        <c:axId val="-21251991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Cardiac Output (L/min)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0437423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0.55789</cdr:x>
      <cdr:y>0.55814</cdr:y>
    </cdr:from>
    <cdr:to>
      <cdr:x>0.66316</cdr:x>
      <cdr:y>0.76744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8600" y="2438400"/>
          <a:ext cx="762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800" dirty="0"/>
        </a:p>
        <a:p xmlns:a="http://schemas.openxmlformats.org/drawingml/2006/main">
          <a:r>
            <a:rPr lang="en-US" sz="1800" dirty="0"/>
            <a:t>Both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0163464B-1FFB-460E-88DA-C0EB38C81B13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F71D47F-21E4-42B2-B883-3B6914B27D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57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8B89327-6AE9-4091-92C9-2428ABCD848E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D2BFCD9-7376-4110-9DFC-929A71D8F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7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UNM 4</a:t>
            </a:r>
            <a:r>
              <a:rPr lang="en-US" baseline="30000" dirty="0"/>
              <a:t>th</a:t>
            </a:r>
            <a:r>
              <a:rPr lang="en-US" dirty="0"/>
              <a:t> year</a:t>
            </a:r>
            <a:r>
              <a:rPr lang="en-US" baseline="0" dirty="0"/>
              <a:t> Medical Students=39% of all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BFCD9-7376-4110-9DFC-929A71D8F8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44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CaCl</a:t>
            </a:r>
            <a:r>
              <a:rPr lang="en-US" dirty="0"/>
              <a:t> has 3x more elemental</a:t>
            </a:r>
            <a:r>
              <a:rPr lang="en-US" baseline="0" dirty="0"/>
              <a:t> Ca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764A-6214-4FDB-8381-9591E3E20E2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BFCD9-7376-4110-9DFC-929A71D8F81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Hypovolemia</a:t>
            </a:r>
            <a:r>
              <a:rPr lang="en-US" dirty="0"/>
              <a:t>: very common due to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inadequate fluid </a:t>
            </a:r>
            <a:r>
              <a:rPr lang="en-US" dirty="0" err="1"/>
              <a:t>resucitation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DI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third spacing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hypertonic/dehydration therapies for treatment of cerebral edema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hyperglycemia-induced osmotic </a:t>
            </a:r>
            <a:r>
              <a:rPr lang="en-US" baseline="0" dirty="0" err="1"/>
              <a:t>diuresis</a:t>
            </a:r>
            <a:endParaRPr lang="en-US" baseline="0" dirty="0"/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cold </a:t>
            </a:r>
            <a:r>
              <a:rPr lang="en-US" baseline="0" dirty="0" err="1"/>
              <a:t>diuresis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87EF9-9356-41A6-BFE3-957D7A905A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Causes</a:t>
            </a:r>
            <a:r>
              <a:rPr lang="en-US" baseline="0" dirty="0"/>
              <a:t> of increased </a:t>
            </a:r>
            <a:r>
              <a:rPr lang="en-US" baseline="0" dirty="0" err="1"/>
              <a:t>afterload</a:t>
            </a:r>
            <a:r>
              <a:rPr lang="en-US" baseline="0" dirty="0"/>
              <a:t>: HTN- </a:t>
            </a:r>
            <a:r>
              <a:rPr lang="en-US" baseline="0" dirty="0" err="1"/>
              <a:t>thyrotoxicosis</a:t>
            </a:r>
            <a:endParaRPr lang="en-US" dirty="0"/>
          </a:p>
          <a:p>
            <a:r>
              <a:rPr lang="en-US" dirty="0"/>
              <a:t>Causes of decreased </a:t>
            </a:r>
            <a:r>
              <a:rPr lang="en-US" dirty="0" err="1"/>
              <a:t>afterload</a:t>
            </a:r>
            <a:r>
              <a:rPr lang="en-US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spinal shock, catecholamine depletion, loss of vasomotor control and </a:t>
            </a:r>
            <a:r>
              <a:rPr lang="en-US" dirty="0" err="1"/>
              <a:t>autoregulation</a:t>
            </a:r>
            <a:r>
              <a:rPr lang="en-US" dirty="0"/>
              <a:t>,</a:t>
            </a:r>
            <a:r>
              <a:rPr lang="en-US" baseline="0" dirty="0"/>
              <a:t> adrenal insufficiency of trauma and critical illness, sepsis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87EF9-9356-41A6-BFE3-957D7A905A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Causes of decreased contractility: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Brain death process: catecholamine</a:t>
            </a:r>
            <a:r>
              <a:rPr lang="en-US" baseline="0" dirty="0"/>
              <a:t> storm, ischemia-reperfusion injury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Trauma: myocardial contusion, pericardial effusion, cardiac </a:t>
            </a:r>
            <a:r>
              <a:rPr lang="en-US" baseline="0" dirty="0" err="1"/>
              <a:t>tamponade</a:t>
            </a:r>
            <a:endParaRPr lang="en-US" baseline="0" dirty="0"/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Metabolic depression: endogenous thyroid hormone depletion, acidosis, hypothermia, hypoxia, </a:t>
            </a:r>
            <a:r>
              <a:rPr lang="en-US" baseline="0" dirty="0" err="1"/>
              <a:t>hypocalcemia</a:t>
            </a:r>
            <a:r>
              <a:rPr lang="en-US" baseline="0" dirty="0"/>
              <a:t>, </a:t>
            </a:r>
            <a:r>
              <a:rPr lang="en-US" baseline="0" dirty="0" err="1"/>
              <a:t>hypophosphatemia</a:t>
            </a:r>
            <a:endParaRPr lang="en-US" baseline="0" dirty="0"/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 Arrhythmias: consider </a:t>
            </a:r>
            <a:r>
              <a:rPr lang="en-US" baseline="0" dirty="0" err="1"/>
              <a:t>hypokalemia</a:t>
            </a:r>
            <a:r>
              <a:rPr lang="en-US" baseline="0" dirty="0"/>
              <a:t>, </a:t>
            </a:r>
            <a:r>
              <a:rPr lang="en-US" baseline="0" dirty="0" err="1"/>
              <a:t>hypomagnesemia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87EF9-9356-41A6-BFE3-957D7A905A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11523" lvl="2" indent="-343277"/>
            <a:r>
              <a:rPr lang="en-US" sz="1000" dirty="0"/>
              <a:t>If </a:t>
            </a:r>
            <a:r>
              <a:rPr lang="en-US" sz="1000" dirty="0" err="1"/>
              <a:t>hypovolemic</a:t>
            </a:r>
            <a:r>
              <a:rPr lang="en-US" sz="1000" dirty="0"/>
              <a:t> (urine sodium &lt; 10mEq/L), give 0.45% NS</a:t>
            </a:r>
          </a:p>
          <a:p>
            <a:pPr marL="1011523" lvl="2" indent="-343277"/>
            <a:r>
              <a:rPr lang="en-US" sz="1000" dirty="0"/>
              <a:t>If </a:t>
            </a:r>
            <a:r>
              <a:rPr lang="en-US" sz="1000" dirty="0" err="1"/>
              <a:t>isovolemic</a:t>
            </a:r>
            <a:r>
              <a:rPr lang="en-US" sz="1000" dirty="0"/>
              <a:t> (urine sodium &gt; 20mEq/L), give D5W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764A-6214-4FDB-8381-9591E3E20E2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Also:</a:t>
            </a:r>
            <a:r>
              <a:rPr lang="en-US" baseline="0" dirty="0"/>
              <a:t> alcoholism, chronic malnutrition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764A-6214-4FDB-8381-9591E3E20E2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764A-6214-4FDB-8381-9591E3E20E2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764A-6214-4FDB-8381-9591E3E20E2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764A-6214-4FDB-8381-9591E3E20E2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M PPT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D64C-5B15-4A8D-B97E-281AF8217B58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3AAF-DF45-4D10-8D45-252F50676C52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4B55-548F-4D33-AFB4-C80C38201593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F4B-9AFA-4CE2-9152-156F09E90662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3E64-037E-467D-B8A4-318527D3B1DA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7D26-5A50-4E36-96A6-EDE37D8191B5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2FCC-465F-412D-8C8E-0BDC08FAE8D1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00CF-E9FB-4DB1-925D-170F5018B00C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C4CF-831F-46CD-82BF-9ABAAB71F71A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B5287-ACE7-4DFC-963B-5E08EF4B44AE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F610-DEB6-4D41-876A-0ACE1F75E7E3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M PPT3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CC7E8-C9F1-46CB-8CF2-69DBB440AF48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13A4-1DA1-4BE1-AC53-97EA9BCB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calc.com/freewater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800" dirty="0"/>
            </a:b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2743200"/>
            <a:ext cx="586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Management of the Complex Organ Donor Patient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Considerations for Coma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Exclude the presence of CNS-depressant drug effect by history, drug screen, calculation of clearance using 5 times the drug’s half-life, or, if available, drug plasma levels below the therapeutic range</a:t>
            </a:r>
          </a:p>
          <a:p>
            <a:r>
              <a:rPr lang="en-US" dirty="0"/>
              <a:t>The legal alcohol limit for driving is 0.08% which is a practical threshold below which a brain death examination could proceed</a:t>
            </a:r>
          </a:p>
          <a:p>
            <a:r>
              <a:rPr lang="en-US" dirty="0"/>
              <a:t>There should be no severe electrolyte, acid-base, or endocrine disturbance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F4B-9AFA-4CE2-9152-156F09E90662}" type="datetime4">
              <a:rPr lang="en-US" smtClean="0"/>
              <a:pPr/>
              <a:t>June 15,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2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Neuroendocrine Imbalance in the Brain Dead Organ Donor</a:t>
            </a:r>
          </a:p>
        </p:txBody>
      </p:sp>
      <p:pic>
        <p:nvPicPr>
          <p:cNvPr id="1026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4267200"/>
            <a:ext cx="2514600" cy="2118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08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</a:t>
            </a:r>
            <a:r>
              <a:rPr lang="en-US" dirty="0" err="1"/>
              <a:t>Insipidus</a:t>
            </a:r>
            <a:endParaRPr lang="en-US" dirty="0"/>
          </a:p>
        </p:txBody>
      </p:sp>
      <p:pic>
        <p:nvPicPr>
          <p:cNvPr id="20482" name="Picture 2" descr="http://www.forestwaterfalls.com/images/waterfall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550" y="1524000"/>
            <a:ext cx="3136900" cy="4708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4339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Insipidus: 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Normally the regulation of urine production occurs in the hypothalamus, which produces </a:t>
            </a:r>
            <a:r>
              <a:rPr lang="en-US" sz="2200" dirty="0" err="1"/>
              <a:t>arginine</a:t>
            </a:r>
            <a:r>
              <a:rPr lang="en-US" sz="2200" dirty="0"/>
              <a:t> vasopressin (or </a:t>
            </a:r>
            <a:r>
              <a:rPr lang="en-US" sz="2200" dirty="0" err="1"/>
              <a:t>antidiuretic</a:t>
            </a:r>
            <a:r>
              <a:rPr lang="en-US" sz="2200" dirty="0"/>
              <a:t> hormone, ADH). After synthesis, ADH is transported to the posterior pituitary where it is stored for release. </a:t>
            </a:r>
          </a:p>
          <a:p>
            <a:endParaRPr lang="en-US" sz="2200" dirty="0"/>
          </a:p>
          <a:p>
            <a:r>
              <a:rPr lang="en-US" sz="2200" dirty="0"/>
              <a:t>When these structures are infarcted after brain death, there is a rapid depletion of ADH leading to diabetes </a:t>
            </a:r>
            <a:r>
              <a:rPr lang="en-US" sz="2200" dirty="0" err="1"/>
              <a:t>insipidus</a:t>
            </a:r>
            <a:r>
              <a:rPr lang="en-US" sz="2200" dirty="0"/>
              <a:t> (DI) in ~60-80% of brain dead organ donors.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Reference: Smith M. Physiologic changes during brain stem death: lessons for management of the organ donor. </a:t>
            </a:r>
            <a:r>
              <a:rPr lang="en-US" sz="1200" i="1" dirty="0"/>
              <a:t>Journal of Heart and Lung Transplantation</a:t>
            </a:r>
            <a:r>
              <a:rPr lang="en-US" sz="1200" dirty="0"/>
              <a:t>. 2004;23:S217-222. </a:t>
            </a:r>
          </a:p>
        </p:txBody>
      </p:sp>
    </p:spTree>
    <p:extLst>
      <p:ext uri="{BB962C8B-B14F-4D97-AF65-F5344CB8AC3E}">
        <p14:creationId xmlns:p14="http://schemas.microsoft.com/office/powerpoint/2010/main" val="356278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Insipidus: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DI is characterized by excessive diuresis, severe </a:t>
            </a:r>
            <a:r>
              <a:rPr lang="en-US" sz="2200" dirty="0" err="1"/>
              <a:t>hypovolemia</a:t>
            </a:r>
            <a:r>
              <a:rPr lang="en-US" sz="2200" dirty="0"/>
              <a:t>, and </a:t>
            </a:r>
            <a:r>
              <a:rPr lang="en-US" sz="2200" dirty="0" err="1"/>
              <a:t>hypernatremia</a:t>
            </a:r>
            <a:r>
              <a:rPr lang="en-US" sz="2200" dirty="0"/>
              <a:t>.</a:t>
            </a:r>
          </a:p>
          <a:p>
            <a:r>
              <a:rPr lang="en-US" sz="2200" dirty="0"/>
              <a:t>Differential diagnosis of </a:t>
            </a:r>
            <a:r>
              <a:rPr lang="en-US" sz="2200" dirty="0" err="1"/>
              <a:t>polyuria</a:t>
            </a:r>
            <a:r>
              <a:rPr lang="en-US" sz="2200" dirty="0"/>
              <a:t>:</a:t>
            </a:r>
          </a:p>
          <a:p>
            <a:pPr>
              <a:buNone/>
            </a:pP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30447" y="2743200"/>
          <a:ext cx="708310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Mannitol</a:t>
                      </a:r>
                      <a:r>
                        <a:rPr lang="en-US" sz="1400" dirty="0"/>
                        <a:t>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Hyperglycemia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Serum Na (</a:t>
                      </a:r>
                      <a:r>
                        <a:rPr lang="en-US" sz="1400" dirty="0" err="1"/>
                        <a:t>mmol</a:t>
                      </a:r>
                      <a:r>
                        <a:rPr lang="en-US" sz="1400" dirty="0"/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 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Serum </a:t>
                      </a:r>
                      <a:r>
                        <a:rPr lang="en-US" sz="1400" dirty="0" err="1"/>
                        <a:t>Osmo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mOsm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en-US" sz="1400" dirty="0"/>
                        <a:t>&gt;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en-US" sz="1400" baseline="0" dirty="0"/>
                        <a:t>&gt; 300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Serum </a:t>
                      </a:r>
                      <a:r>
                        <a:rPr lang="en-US" sz="1400" dirty="0" err="1"/>
                        <a:t>Osmolar</a:t>
                      </a:r>
                      <a:r>
                        <a:rPr lang="en-US" sz="1400" dirty="0"/>
                        <a:t> Gap (</a:t>
                      </a:r>
                      <a:r>
                        <a:rPr lang="en-US" sz="1400" dirty="0" err="1"/>
                        <a:t>mOsm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 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 10-15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Urine Output (ml/h)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en-US" sz="1400" dirty="0"/>
                        <a:t>&gt;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 200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 200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Urine Na (</a:t>
                      </a:r>
                      <a:r>
                        <a:rPr lang="en-US" sz="1400" dirty="0" err="1"/>
                        <a:t>mmol</a:t>
                      </a:r>
                      <a:r>
                        <a:rPr lang="en-US" sz="1400" dirty="0"/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&lt; 10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50-70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Urine </a:t>
                      </a:r>
                      <a:r>
                        <a:rPr lang="en-US" sz="1400" dirty="0" err="1"/>
                        <a:t>Osmo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mOsm</a:t>
                      </a:r>
                      <a:r>
                        <a:rPr lang="en-US" sz="1400" dirty="0"/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&lt;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 300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 300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Urine Spec 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&lt; 1.005</a:t>
                      </a:r>
                      <a:r>
                        <a:rPr lang="en-US" sz="1400" b="1" baseline="0" dirty="0"/>
                        <a:t> 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 1.020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 1.020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Urine 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Present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17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Diabetes </a:t>
            </a:r>
            <a:r>
              <a:rPr lang="en-US" dirty="0" err="1"/>
              <a:t>Insipidus</a:t>
            </a:r>
            <a:r>
              <a:rPr lang="en-US" dirty="0"/>
              <a:t>: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Hypotension due to dehydration</a:t>
            </a:r>
          </a:p>
          <a:p>
            <a:endParaRPr lang="en-US" sz="2200" dirty="0"/>
          </a:p>
          <a:p>
            <a:r>
              <a:rPr lang="en-US" sz="2200" dirty="0"/>
              <a:t>Electrolyte abnormalities secondary to free water loss: </a:t>
            </a:r>
          </a:p>
          <a:p>
            <a:pPr lvl="1"/>
            <a:r>
              <a:rPr lang="en-US" sz="1700" dirty="0" err="1"/>
              <a:t>Hypernatremia</a:t>
            </a:r>
            <a:endParaRPr lang="en-US" sz="1700" dirty="0"/>
          </a:p>
          <a:p>
            <a:pPr lvl="1"/>
            <a:r>
              <a:rPr lang="en-US" sz="1700" dirty="0" err="1"/>
              <a:t>Hypokalemia</a:t>
            </a:r>
            <a:endParaRPr lang="en-US" sz="1700" dirty="0"/>
          </a:p>
          <a:p>
            <a:pPr lvl="1"/>
            <a:r>
              <a:rPr lang="en-US" sz="1700" dirty="0" err="1"/>
              <a:t>Hypocalcemia</a:t>
            </a:r>
            <a:endParaRPr lang="en-US" sz="1700" dirty="0"/>
          </a:p>
          <a:p>
            <a:pPr lvl="1"/>
            <a:r>
              <a:rPr lang="en-US" sz="1700" dirty="0" err="1"/>
              <a:t>Hypophosphatemia</a:t>
            </a:r>
            <a:endParaRPr lang="en-US" sz="1700" dirty="0"/>
          </a:p>
          <a:p>
            <a:pPr lvl="1"/>
            <a:endParaRPr lang="en-US" sz="1700" dirty="0"/>
          </a:p>
          <a:p>
            <a:r>
              <a:rPr lang="en-US" sz="2200" dirty="0"/>
              <a:t>Severe dehydration may cause renal cellular swelling that, in turn, can cause capsular rupture of the kidneys</a:t>
            </a:r>
          </a:p>
        </p:txBody>
      </p:sp>
    </p:spTree>
    <p:extLst>
      <p:ext uri="{BB962C8B-B14F-4D97-AF65-F5344CB8AC3E}">
        <p14:creationId xmlns:p14="http://schemas.microsoft.com/office/powerpoint/2010/main" val="2323953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</a:t>
            </a:r>
            <a:r>
              <a:rPr lang="en-US" dirty="0" err="1"/>
              <a:t>Insipidus</a:t>
            </a:r>
            <a:r>
              <a:rPr lang="en-US" dirty="0"/>
              <a:t>: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>
            <a:normAutofit/>
          </a:bodyPr>
          <a:lstStyle/>
          <a:p>
            <a:r>
              <a:rPr lang="en-US" sz="1700" dirty="0"/>
              <a:t>Correct </a:t>
            </a:r>
            <a:r>
              <a:rPr lang="en-US" sz="1700" dirty="0" err="1"/>
              <a:t>hypovolemia</a:t>
            </a:r>
            <a:endParaRPr lang="en-US" sz="1700" dirty="0"/>
          </a:p>
          <a:p>
            <a:pPr lvl="1"/>
            <a:r>
              <a:rPr lang="en-US" sz="1700" dirty="0"/>
              <a:t>1:1 fluid replacement with D5W </a:t>
            </a:r>
          </a:p>
          <a:p>
            <a:pPr lvl="1"/>
            <a:r>
              <a:rPr lang="en-US" sz="1700" dirty="0"/>
              <a:t>1:1 fluid replacement with D5 ¼ NS</a:t>
            </a:r>
          </a:p>
          <a:p>
            <a:r>
              <a:rPr lang="en-US" sz="1700" dirty="0"/>
              <a:t>Correct free water deficit and </a:t>
            </a:r>
            <a:r>
              <a:rPr lang="en-US" sz="1700" dirty="0" err="1"/>
              <a:t>hypernatremia</a:t>
            </a:r>
            <a:endParaRPr lang="en-US" sz="1700" dirty="0"/>
          </a:p>
          <a:p>
            <a:pPr lvl="1"/>
            <a:r>
              <a:rPr lang="en-US" sz="1700" dirty="0"/>
              <a:t>Free water deficit (L) = TBW* x ([serum Na/140] – 1)</a:t>
            </a:r>
          </a:p>
          <a:p>
            <a:pPr lvl="3">
              <a:buNone/>
            </a:pPr>
            <a:r>
              <a:rPr lang="en-US" sz="1500" dirty="0"/>
              <a:t>TBW = Total Body Water</a:t>
            </a:r>
          </a:p>
          <a:p>
            <a:pPr lvl="3">
              <a:buNone/>
            </a:pPr>
            <a:r>
              <a:rPr lang="en-US" sz="1500" dirty="0"/>
              <a:t>TBW (men) = 0.6 x weight (kg)</a:t>
            </a:r>
          </a:p>
          <a:p>
            <a:pPr lvl="3">
              <a:buNone/>
            </a:pPr>
            <a:r>
              <a:rPr lang="en-US" sz="1500" dirty="0"/>
              <a:t>TBW (women) = 0.5 x weight (kg)</a:t>
            </a:r>
          </a:p>
          <a:p>
            <a:pPr lvl="1"/>
            <a:r>
              <a:rPr lang="en-US" sz="1700" u="sng" dirty="0">
                <a:hlinkClick r:id="rId2"/>
              </a:rPr>
              <a:t>http://www.medcalc.com/freewater.html</a:t>
            </a:r>
            <a:r>
              <a:rPr lang="en-US" sz="1700" dirty="0"/>
              <a:t> </a:t>
            </a:r>
          </a:p>
          <a:p>
            <a:r>
              <a:rPr lang="en-US" sz="1700" dirty="0"/>
              <a:t>Hormone replacement therapy</a:t>
            </a:r>
          </a:p>
          <a:p>
            <a:pPr lvl="1"/>
            <a:r>
              <a:rPr lang="en-US" sz="1700" dirty="0"/>
              <a:t>0.5 - 2 mcg DDAVP IV Q2h PRN</a:t>
            </a:r>
          </a:p>
          <a:p>
            <a:pPr lvl="1"/>
            <a:r>
              <a:rPr lang="en-US" sz="1700" dirty="0"/>
              <a:t>0.01 – 0.04 U/min Vasopressin IV </a:t>
            </a:r>
            <a:r>
              <a:rPr lang="en-US" sz="1700" dirty="0" err="1"/>
              <a:t>gtt</a:t>
            </a:r>
            <a:endParaRPr lang="en-US" sz="1700" dirty="0"/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??Note: Do not administer within _ hrs of OR??</a:t>
            </a:r>
          </a:p>
          <a:p>
            <a:pPr lvl="1"/>
            <a:endParaRPr lang="en-US" sz="1700" dirty="0"/>
          </a:p>
          <a:p>
            <a:pPr algn="ctr"/>
            <a:r>
              <a:rPr lang="en-US" sz="2200" cap="small" dirty="0"/>
              <a:t>  GOAL</a:t>
            </a:r>
            <a:r>
              <a:rPr lang="en-US" sz="2200" dirty="0"/>
              <a:t>: hourly urine output 0.5 – 2 ml/kg</a:t>
            </a:r>
          </a:p>
          <a:p>
            <a:pPr lvl="1"/>
            <a:endParaRPr lang="en-US" sz="1700" dirty="0"/>
          </a:p>
        </p:txBody>
      </p:sp>
      <p:sp>
        <p:nvSpPr>
          <p:cNvPr id="4" name="Sun 3"/>
          <p:cNvSpPr/>
          <p:nvPr/>
        </p:nvSpPr>
        <p:spPr>
          <a:xfrm>
            <a:off x="1600200" y="5486400"/>
            <a:ext cx="457200" cy="457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7391400" y="5486400"/>
            <a:ext cx="457200" cy="457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4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Impaired Thermoregulation</a:t>
            </a:r>
          </a:p>
        </p:txBody>
      </p:sp>
      <p:pic>
        <p:nvPicPr>
          <p:cNvPr id="15362" name="Picture 2" descr="http://www.koalasforever.com/all%20the%20koalas/chilly%20koala%20-%20no%20words%20-%20transpar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0353" y="1600200"/>
            <a:ext cx="4723295" cy="478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6770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Impaired Thermoregulation: Etiology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Results from the lack of hypothalamic body temperature control</a:t>
            </a:r>
          </a:p>
          <a:p>
            <a:endParaRPr lang="en-US" sz="2200" dirty="0"/>
          </a:p>
          <a:p>
            <a:r>
              <a:rPr lang="en-US" sz="2200" dirty="0"/>
              <a:t>Brain dead patients become </a:t>
            </a:r>
            <a:r>
              <a:rPr lang="en-US" sz="2200" cap="small" dirty="0" err="1"/>
              <a:t>poikilothermic</a:t>
            </a:r>
            <a:r>
              <a:rPr lang="en-US" sz="2200" dirty="0"/>
              <a:t>, meaning that their core temperature drifts progressively downward towards ambient temperature</a:t>
            </a:r>
          </a:p>
          <a:p>
            <a:endParaRPr lang="en-US" sz="2200" dirty="0"/>
          </a:p>
          <a:p>
            <a:r>
              <a:rPr lang="en-US" sz="2200" dirty="0"/>
              <a:t>The trend towards hypothermia is exacerbated by:</a:t>
            </a:r>
          </a:p>
          <a:p>
            <a:pPr lvl="1"/>
            <a:r>
              <a:rPr lang="en-US" sz="1700" dirty="0"/>
              <a:t>Administration of large volumes of intravenous fluids at room temperature</a:t>
            </a:r>
          </a:p>
          <a:p>
            <a:pPr lvl="1"/>
            <a:r>
              <a:rPr lang="en-US" sz="1700" dirty="0">
                <a:latin typeface="Calibri"/>
              </a:rPr>
              <a:t>↓</a:t>
            </a:r>
            <a:r>
              <a:rPr lang="en-US" sz="1700" dirty="0"/>
              <a:t> metabolic rate and loss of muscular activity</a:t>
            </a:r>
          </a:p>
          <a:p>
            <a:pPr lvl="1"/>
            <a:r>
              <a:rPr lang="en-US" sz="1700" dirty="0"/>
              <a:t>Profound peripheral dilatation</a:t>
            </a:r>
          </a:p>
        </p:txBody>
      </p:sp>
    </p:spTree>
    <p:extLst>
      <p:ext uri="{BB962C8B-B14F-4D97-AF65-F5344CB8AC3E}">
        <p14:creationId xmlns:p14="http://schemas.microsoft.com/office/powerpoint/2010/main" val="461058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u="sng"/>
              <a:t>Hypothermia</a:t>
            </a:r>
          </a:p>
          <a:p>
            <a:pPr algn="ctr"/>
            <a:r>
              <a:t>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u="sng" dirty="0"/>
              <a:t>Hyperthermia/Rapid rewarming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1752" y="2362200"/>
            <a:ext cx="4041648" cy="3962400"/>
          </a:xfrm>
        </p:spPr>
        <p:txBody>
          <a:bodyPr>
            <a:normAutofit lnSpcReduction="10000"/>
          </a:bodyPr>
          <a:lstStyle/>
          <a:p>
            <a:r>
              <a:rPr lang="en-US" sz="1700" dirty="0"/>
              <a:t>Arterial vasoconstriction</a:t>
            </a:r>
          </a:p>
          <a:p>
            <a:r>
              <a:rPr lang="en-US" sz="1700" dirty="0"/>
              <a:t>Oxygen-dissociation curve shifts to the left, leading to </a:t>
            </a:r>
            <a:r>
              <a:rPr lang="en-US" sz="1700" dirty="0">
                <a:latin typeface="Calibri"/>
              </a:rPr>
              <a:t>↓ </a:t>
            </a:r>
            <a:r>
              <a:rPr lang="en-US" sz="1700" dirty="0"/>
              <a:t>tissue oxygen delivery</a:t>
            </a:r>
          </a:p>
          <a:p>
            <a:r>
              <a:rPr lang="en-US" sz="1700" dirty="0"/>
              <a:t>Temperatures &lt; 34</a:t>
            </a:r>
            <a:r>
              <a:rPr lang="en-US" sz="1700" dirty="0">
                <a:latin typeface="Calibri"/>
              </a:rPr>
              <a:t>⁰</a:t>
            </a:r>
            <a:r>
              <a:rPr lang="en-US" sz="1700" dirty="0"/>
              <a:t>C affect enzymatic processes associated with normal coagulation and platelet function, leading to </a:t>
            </a:r>
            <a:r>
              <a:rPr lang="en-US" sz="1700" dirty="0" err="1"/>
              <a:t>coagulopathy</a:t>
            </a:r>
            <a:endParaRPr lang="en-US" sz="1700" dirty="0"/>
          </a:p>
          <a:p>
            <a:r>
              <a:rPr lang="en-US" sz="1700" dirty="0"/>
              <a:t>Myocardial depression, </a:t>
            </a:r>
            <a:r>
              <a:rPr lang="en-US" sz="1700" dirty="0">
                <a:latin typeface="Calibri"/>
              </a:rPr>
              <a:t>↓</a:t>
            </a:r>
            <a:r>
              <a:rPr lang="en-US" sz="1700" dirty="0"/>
              <a:t> CO</a:t>
            </a:r>
          </a:p>
          <a:p>
            <a:r>
              <a:rPr lang="en-US" sz="1700" dirty="0"/>
              <a:t>Impairs ability of kidneys to maintain tubular concentration gradients, leading to cold </a:t>
            </a:r>
            <a:r>
              <a:rPr lang="en-US" sz="1700" dirty="0" err="1"/>
              <a:t>diuresis</a:t>
            </a:r>
            <a:endParaRPr lang="en-US" sz="1700" dirty="0"/>
          </a:p>
          <a:p>
            <a:r>
              <a:rPr lang="en-US" sz="1700" dirty="0"/>
              <a:t>Temperatures &lt; 28</a:t>
            </a:r>
            <a:r>
              <a:rPr lang="en-US" sz="1700" dirty="0">
                <a:latin typeface="Calibri"/>
              </a:rPr>
              <a:t> ⁰</a:t>
            </a:r>
            <a:r>
              <a:rPr lang="en-US" sz="1700" dirty="0"/>
              <a:t>C can lead to ventricular irritability and refractory </a:t>
            </a:r>
            <a:r>
              <a:rPr lang="en-US" sz="1700" dirty="0" err="1"/>
              <a:t>dysrhythmias</a:t>
            </a:r>
            <a:r>
              <a:rPr lang="en-US" sz="1700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Vasodilatation and hypotension</a:t>
            </a:r>
          </a:p>
          <a:p>
            <a:endParaRPr lang="en-US" sz="1700" dirty="0"/>
          </a:p>
          <a:p>
            <a:r>
              <a:rPr lang="en-US" sz="1700" dirty="0">
                <a:latin typeface="Calibri"/>
              </a:rPr>
              <a:t>↑ </a:t>
            </a:r>
            <a:r>
              <a:rPr lang="en-US" sz="1700" dirty="0"/>
              <a:t>metabolic demands, tissue oxygen consumption</a:t>
            </a:r>
          </a:p>
          <a:p>
            <a:endParaRPr lang="en-US" sz="1700" dirty="0"/>
          </a:p>
          <a:p>
            <a:r>
              <a:rPr lang="en-US" sz="1700" dirty="0"/>
              <a:t>Tachycardia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Impaired Thermoregulation: Complications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324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Reference: </a:t>
            </a:r>
            <a:r>
              <a:rPr lang="en-US" sz="1200" dirty="0" err="1"/>
              <a:t>Powner</a:t>
            </a:r>
            <a:r>
              <a:rPr lang="en-US" sz="1200" dirty="0"/>
              <a:t> DJ, Reich HS. Regulation of coagulation abnormalities and temperature in organ donors. </a:t>
            </a:r>
            <a:r>
              <a:rPr lang="en-US" sz="1200" i="1" dirty="0"/>
              <a:t>Progress in Transplantation</a:t>
            </a:r>
            <a:r>
              <a:rPr lang="en-US" sz="1200" dirty="0"/>
              <a:t>. 2000;10:146-153</a:t>
            </a:r>
          </a:p>
        </p:txBody>
      </p:sp>
    </p:spTree>
    <p:extLst>
      <p:ext uri="{BB962C8B-B14F-4D97-AF65-F5344CB8AC3E}">
        <p14:creationId xmlns:p14="http://schemas.microsoft.com/office/powerpoint/2010/main" val="392632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Anticipate the pharmacologic needs of the brain injured patient</a:t>
            </a:r>
          </a:p>
          <a:p>
            <a:r>
              <a:rPr lang="en-US" dirty="0"/>
              <a:t>Diagnose Death by </a:t>
            </a:r>
            <a:r>
              <a:rPr lang="en-US"/>
              <a:t>Neurologic Criteria </a:t>
            </a:r>
            <a:endParaRPr lang="en-US" dirty="0"/>
          </a:p>
          <a:p>
            <a:r>
              <a:rPr lang="en-US" dirty="0"/>
              <a:t>Appropriately treat electrolyte imbalance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F4B-9AFA-4CE2-9152-156F09E90662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27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Impaired Thermoregulation: Treatment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Hypothermia</a:t>
            </a:r>
            <a:endParaRPr lang="en-US" sz="1700" dirty="0"/>
          </a:p>
          <a:p>
            <a:pPr lvl="1"/>
            <a:r>
              <a:rPr lang="en-US" sz="1700" dirty="0">
                <a:latin typeface="Calibri"/>
              </a:rPr>
              <a:t>↑ </a:t>
            </a:r>
            <a:r>
              <a:rPr lang="en-US" sz="1700" dirty="0"/>
              <a:t>ambient room temperature</a:t>
            </a:r>
          </a:p>
          <a:p>
            <a:pPr lvl="1"/>
            <a:r>
              <a:rPr lang="en-US" sz="1700" dirty="0"/>
              <a:t>Warming blanket</a:t>
            </a:r>
          </a:p>
          <a:p>
            <a:pPr lvl="1"/>
            <a:r>
              <a:rPr lang="en-US" sz="1700" dirty="0"/>
              <a:t>Use fluid warmer for IV fluids and blood products </a:t>
            </a:r>
          </a:p>
          <a:p>
            <a:r>
              <a:rPr lang="en-US" sz="2200" dirty="0"/>
              <a:t>Hyperthermia</a:t>
            </a:r>
          </a:p>
          <a:p>
            <a:pPr lvl="1"/>
            <a:r>
              <a:rPr lang="en-US" sz="1700" dirty="0">
                <a:latin typeface="Calibri"/>
              </a:rPr>
              <a:t>↓ </a:t>
            </a:r>
            <a:r>
              <a:rPr lang="en-US" sz="1700" dirty="0"/>
              <a:t>ambient room temperature</a:t>
            </a:r>
          </a:p>
          <a:p>
            <a:pPr lvl="1"/>
            <a:r>
              <a:rPr lang="en-US" sz="1700" dirty="0"/>
              <a:t>Cooling blanket, ice packs</a:t>
            </a:r>
          </a:p>
          <a:p>
            <a:pPr lvl="1"/>
            <a:r>
              <a:rPr lang="en-US" sz="1700" dirty="0"/>
              <a:t>Note: Pharmacologic treatment (e.g. Tylenol) is ineffective  in the brain dead patient </a:t>
            </a:r>
            <a:endParaRPr lang="en-US" sz="1700" dirty="0">
              <a:solidFill>
                <a:schemeClr val="tx1"/>
              </a:solidFill>
            </a:endParaRPr>
          </a:p>
          <a:p>
            <a:endParaRPr lang="en-US" sz="2500" dirty="0">
              <a:solidFill>
                <a:srgbClr val="FF0000"/>
              </a:solidFill>
            </a:endParaRP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GOAL*: Core temperature = 35.4 – 37.7 ⁰C (96 – 100</a:t>
            </a:r>
            <a:r>
              <a:rPr lang="en-US" sz="2200" dirty="0">
                <a:solidFill>
                  <a:schemeClr val="tx1"/>
                </a:solidFill>
                <a:latin typeface="Calibri"/>
              </a:rPr>
              <a:t>⁰</a:t>
            </a:r>
            <a:r>
              <a:rPr lang="en-US" sz="2200" dirty="0">
                <a:solidFill>
                  <a:schemeClr val="tx1"/>
                </a:solidFill>
              </a:rPr>
              <a:t> F)</a:t>
            </a:r>
          </a:p>
        </p:txBody>
      </p:sp>
      <p:sp>
        <p:nvSpPr>
          <p:cNvPr id="9" name="Sun 8"/>
          <p:cNvSpPr/>
          <p:nvPr/>
        </p:nvSpPr>
        <p:spPr>
          <a:xfrm>
            <a:off x="685800" y="4876800"/>
            <a:ext cx="457200" cy="457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8229600" y="4876800"/>
            <a:ext cx="457200" cy="457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324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*Reference: </a:t>
            </a:r>
            <a:r>
              <a:rPr lang="en-US" sz="1200" dirty="0" err="1"/>
              <a:t>Powner</a:t>
            </a:r>
            <a:r>
              <a:rPr lang="en-US" sz="1200" dirty="0"/>
              <a:t> DJ, Reich HS. Regulation of coagulation abnormalities and temperature in organ donors. </a:t>
            </a:r>
            <a:r>
              <a:rPr lang="en-US" sz="1200" i="1" dirty="0"/>
              <a:t>Progress in Transplantation</a:t>
            </a:r>
            <a:r>
              <a:rPr lang="en-US" sz="1200" dirty="0"/>
              <a:t>. 2000;10:146-153</a:t>
            </a:r>
          </a:p>
        </p:txBody>
      </p:sp>
    </p:spTree>
    <p:extLst>
      <p:ext uri="{BB962C8B-B14F-4D97-AF65-F5344CB8AC3E}">
        <p14:creationId xmlns:p14="http://schemas.microsoft.com/office/powerpoint/2010/main" val="2049921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Cardiac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714488" cy="5486400"/>
          </a:xfrm>
        </p:spPr>
        <p:txBody>
          <a:bodyPr>
            <a:normAutofit fontScale="77500" lnSpcReduction="20000"/>
          </a:bodyPr>
          <a:lstStyle/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/>
            </a:endParaRPr>
          </a:p>
          <a:p>
            <a:r>
              <a:rPr lang="en-US" sz="2600" dirty="0">
                <a:latin typeface="Calibri"/>
              </a:rPr>
              <a:t>Volume of blood pumped by the left ventricle (LV) per minute</a:t>
            </a:r>
          </a:p>
          <a:p>
            <a:endParaRPr lang="en-US" sz="1000" dirty="0">
              <a:latin typeface="Calibri"/>
            </a:endParaRPr>
          </a:p>
          <a:p>
            <a:pPr algn="ctr"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Cardiac Output (CO) = Stroke Volume (SV) x Heart Rate (HR)</a:t>
            </a:r>
          </a:p>
          <a:p>
            <a:pPr>
              <a:buNone/>
            </a:pPr>
            <a:endParaRPr lang="en-US" sz="1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r>
              <a:rPr lang="en-US" sz="2600" dirty="0">
                <a:latin typeface="Calibri"/>
              </a:rPr>
              <a:t>Measurements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:</a:t>
            </a:r>
          </a:p>
          <a:p>
            <a:pPr lvl="1"/>
            <a:r>
              <a:rPr lang="en-US" sz="2300" dirty="0">
                <a:latin typeface="Calibri"/>
              </a:rPr>
              <a:t>CO = SV x HR, normal 4-8 L/min</a:t>
            </a:r>
          </a:p>
          <a:p>
            <a:pPr lvl="1"/>
            <a:r>
              <a:rPr lang="en-US" sz="2300" dirty="0">
                <a:latin typeface="Calibri"/>
              </a:rPr>
              <a:t>Cardiac Index (CI) = CO/BSA, normal 2.5-4 L/min/m</a:t>
            </a:r>
            <a:r>
              <a:rPr lang="en-US" sz="2300" baseline="30000" dirty="0">
                <a:latin typeface="Calibri"/>
              </a:rPr>
              <a:t>2</a:t>
            </a:r>
          </a:p>
          <a:p>
            <a:pPr lvl="1"/>
            <a:r>
              <a:rPr lang="en-US" sz="2300" dirty="0">
                <a:latin typeface="Calibri"/>
              </a:rPr>
              <a:t>Ejection Fraction (EF) = (SV/EDV) x 100%, normal 55-75%</a:t>
            </a:r>
          </a:p>
          <a:p>
            <a:r>
              <a:rPr lang="en-US" sz="2600" dirty="0">
                <a:latin typeface="Calibri"/>
              </a:rPr>
              <a:t>Stroke Volume is determined by:</a:t>
            </a:r>
          </a:p>
          <a:p>
            <a:pPr lvl="1" algn="ctr">
              <a:buNone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Preload</a:t>
            </a:r>
          </a:p>
          <a:p>
            <a:pPr lvl="1" algn="ctr">
              <a:buNone/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Afterload</a:t>
            </a:r>
            <a:endParaRPr lang="en-US" sz="2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1" algn="ctr">
              <a:buNone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Contractility</a:t>
            </a:r>
          </a:p>
          <a:p>
            <a:pPr lvl="1"/>
            <a:endParaRPr lang="en-US" sz="2000" dirty="0">
              <a:latin typeface="Calibri"/>
            </a:endParaRPr>
          </a:p>
          <a:p>
            <a:pPr lvl="1"/>
            <a:endParaRPr lang="en-US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429000"/>
            <a:ext cx="6172200" cy="461665"/>
          </a:xfrm>
          <a:prstGeom prst="rect">
            <a:avLst/>
          </a:prstGeom>
          <a:noFill/>
          <a:ln w="38100" cmpd="thickThin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23554" name="Picture 2" descr="http://user.gru.net/clawrence/vccl/chpt3/HEM1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914400"/>
            <a:ext cx="25908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8884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Preload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itchFamily="34" charset="0"/>
              </a:rPr>
              <a:t>Stretch on myofibrils, measured as the pressure in the ventricle at the end of diastole</a:t>
            </a:r>
          </a:p>
          <a:p>
            <a:r>
              <a:rPr lang="en-US" sz="2400" dirty="0">
                <a:latin typeface="Calibri" pitchFamily="34" charset="0"/>
              </a:rPr>
              <a:t>Measurements: </a:t>
            </a:r>
          </a:p>
          <a:p>
            <a:pPr lvl="1"/>
            <a:r>
              <a:rPr lang="en-US" sz="2000" dirty="0">
                <a:latin typeface="Calibri" pitchFamily="34" charset="0"/>
              </a:rPr>
              <a:t>RV preload = CVP, normal 2-6mmHg</a:t>
            </a:r>
          </a:p>
          <a:p>
            <a:pPr lvl="1"/>
            <a:r>
              <a:rPr lang="en-US" sz="2000" dirty="0">
                <a:latin typeface="Calibri" pitchFamily="34" charset="0"/>
              </a:rPr>
              <a:t>LV preload = PCWP, normal 4-12mmHg</a:t>
            </a:r>
          </a:p>
          <a:p>
            <a:r>
              <a:rPr lang="en-US" sz="2400" dirty="0">
                <a:latin typeface="Calibri" pitchFamily="34" charset="0"/>
              </a:rPr>
              <a:t>↑ preload = </a:t>
            </a:r>
            <a:r>
              <a:rPr lang="en-US" sz="2400" dirty="0">
                <a:latin typeface="Calibri"/>
              </a:rPr>
              <a:t>↑ myocardial O</a:t>
            </a:r>
            <a:r>
              <a:rPr lang="en-US" sz="2400" baseline="-25000" dirty="0">
                <a:latin typeface="Calibri"/>
              </a:rPr>
              <a:t>2</a:t>
            </a:r>
            <a:r>
              <a:rPr lang="en-US" sz="2400" dirty="0">
                <a:latin typeface="Calibri"/>
              </a:rPr>
              <a:t> consumption</a:t>
            </a:r>
          </a:p>
          <a:p>
            <a:endParaRPr lang="en-US" sz="2400" dirty="0"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3886200"/>
          <a:ext cx="7239000" cy="180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itchFamily="34" charset="0"/>
                        </a:rPr>
                        <a:t>Increased Preload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itchFamily="34" charset="0"/>
                        </a:rPr>
                        <a:t>Decreased Preload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Causes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Heart failure, </a:t>
                      </a:r>
                      <a:r>
                        <a:rPr lang="en-US" sz="1600" dirty="0" err="1">
                          <a:latin typeface="Calibri" pitchFamily="34" charset="0"/>
                        </a:rPr>
                        <a:t>hypervolemia</a:t>
                      </a:r>
                      <a:r>
                        <a:rPr lang="en-US" sz="1600" dirty="0">
                          <a:latin typeface="Calibri" pitchFamily="34" charset="0"/>
                        </a:rPr>
                        <a:t>,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excessive vasoconstriction, mitral/aortic valve insufficiency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err="1">
                          <a:latin typeface="Calibri" pitchFamily="34" charset="0"/>
                        </a:rPr>
                        <a:t>Hypovolemia</a:t>
                      </a:r>
                      <a:r>
                        <a:rPr lang="en-US" sz="1600" dirty="0">
                          <a:latin typeface="Calibri" pitchFamily="34" charset="0"/>
                        </a:rPr>
                        <a:t>, loss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of vasomotor tone, ↑ </a:t>
                      </a:r>
                      <a:r>
                        <a:rPr lang="en-US" sz="1600" baseline="0" dirty="0" err="1">
                          <a:latin typeface="Calibri" pitchFamily="34" charset="0"/>
                        </a:rPr>
                        <a:t>intrathoracic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pressure, cardiac </a:t>
                      </a:r>
                      <a:r>
                        <a:rPr lang="en-US" sz="1600" baseline="0" dirty="0" err="1">
                          <a:latin typeface="Calibri" pitchFamily="34" charset="0"/>
                        </a:rPr>
                        <a:t>tamponade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, RV failure, tachycardia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Treatment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Diuretics, venous vasodilators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Volume/blood replacement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556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Afterload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itchFamily="34" charset="0"/>
              </a:rPr>
              <a:t>Pressure against which the ventricle must pump to open </a:t>
            </a:r>
            <a:r>
              <a:rPr lang="en-US" sz="2400" dirty="0" err="1">
                <a:latin typeface="Calibri" pitchFamily="34" charset="0"/>
              </a:rPr>
              <a:t>semilunar</a:t>
            </a:r>
            <a:r>
              <a:rPr lang="en-US" sz="2400" dirty="0">
                <a:latin typeface="Calibri" pitchFamily="34" charset="0"/>
              </a:rPr>
              <a:t> (aortic and </a:t>
            </a:r>
            <a:r>
              <a:rPr lang="en-US" sz="2400" dirty="0" err="1">
                <a:latin typeface="Calibri" pitchFamily="34" charset="0"/>
              </a:rPr>
              <a:t>pulmonic</a:t>
            </a:r>
            <a:r>
              <a:rPr lang="en-US" sz="2400" dirty="0">
                <a:latin typeface="Calibri" pitchFamily="34" charset="0"/>
              </a:rPr>
              <a:t>) valves </a:t>
            </a:r>
          </a:p>
          <a:p>
            <a:r>
              <a:rPr lang="en-US" sz="2400" dirty="0">
                <a:latin typeface="Calibri" pitchFamily="34" charset="0"/>
              </a:rPr>
              <a:t>Measurements: </a:t>
            </a:r>
          </a:p>
          <a:p>
            <a:pPr lvl="1"/>
            <a:r>
              <a:rPr lang="en-US" sz="2000" dirty="0">
                <a:latin typeface="Calibri" pitchFamily="34" charset="0"/>
              </a:rPr>
              <a:t>RV </a:t>
            </a:r>
            <a:r>
              <a:rPr lang="en-US" sz="2000" dirty="0" err="1">
                <a:latin typeface="Calibri" pitchFamily="34" charset="0"/>
              </a:rPr>
              <a:t>afterload</a:t>
            </a:r>
            <a:r>
              <a:rPr lang="en-US" sz="2000" dirty="0">
                <a:latin typeface="Calibri" pitchFamily="34" charset="0"/>
              </a:rPr>
              <a:t>: PVR, normal 30-250 dynes/sec/cm</a:t>
            </a:r>
            <a:r>
              <a:rPr lang="en-US" sz="2000" baseline="30000" dirty="0">
                <a:latin typeface="Calibri" pitchFamily="34" charset="0"/>
              </a:rPr>
              <a:t>-5</a:t>
            </a:r>
            <a:endParaRPr lang="en-US" sz="2000" dirty="0">
              <a:latin typeface="Calibri" pitchFamily="34" charset="0"/>
            </a:endParaRPr>
          </a:p>
          <a:p>
            <a:pPr lvl="1"/>
            <a:r>
              <a:rPr lang="en-US" sz="2000" dirty="0">
                <a:latin typeface="Calibri" pitchFamily="34" charset="0"/>
              </a:rPr>
              <a:t>LV </a:t>
            </a:r>
            <a:r>
              <a:rPr lang="en-US" sz="2000" dirty="0" err="1">
                <a:latin typeface="Calibri" pitchFamily="34" charset="0"/>
              </a:rPr>
              <a:t>afterload</a:t>
            </a:r>
            <a:r>
              <a:rPr lang="en-US" sz="2000" dirty="0">
                <a:latin typeface="Calibri" pitchFamily="34" charset="0"/>
              </a:rPr>
              <a:t>: SVR, normal 900-1400 dynes/sec/cm</a:t>
            </a:r>
            <a:r>
              <a:rPr lang="en-US" sz="2000" baseline="30000" dirty="0">
                <a:latin typeface="Calibri" pitchFamily="34" charset="0"/>
              </a:rPr>
              <a:t>-5</a:t>
            </a:r>
            <a:endParaRPr lang="en-US" sz="20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↑ </a:t>
            </a:r>
            <a:r>
              <a:rPr lang="en-US" sz="2400" dirty="0" err="1">
                <a:latin typeface="Calibri" pitchFamily="34" charset="0"/>
              </a:rPr>
              <a:t>afterload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>
                <a:latin typeface="Calibri"/>
              </a:rPr>
              <a:t>↑ myocardial O</a:t>
            </a:r>
            <a:r>
              <a:rPr lang="en-US" sz="2400" baseline="-25000" dirty="0">
                <a:latin typeface="Calibri"/>
              </a:rPr>
              <a:t>2</a:t>
            </a:r>
            <a:r>
              <a:rPr lang="en-US" sz="2400" dirty="0">
                <a:latin typeface="Calibri"/>
              </a:rPr>
              <a:t> consumption, ↓stroke volume (SV) and cardiac output (CO)</a:t>
            </a:r>
          </a:p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4114800"/>
          <a:ext cx="7086601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itchFamily="34" charset="0"/>
                        </a:rPr>
                        <a:t>Increased </a:t>
                      </a:r>
                      <a:r>
                        <a:rPr lang="en-US" dirty="0" err="1">
                          <a:latin typeface="Calibri" pitchFamily="34" charset="0"/>
                        </a:rPr>
                        <a:t>Afterload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itchFamily="34" charset="0"/>
                        </a:rPr>
                        <a:t>Decreased </a:t>
                      </a:r>
                      <a:r>
                        <a:rPr lang="en-US" dirty="0" err="1">
                          <a:latin typeface="Calibri" pitchFamily="34" charset="0"/>
                        </a:rPr>
                        <a:t>Afterload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Causes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HTN, pulmonary HTN, excessive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vasoconstriction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latin typeface="Calibri" pitchFamily="34" charset="0"/>
                        </a:rPr>
                        <a:t>Vasodilatation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Treatment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Arterial/pulmonary vasodilators, 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libri" pitchFamily="34" charset="0"/>
                        </a:rPr>
                        <a:t>Vasopressors</a:t>
                      </a:r>
                      <a:r>
                        <a:rPr lang="en-US" sz="1600" dirty="0">
                          <a:latin typeface="Calibri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702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Contractility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itchFamily="34" charset="0"/>
              </a:rPr>
              <a:t>Contractile force of the heart </a:t>
            </a:r>
          </a:p>
          <a:p>
            <a:r>
              <a:rPr lang="en-US" sz="2400" dirty="0">
                <a:latin typeface="Calibri" pitchFamily="34" charset="0"/>
              </a:rPr>
              <a:t>Measurements: </a:t>
            </a:r>
          </a:p>
          <a:p>
            <a:pPr lvl="1"/>
            <a:r>
              <a:rPr lang="en-US" sz="2000" dirty="0">
                <a:latin typeface="Calibri" pitchFamily="34" charset="0"/>
              </a:rPr>
              <a:t>RV contractility: RVSWI, normal 7-12 g/m</a:t>
            </a:r>
          </a:p>
          <a:p>
            <a:pPr lvl="1"/>
            <a:r>
              <a:rPr lang="en-US" sz="2000" dirty="0">
                <a:latin typeface="Calibri" pitchFamily="34" charset="0"/>
              </a:rPr>
              <a:t>LV contractility: LVSWI, normal 35-85 g/m</a:t>
            </a:r>
          </a:p>
          <a:p>
            <a:r>
              <a:rPr lang="en-US" sz="2400" dirty="0">
                <a:latin typeface="Calibri" pitchFamily="34" charset="0"/>
              </a:rPr>
              <a:t>↑ contractility = </a:t>
            </a:r>
            <a:r>
              <a:rPr lang="en-US" sz="2400" dirty="0">
                <a:latin typeface="Calibri"/>
              </a:rPr>
              <a:t>↑ myocardial O</a:t>
            </a:r>
            <a:r>
              <a:rPr lang="en-US" sz="2400" baseline="-25000" dirty="0">
                <a:latin typeface="Calibri"/>
              </a:rPr>
              <a:t>2</a:t>
            </a:r>
            <a:r>
              <a:rPr lang="en-US" sz="2400" dirty="0">
                <a:latin typeface="Calibri"/>
              </a:rPr>
              <a:t> consumption, ↑SV and CO (within physiologic limits)</a:t>
            </a:r>
          </a:p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3962400"/>
          <a:ext cx="7391400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itchFamily="34" charset="0"/>
                        </a:rPr>
                        <a:t>Increased Contractility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itchFamily="34" charset="0"/>
                        </a:rPr>
                        <a:t>Decreased Contractility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Causes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SNS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stimulation, </a:t>
                      </a:r>
                      <a:r>
                        <a:rPr lang="en-US" sz="1600" baseline="0" dirty="0" err="1">
                          <a:latin typeface="Calibri" pitchFamily="34" charset="0"/>
                        </a:rPr>
                        <a:t>inotropes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alibri" pitchFamily="34" charset="0"/>
                        </a:rPr>
                        <a:t>hypercalcemia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latin typeface="Calibri" pitchFamily="34" charset="0"/>
                        </a:rPr>
                        <a:t>Brain</a:t>
                      </a:r>
                      <a:r>
                        <a:rPr lang="en-US" sz="1600" b="1" i="1" baseline="0" dirty="0">
                          <a:latin typeface="Calibri" pitchFamily="34" charset="0"/>
                        </a:rPr>
                        <a:t> death process</a:t>
                      </a:r>
                      <a:r>
                        <a:rPr lang="en-US" sz="1600" b="0" i="0" baseline="0" dirty="0">
                          <a:latin typeface="Calibri" pitchFamily="34" charset="0"/>
                        </a:rPr>
                        <a:t>, trauma, MI, metabolic depression, </a:t>
                      </a:r>
                      <a:r>
                        <a:rPr lang="en-US" sz="1600" b="0" i="0" baseline="0" dirty="0" err="1">
                          <a:latin typeface="Calibri" pitchFamily="34" charset="0"/>
                        </a:rPr>
                        <a:t>arrthymias</a:t>
                      </a:r>
                      <a:endParaRPr lang="en-US" sz="1600" b="1" i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Treatment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Beta-blockers,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calcium-channel blockers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latin typeface="Calibri" pitchFamily="34" charset="0"/>
                        </a:rPr>
                        <a:t>T</a:t>
                      </a:r>
                      <a:r>
                        <a:rPr lang="en-US" sz="1600" baseline="-25000" dirty="0">
                          <a:latin typeface="Calibri" pitchFamily="34" charset="0"/>
                        </a:rPr>
                        <a:t>4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therapy, </a:t>
                      </a:r>
                      <a:r>
                        <a:rPr lang="en-US" sz="1600" baseline="0" dirty="0" err="1">
                          <a:latin typeface="Calibri" pitchFamily="34" charset="0"/>
                        </a:rPr>
                        <a:t>inotropes</a:t>
                      </a:r>
                      <a:r>
                        <a:rPr lang="en-US" sz="1600" dirty="0">
                          <a:latin typeface="Calibri" pitchFamily="34" charset="0"/>
                        </a:rPr>
                        <a:t>, phosphorus/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calcium replacement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563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Frank-Starling’s Law of the Heart: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/>
              </a:rPr>
              <a:t>Within physiologic limits, the greater the stretch on the myofibrils (preload), the greater the force of subsequent contraction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1524000" y="2286000"/>
          <a:ext cx="72390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514600" y="4724400"/>
            <a:ext cx="38100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Cardiogenic Shock</a:t>
            </a:r>
          </a:p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62600" y="2438400"/>
            <a:ext cx="738664" cy="3200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vert270"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	 Pulmonary Edema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84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010400" cy="715962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EKG Findings, Clinical Implications, and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>
            <a:normAutofit/>
          </a:bodyPr>
          <a:lstStyle/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/>
            </a:endParaRPr>
          </a:p>
          <a:p>
            <a:endParaRPr lang="en-US" sz="2400" dirty="0">
              <a:latin typeface="Calibri"/>
            </a:endParaRPr>
          </a:p>
          <a:p>
            <a:pPr>
              <a:buNone/>
            </a:pP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990600"/>
          <a:ext cx="8382000" cy="50291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68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0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1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3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/>
                        <a:t>Location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/>
                        <a:t>Coronary Artery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/>
                        <a:t>EKG Findings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/>
                        <a:t>Clinical Implications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/>
                        <a:t>Specific Treatments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/>
                        <a:t>Anteroseptal Wall</a:t>
                      </a:r>
                      <a:endParaRPr lang="en-US" sz="120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/>
                        <a:t>LAD</a:t>
                      </a:r>
                      <a:endParaRPr lang="en-US" sz="120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ym typeface="Symbol"/>
                        </a:rPr>
                        <a:t></a:t>
                      </a:r>
                      <a:r>
                        <a:rPr lang="en-US" sz="1200"/>
                        <a:t> V</a:t>
                      </a:r>
                      <a:r>
                        <a:rPr lang="en-US" sz="1200" baseline="-25000"/>
                        <a:t>1</a:t>
                      </a:r>
                      <a:r>
                        <a:rPr lang="en-US" sz="1200"/>
                        <a:t> through V</a:t>
                      </a:r>
                      <a:r>
                        <a:rPr lang="en-US" sz="1200" baseline="-25000"/>
                        <a:t>4</a:t>
                      </a:r>
                      <a:endParaRPr lang="en-US" sz="120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ym typeface="Symbol"/>
                        </a:rPr>
                        <a:t></a:t>
                      </a:r>
                      <a:r>
                        <a:rPr lang="en-US" sz="1200"/>
                        <a:t> Q waves and ST segment elevations</a:t>
                      </a:r>
                      <a:endParaRPr lang="en-US" sz="120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LV failure, significant hemodynamic compromise; CHF, pulmonary edema, cardiogenic shock, intraventricular conduction disturbances</a:t>
                      </a:r>
                      <a:endParaRPr lang="en-US" sz="120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Vasopressors</a:t>
                      </a:r>
                      <a:r>
                        <a:rPr lang="en-US" sz="1200" dirty="0"/>
                        <a:t> for BP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coronary artery vasodilators to </a:t>
                      </a:r>
                      <a:r>
                        <a:rPr lang="en-US" sz="1200" dirty="0">
                          <a:sym typeface="Symbol"/>
                        </a:rPr>
                        <a:t>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afterload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>
                          <a:sym typeface="Symbol"/>
                        </a:rPr>
                        <a:t></a:t>
                      </a:r>
                      <a:r>
                        <a:rPr lang="en-US" sz="1200" dirty="0"/>
                        <a:t> CO, and </a:t>
                      </a:r>
                      <a:r>
                        <a:rPr lang="en-US" sz="1200" dirty="0">
                          <a:sym typeface="Symbol"/>
                        </a:rPr>
                        <a:t></a:t>
                      </a:r>
                      <a:r>
                        <a:rPr lang="en-US" sz="1200" dirty="0"/>
                        <a:t> myocardial O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 consumption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pacemaker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/>
                        <a:t>Lateral Wall</a:t>
                      </a:r>
                      <a:endParaRPr lang="en-US" sz="120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/>
                        <a:t>L </a:t>
                      </a:r>
                      <a:r>
                        <a:rPr lang="en-US" sz="1200"/>
                        <a:t>Circumflex</a:t>
                      </a:r>
                      <a:endParaRPr lang="en-US" sz="120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I, </a:t>
                      </a:r>
                      <a:r>
                        <a:rPr lang="en-US" sz="1200" dirty="0" err="1"/>
                        <a:t>aVL</a:t>
                      </a:r>
                      <a:r>
                        <a:rPr lang="en-US" sz="1200" dirty="0"/>
                        <a:t>, V</a:t>
                      </a:r>
                      <a:r>
                        <a:rPr lang="en-US" sz="1200" baseline="-25000" dirty="0"/>
                        <a:t>5</a:t>
                      </a:r>
                      <a:r>
                        <a:rPr lang="en-US" sz="1200" dirty="0"/>
                        <a:t>, V</a:t>
                      </a:r>
                      <a:r>
                        <a:rPr lang="en-US" sz="1200" baseline="-25000" dirty="0"/>
                        <a:t>6</a:t>
                      </a:r>
                      <a:endParaRPr lang="en-US" sz="12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Q waves and ST segment elevations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Evaluate for posterior wall involvement; some hemodynamic changes, SA/AV </a:t>
                      </a:r>
                      <a:r>
                        <a:rPr lang="en-US" sz="1200" dirty="0" err="1"/>
                        <a:t>dysrhythmias</a:t>
                      </a:r>
                      <a:r>
                        <a:rPr lang="en-US" sz="1200" dirty="0"/>
                        <a:t> 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cardiac monitoring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pacemaker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/>
                        <a:t>Posterior Wall</a:t>
                      </a:r>
                      <a:endParaRPr lang="en-US" sz="120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L Circumflex</a:t>
                      </a:r>
                      <a:endParaRPr lang="en-US" sz="120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V</a:t>
                      </a:r>
                      <a:r>
                        <a:rPr lang="en-US" sz="1200" baseline="-25000" dirty="0"/>
                        <a:t>1</a:t>
                      </a:r>
                      <a:r>
                        <a:rPr lang="en-US" sz="1200" dirty="0"/>
                        <a:t> and V</a:t>
                      </a:r>
                      <a:r>
                        <a:rPr lang="en-US" sz="1200" baseline="-25000" dirty="0"/>
                        <a:t>2</a:t>
                      </a:r>
                      <a:endParaRPr lang="en-US" sz="12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tall upright R waves with ST segment depression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Evaluate for lateral wall involvement; some hemodynamic changes, SA/AV </a:t>
                      </a:r>
                      <a:r>
                        <a:rPr lang="en-US" sz="1200" dirty="0" err="1"/>
                        <a:t>dysrhythmias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treatment of </a:t>
                      </a:r>
                      <a:r>
                        <a:rPr lang="en-US" sz="1200" dirty="0" err="1"/>
                        <a:t>bradycardia</a:t>
                      </a:r>
                      <a:r>
                        <a:rPr lang="en-US" sz="1200" dirty="0"/>
                        <a:t>/heart block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pacemaker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/>
                        <a:t>Inferior Wall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RCA</a:t>
                      </a:r>
                      <a:endParaRPr lang="en-US" sz="120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II, III, </a:t>
                      </a:r>
                      <a:r>
                        <a:rPr lang="en-US" sz="1200" dirty="0" err="1"/>
                        <a:t>aVF</a:t>
                      </a:r>
                      <a:endParaRPr lang="en-US" sz="12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Q waves and ST segment elevation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88670" algn="l"/>
                        </a:tabLst>
                      </a:pPr>
                      <a:r>
                        <a:rPr lang="en-US" sz="1200" dirty="0"/>
                        <a:t>Evaluate for RV involvement; some hemodynamic changes, potential for significant SA/AV </a:t>
                      </a:r>
                      <a:r>
                        <a:rPr lang="en-US" sz="1200" dirty="0" err="1"/>
                        <a:t>dysrhythmias</a:t>
                      </a:r>
                      <a:r>
                        <a:rPr lang="en-US" sz="1200" dirty="0"/>
                        <a:t> 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treatment of </a:t>
                      </a:r>
                      <a:r>
                        <a:rPr lang="en-US" sz="1200" dirty="0" err="1"/>
                        <a:t>bradycardia</a:t>
                      </a:r>
                      <a:r>
                        <a:rPr lang="en-US" sz="1200" dirty="0"/>
                        <a:t>/heart block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fluid restrict/diuretics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Nipride</a:t>
                      </a:r>
                      <a:r>
                        <a:rPr lang="en-US" sz="1200" dirty="0"/>
                        <a:t> to </a:t>
                      </a:r>
                      <a:r>
                        <a:rPr lang="en-US" sz="1200" dirty="0">
                          <a:sym typeface="Symbol"/>
                        </a:rPr>
                        <a:t>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afterload</a:t>
                      </a:r>
                      <a:endParaRPr lang="en-US" sz="12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pacemaker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4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/>
                        <a:t>Right Ventricular Wall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 dirty="0"/>
                        <a:t>RCA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Right </a:t>
                      </a:r>
                      <a:r>
                        <a:rPr lang="en-US" sz="1200" dirty="0" err="1"/>
                        <a:t>precordial</a:t>
                      </a:r>
                      <a:r>
                        <a:rPr lang="en-US" sz="1200" dirty="0"/>
                        <a:t> chest leads (RV</a:t>
                      </a:r>
                      <a:r>
                        <a:rPr lang="en-US" sz="1200" baseline="-25000" dirty="0"/>
                        <a:t>1-6</a:t>
                      </a:r>
                      <a:r>
                        <a:rPr lang="en-US" sz="1200" dirty="0"/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Q waves and ST segment elevations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Evaluate for inferior wall involvement; some hemodynamic changes, potential for significant SA/AV </a:t>
                      </a:r>
                      <a:r>
                        <a:rPr lang="en-US" sz="1200" dirty="0" err="1"/>
                        <a:t>dysrhythmias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meds to </a:t>
                      </a:r>
                      <a:r>
                        <a:rPr lang="en-US" sz="1200" dirty="0">
                          <a:sym typeface="Symbol"/>
                        </a:rPr>
                        <a:t></a:t>
                      </a:r>
                      <a:r>
                        <a:rPr lang="en-US" sz="1200" dirty="0"/>
                        <a:t> contractility and </a:t>
                      </a:r>
                      <a:r>
                        <a:rPr lang="en-US" sz="1200" dirty="0">
                          <a:sym typeface="Symbol"/>
                        </a:rPr>
                        <a:t></a:t>
                      </a:r>
                      <a:r>
                        <a:rPr lang="en-US" sz="1200" dirty="0"/>
                        <a:t> RV </a:t>
                      </a:r>
                      <a:r>
                        <a:rPr lang="en-US" sz="1200" dirty="0" err="1"/>
                        <a:t>afterload</a:t>
                      </a:r>
                      <a:endParaRPr lang="en-US" sz="1200" dirty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fluids to </a:t>
                      </a:r>
                      <a:r>
                        <a:rPr lang="en-US" sz="1200" dirty="0">
                          <a:sym typeface="Symbol"/>
                        </a:rPr>
                        <a:t></a:t>
                      </a:r>
                      <a:r>
                        <a:rPr lang="en-US" sz="1200" dirty="0"/>
                        <a:t> preload (to </a:t>
                      </a:r>
                      <a:r>
                        <a:rPr lang="en-US" sz="1200" dirty="0">
                          <a:sym typeface="Symbol"/>
                        </a:rPr>
                        <a:t></a:t>
                      </a:r>
                      <a:r>
                        <a:rPr lang="en-US" sz="1200" dirty="0"/>
                        <a:t> CO)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ym typeface="Symbol"/>
                        </a:rPr>
                        <a:t></a:t>
                      </a:r>
                      <a:r>
                        <a:rPr lang="en-US" sz="1200" dirty="0"/>
                        <a:t> pacemaker </a:t>
                      </a:r>
                      <a:endParaRPr lang="en-US" sz="1200" dirty="0">
                        <a:latin typeface="Calibri" pitchFamily="34" charset="0"/>
                        <a:ea typeface="Times"/>
                        <a:cs typeface="Times New Roman"/>
                      </a:endParaRPr>
                    </a:p>
                  </a:txBody>
                  <a:tcPr marL="61369" marR="61369" marT="0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392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It’s all Greek…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7714488" cy="5334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The sympathetic nervous system (SNS) has a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Calibri" pitchFamily="34" charset="0"/>
              </a:rPr>
              <a:t>positive </a:t>
            </a:r>
            <a:r>
              <a:rPr lang="en-US" sz="2000" dirty="0" err="1">
                <a:latin typeface="Calibri" pitchFamily="34" charset="0"/>
              </a:rPr>
              <a:t>chronotropic</a:t>
            </a:r>
            <a:r>
              <a:rPr lang="en-US" sz="2000" dirty="0">
                <a:latin typeface="Calibri" pitchFamily="34" charset="0"/>
              </a:rPr>
              <a:t> (↑HR), </a:t>
            </a:r>
            <a:r>
              <a:rPr lang="en-US" sz="2000" dirty="0" err="1">
                <a:latin typeface="Calibri" pitchFamily="34" charset="0"/>
              </a:rPr>
              <a:t>inotropic</a:t>
            </a:r>
            <a:r>
              <a:rPr lang="en-US" sz="2000" dirty="0">
                <a:latin typeface="Calibri" pitchFamily="34" charset="0"/>
              </a:rPr>
              <a:t> (↑ contractility),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latin typeface="Calibri" pitchFamily="34" charset="0"/>
              </a:rPr>
              <a:t>and </a:t>
            </a:r>
            <a:r>
              <a:rPr lang="en-US" sz="2000" dirty="0" err="1">
                <a:latin typeface="Calibri" pitchFamily="34" charset="0"/>
              </a:rPr>
              <a:t>dromotropic</a:t>
            </a:r>
            <a:r>
              <a:rPr lang="en-US" sz="2000" dirty="0">
                <a:latin typeface="Calibri" pitchFamily="34" charset="0"/>
              </a:rPr>
              <a:t> (↑conductivity) effects.</a:t>
            </a:r>
          </a:p>
          <a:p>
            <a:r>
              <a:rPr lang="en-US" sz="2000" dirty="0">
                <a:latin typeface="Calibri" pitchFamily="34" charset="0"/>
              </a:rPr>
              <a:t>SNS (adrenergic) receptors and effects:</a:t>
            </a:r>
          </a:p>
          <a:p>
            <a:pPr>
              <a:buNone/>
            </a:pPr>
            <a:endParaRPr lang="en-US" sz="2000" dirty="0">
              <a:latin typeface="Calibri" pitchFamily="34" charset="0"/>
            </a:endParaRPr>
          </a:p>
          <a:p>
            <a:pPr>
              <a:buNone/>
            </a:pPr>
            <a:endParaRPr lang="en-US" sz="900" dirty="0">
              <a:latin typeface="Calibri" pitchFamily="34" charset="0"/>
            </a:endParaRPr>
          </a:p>
          <a:p>
            <a:pPr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None/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13314" name="Picture 2" descr="http://deanofstudents.utexas.edu/glie/images/greek_alphab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1434" y="152401"/>
            <a:ext cx="1641565" cy="1371599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2362200"/>
          <a:ext cx="76200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Receptor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Alpha</a:t>
                      </a:r>
                      <a:r>
                        <a:rPr lang="en-US" sz="1600" baseline="-25000" dirty="0">
                          <a:latin typeface="Calibri" pitchFamily="34" charset="0"/>
                        </a:rPr>
                        <a:t>1 </a:t>
                      </a:r>
                    </a:p>
                    <a:p>
                      <a:r>
                        <a:rPr lang="en-US" sz="1600" baseline="0" dirty="0">
                          <a:latin typeface="Calibri" pitchFamily="34" charset="0"/>
                        </a:rPr>
                        <a:t>α</a:t>
                      </a:r>
                      <a:r>
                        <a:rPr lang="en-US" sz="1600" baseline="-25000" dirty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Vascular smooth muscle (arterioles and veins)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Systemic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v</a:t>
                      </a:r>
                      <a:r>
                        <a:rPr lang="en-US" sz="1600" dirty="0">
                          <a:latin typeface="Calibri" pitchFamily="34" charset="0"/>
                        </a:rPr>
                        <a:t>asoconstriction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Alpha</a:t>
                      </a:r>
                      <a:r>
                        <a:rPr lang="en-US" sz="1600" baseline="-25000" dirty="0">
                          <a:latin typeface="Calibri" pitchFamily="34" charset="0"/>
                        </a:rPr>
                        <a:t>2</a:t>
                      </a:r>
                    </a:p>
                    <a:p>
                      <a:r>
                        <a:rPr lang="el-GR" sz="1600" baseline="0" dirty="0">
                          <a:latin typeface="Calibri" pitchFamily="34" charset="0"/>
                        </a:rPr>
                        <a:t>α</a:t>
                      </a:r>
                      <a:r>
                        <a:rPr lang="en-US" sz="1600" baseline="-25000" dirty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Vascular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smooth muscle (coronary and renal arterioles)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Vasoconstriction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of coronary and renal vessels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Beta</a:t>
                      </a:r>
                      <a:r>
                        <a:rPr lang="en-US" sz="1600" baseline="-25000" dirty="0">
                          <a:latin typeface="Calibri" pitchFamily="34" charset="0"/>
                        </a:rPr>
                        <a:t>1</a:t>
                      </a:r>
                    </a:p>
                    <a:p>
                      <a:r>
                        <a:rPr lang="el-GR" sz="1600" baseline="0" dirty="0">
                          <a:latin typeface="Calibri" pitchFamily="34" charset="0"/>
                        </a:rPr>
                        <a:t>β</a:t>
                      </a:r>
                      <a:r>
                        <a:rPr lang="en-US" sz="1600" baseline="-25000" dirty="0">
                          <a:latin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Heart, kidney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↑HR, ↑ contractility, ↑conductivity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Beta</a:t>
                      </a:r>
                      <a:r>
                        <a:rPr lang="en-US" sz="1600" baseline="-25000" dirty="0">
                          <a:latin typeface="Calibri" pitchFamily="34" charset="0"/>
                        </a:rPr>
                        <a:t>2</a:t>
                      </a:r>
                    </a:p>
                    <a:p>
                      <a:r>
                        <a:rPr lang="el-GR" sz="1600" baseline="0" dirty="0">
                          <a:latin typeface="Calibri" pitchFamily="34" charset="0"/>
                        </a:rPr>
                        <a:t>β</a:t>
                      </a:r>
                      <a:r>
                        <a:rPr lang="en-US" sz="1600" baseline="-25000" dirty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Vascular smooth muscle (arterioles),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bronchial smooth muscle, liver,  AV node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Vasodilatation, </a:t>
                      </a:r>
                      <a:r>
                        <a:rPr lang="en-US" sz="1600" dirty="0" err="1">
                          <a:latin typeface="Calibri" pitchFamily="34" charset="0"/>
                        </a:rPr>
                        <a:t>bronchodilitation</a:t>
                      </a:r>
                      <a:r>
                        <a:rPr lang="en-US" sz="1600" dirty="0">
                          <a:latin typeface="Calibri" pitchFamily="34" charset="0"/>
                        </a:rPr>
                        <a:t>,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stimulation of </a:t>
                      </a:r>
                      <a:r>
                        <a:rPr lang="en-US" sz="1600" baseline="0" dirty="0" err="1">
                          <a:latin typeface="Calibri" pitchFamily="34" charset="0"/>
                        </a:rPr>
                        <a:t>glycogenolysis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, </a:t>
                      </a:r>
                      <a:r>
                        <a:rPr lang="en-US" sz="1600" dirty="0">
                          <a:latin typeface="Calibri" pitchFamily="34" charset="0"/>
                        </a:rPr>
                        <a:t>↑conductivity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libri" pitchFamily="34" charset="0"/>
                        </a:rPr>
                        <a:t>Dopaminergic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Renal and mesenteric artery 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Vasodilation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610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SNS effects of “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Pressors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”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or: Why a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Pressor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is not always a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Pressor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714488" cy="48768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itchFamily="34" charset="0"/>
              </a:rPr>
              <a:t>Mechanism of action on the adrenergic receptor:</a:t>
            </a:r>
          </a:p>
          <a:p>
            <a:pPr>
              <a:buNone/>
            </a:pPr>
            <a:endParaRPr lang="en-US" sz="2000" dirty="0">
              <a:latin typeface="Calibri" pitchFamily="34" charset="0"/>
            </a:endParaRPr>
          </a:p>
          <a:p>
            <a:pPr>
              <a:buNone/>
            </a:pPr>
            <a:endParaRPr lang="en-US" sz="900" dirty="0">
              <a:latin typeface="Calibri" pitchFamily="34" charset="0"/>
            </a:endParaRPr>
          </a:p>
          <a:p>
            <a:pPr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None/>
            </a:pP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1828800"/>
          <a:ext cx="7772399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3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Alpha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Beta</a:t>
                      </a:r>
                      <a:r>
                        <a:rPr lang="en-US" sz="1600" baseline="-25000" dirty="0">
                          <a:latin typeface="Calibri" pitchFamily="34" charset="0"/>
                        </a:rPr>
                        <a:t>1 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effect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itchFamily="34" charset="0"/>
                        </a:rPr>
                        <a:t>Beta</a:t>
                      </a:r>
                      <a:r>
                        <a:rPr lang="en-US" sz="1600" baseline="-25000" dirty="0">
                          <a:latin typeface="Calibri" pitchFamily="34" charset="0"/>
                        </a:rPr>
                        <a:t>2 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effect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itchFamily="34" charset="0"/>
                        </a:rPr>
                        <a:t>Phenylephrine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itchFamily="34" charset="0"/>
                        </a:rPr>
                        <a:t>Norepinephrine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Epinephrine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itchFamily="34" charset="0"/>
                        </a:rPr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Dopamine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++ &gt;5mcg/kg/min</a:t>
                      </a:r>
                    </a:p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+++ &gt;10mcg/kg/min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++++ &lt;10mcg/kg/min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itchFamily="34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itchFamily="34" charset="0"/>
                        </a:rPr>
                        <a:t>Dobutamine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itchFamily="34" charset="0"/>
                        </a:rPr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875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Hemodynamic Treatment Algorithm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781812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771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Brain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Can someone who is brain dead breathe without the support of the breathing machine?    Yes   No  Unsure</a:t>
            </a:r>
          </a:p>
          <a:p>
            <a:r>
              <a:rPr lang="en-US" dirty="0"/>
              <a:t>Can someone who is brain dead ever wake up (recover)?  Yes   No   Unsure</a:t>
            </a:r>
          </a:p>
          <a:p>
            <a:r>
              <a:rPr lang="en-US" dirty="0"/>
              <a:t>Will someone who is brain dead react (grimace, move away, of blink) if someone touches their eyeball? </a:t>
            </a:r>
          </a:p>
          <a:p>
            <a:pPr marL="0" indent="0">
              <a:buNone/>
            </a:pPr>
            <a:r>
              <a:rPr lang="en-US" dirty="0"/>
              <a:t>     Yes   No   Unsure</a:t>
            </a:r>
          </a:p>
          <a:p>
            <a:r>
              <a:rPr lang="en-US" dirty="0"/>
              <a:t>Can a person be brain dead even if their heart is beating?   Yes   No   Unsure</a:t>
            </a:r>
          </a:p>
          <a:p>
            <a:r>
              <a:rPr lang="en-US" dirty="0"/>
              <a:t>Is brain death different from a coma or a vegetative state?   Yes   No   Unsure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F4B-9AFA-4CE2-9152-156F09E90662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84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9808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Swan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Ganz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8200"/>
            <a:ext cx="7498080" cy="54102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/>
              </a:rPr>
              <a:t>Normal Values</a:t>
            </a:r>
          </a:p>
          <a:p>
            <a:endParaRPr lang="en-US" sz="2000" dirty="0">
              <a:latin typeface="Calibri"/>
            </a:endParaRPr>
          </a:p>
          <a:p>
            <a:endParaRPr lang="en-US" sz="2000" dirty="0">
              <a:latin typeface="Calibri"/>
            </a:endParaRPr>
          </a:p>
          <a:p>
            <a:endParaRPr lang="en-US" sz="2000" dirty="0">
              <a:latin typeface="Calibri"/>
            </a:endParaRPr>
          </a:p>
          <a:p>
            <a:endParaRPr lang="en-US" sz="2000" dirty="0">
              <a:latin typeface="Calibri"/>
            </a:endParaRPr>
          </a:p>
          <a:p>
            <a:pPr>
              <a:buNone/>
            </a:pPr>
            <a:endParaRPr lang="en-US" sz="2000" dirty="0">
              <a:latin typeface="Calibri"/>
            </a:endParaRPr>
          </a:p>
          <a:p>
            <a:pPr>
              <a:buNone/>
            </a:pPr>
            <a:endParaRPr lang="en-US" sz="1400" dirty="0"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1371600"/>
          <a:ext cx="6629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Normal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Mean Arterial Pressure (MAP)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60-100  mmHg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Central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Venous Pressure (</a:t>
                      </a:r>
                      <a:r>
                        <a:rPr lang="en-US" sz="1600" dirty="0">
                          <a:latin typeface="Calibri" pitchFamily="34" charset="0"/>
                        </a:rPr>
                        <a:t>CVP)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2-6 mmHg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Pulmonary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Artery Systolic Pressure (</a:t>
                      </a:r>
                      <a:r>
                        <a:rPr lang="en-US" sz="1600" dirty="0">
                          <a:latin typeface="Calibri" pitchFamily="34" charset="0"/>
                        </a:rPr>
                        <a:t>PA</a:t>
                      </a:r>
                      <a:r>
                        <a:rPr lang="en-US" sz="1600" baseline="-25000" dirty="0">
                          <a:latin typeface="Calibri" pitchFamily="34" charset="0"/>
                        </a:rPr>
                        <a:t>S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20-30 mmHg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Pulmonary Artery Diastolic Pressure (PA</a:t>
                      </a:r>
                      <a:r>
                        <a:rPr lang="en-US" sz="1600" baseline="-25000" dirty="0">
                          <a:latin typeface="Calibri" pitchFamily="34" charset="0"/>
                        </a:rPr>
                        <a:t>D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10-20 mmHg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Pulmonary Artery Mean Pressure(PA</a:t>
                      </a:r>
                      <a:r>
                        <a:rPr lang="en-US" sz="1600" baseline="-25000" dirty="0">
                          <a:latin typeface="Calibri" pitchFamily="34" charset="0"/>
                        </a:rPr>
                        <a:t>M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10-15 mmHg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Pulmonary Capillary Wedge Pressure (PCWP)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4-12 mmHg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Cardiac Output (CO)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4-8 L/min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Cardiac Index (CI)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2.5-4 L/min/m</a:t>
                      </a:r>
                      <a:r>
                        <a:rPr lang="en-US" sz="1600" baseline="30000" dirty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Stroke Volume (SV)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60-100 ml/beat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Systemic Vascular Resistance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(</a:t>
                      </a:r>
                      <a:r>
                        <a:rPr lang="en-US" sz="1600" dirty="0">
                          <a:latin typeface="Calibri" pitchFamily="34" charset="0"/>
                        </a:rPr>
                        <a:t>SVR)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900-1400 dynes/sec/cm</a:t>
                      </a:r>
                      <a:r>
                        <a:rPr lang="en-US" sz="1600" baseline="30000" dirty="0">
                          <a:latin typeface="Calibri" pitchFamily="34" charset="0"/>
                        </a:rPr>
                        <a:t>-5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Pulmonary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Vascular Resistance (</a:t>
                      </a:r>
                      <a:r>
                        <a:rPr lang="en-US" sz="1600" dirty="0">
                          <a:latin typeface="Calibri" pitchFamily="34" charset="0"/>
                        </a:rPr>
                        <a:t>PVR)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30-250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sz="1600" dirty="0">
                          <a:latin typeface="Calibri" pitchFamily="34" charset="0"/>
                        </a:rPr>
                        <a:t>dynes/sec/cm</a:t>
                      </a:r>
                      <a:r>
                        <a:rPr lang="en-US" sz="1600" baseline="30000" dirty="0">
                          <a:latin typeface="Calibri" pitchFamily="34" charset="0"/>
                        </a:rPr>
                        <a:t>-5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Venous Oxygen Saturation (SVO</a:t>
                      </a:r>
                      <a:r>
                        <a:rPr lang="en-US" sz="1600" baseline="-25000" dirty="0">
                          <a:latin typeface="Calibri" pitchFamily="34" charset="0"/>
                        </a:rPr>
                        <a:t>2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60-80%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Left Ventricular Stroke Work Index (LVSWI)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35-85 g/m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Right</a:t>
                      </a:r>
                      <a:r>
                        <a:rPr lang="en-US" sz="1600" baseline="0" dirty="0">
                          <a:latin typeface="Calibri" pitchFamily="34" charset="0"/>
                        </a:rPr>
                        <a:t> Ventricular Stroke Work Index (RVSWI)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itchFamily="34" charset="0"/>
                        </a:rPr>
                        <a:t>7-12 g/m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310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Electrolytes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Where did they go?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2FCC-465F-412D-8C8E-0BDC08FAE8D1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80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>
              <a:buNone/>
            </a:pPr>
            <a:r>
              <a:rPr lang="en-US" sz="6600" dirty="0">
                <a:latin typeface="+mj-lt"/>
              </a:rPr>
              <a:t>Sodium</a:t>
            </a:r>
          </a:p>
        </p:txBody>
      </p:sp>
      <p:pic>
        <p:nvPicPr>
          <p:cNvPr id="4" name="Picture 3" descr="C:\Documents and Settings\metcalfl\Local Settings\Temporary Internet Files\Content.IE5\APU54TOF\MCPE03047_0000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4290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8850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Hyponatremia</a:t>
            </a:r>
            <a:br>
              <a:rPr lang="en-US" sz="3600" dirty="0"/>
            </a:br>
            <a:r>
              <a:rPr lang="en-US" sz="3600" dirty="0"/>
              <a:t>Na</a:t>
            </a:r>
            <a:r>
              <a:rPr lang="en-US" sz="3600" baseline="30000" dirty="0"/>
              <a:t>+</a:t>
            </a:r>
            <a:r>
              <a:rPr lang="en-US" sz="3600" dirty="0"/>
              <a:t> &lt; 125mEq/L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i="1" u="sng" dirty="0">
                <a:latin typeface="+mj-lt"/>
              </a:rPr>
              <a:t>Most Common </a:t>
            </a:r>
            <a:r>
              <a:rPr lang="en-US" sz="1800" u="sng" dirty="0">
                <a:latin typeface="+mj-lt"/>
              </a:rPr>
              <a:t>Etiology</a:t>
            </a:r>
            <a:r>
              <a:rPr lang="en-US" sz="1800" dirty="0">
                <a:latin typeface="+mj-lt"/>
              </a:rPr>
              <a:t>:</a:t>
            </a:r>
          </a:p>
          <a:p>
            <a:r>
              <a:rPr lang="en-US" sz="1800" dirty="0">
                <a:solidFill>
                  <a:schemeClr val="accent1"/>
                </a:solidFill>
                <a:latin typeface="+mj-lt"/>
              </a:rPr>
              <a:t>Hyperglycemia </a:t>
            </a:r>
            <a:r>
              <a:rPr lang="en-US" sz="1800" dirty="0">
                <a:latin typeface="+mj-lt"/>
              </a:rPr>
              <a:t>causes shift of water into the extracellular space </a:t>
            </a:r>
            <a:r>
              <a:rPr lang="en-US" sz="1800" dirty="0">
                <a:latin typeface="+mj-lt"/>
                <a:sym typeface="Wingdings" pitchFamily="2" charset="2"/>
              </a:rPr>
              <a:t> dilution of serum sodium. For every 100mg/</a:t>
            </a:r>
            <a:r>
              <a:rPr lang="en-US" sz="1800" dirty="0" err="1">
                <a:latin typeface="+mj-lt"/>
                <a:sym typeface="Wingdings" pitchFamily="2" charset="2"/>
              </a:rPr>
              <a:t>dL</a:t>
            </a:r>
            <a:r>
              <a:rPr lang="en-US" sz="1800" dirty="0">
                <a:latin typeface="+mj-lt"/>
                <a:sym typeface="Wingdings" pitchFamily="2" charset="2"/>
              </a:rPr>
              <a:t> ↑ in glucose, serum sodium ↓ 1.6mEq/L</a:t>
            </a:r>
          </a:p>
          <a:p>
            <a:r>
              <a:rPr lang="en-US" sz="1800" dirty="0">
                <a:solidFill>
                  <a:schemeClr val="accent1"/>
                </a:solidFill>
                <a:latin typeface="+mj-lt"/>
              </a:rPr>
              <a:t>Excessive DDAVP/Vasopressin administration- </a:t>
            </a:r>
            <a:r>
              <a:rPr lang="en-US" sz="1800" dirty="0">
                <a:latin typeface="+mj-lt"/>
              </a:rPr>
              <a:t>effectively mimics SIADH (syndrome of inappropriate </a:t>
            </a:r>
            <a:r>
              <a:rPr lang="en-US" sz="1800" dirty="0" err="1">
                <a:latin typeface="+mj-lt"/>
              </a:rPr>
              <a:t>antidiuretic</a:t>
            </a:r>
            <a:r>
              <a:rPr lang="en-US" sz="1800" dirty="0">
                <a:latin typeface="+mj-lt"/>
              </a:rPr>
              <a:t> hormone)</a:t>
            </a:r>
          </a:p>
          <a:p>
            <a:r>
              <a:rPr lang="en-US" sz="1800" dirty="0">
                <a:latin typeface="+mj-lt"/>
              </a:rPr>
              <a:t>Others: Cerebral salt wasting, hemorrhage, GI loss, open wounds, adrenal insufficiency, hypothyroidism, renal failure</a:t>
            </a:r>
          </a:p>
          <a:p>
            <a:pPr>
              <a:buNone/>
            </a:pPr>
            <a:endParaRPr lang="en-US" sz="1800" dirty="0">
              <a:latin typeface="+mj-lt"/>
            </a:endParaRPr>
          </a:p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Clinical Manifestations:</a:t>
            </a:r>
          </a:p>
          <a:p>
            <a:r>
              <a:rPr lang="en-US" sz="1800" dirty="0">
                <a:latin typeface="+mj-lt"/>
              </a:rPr>
              <a:t>Most often CNS-related (i.e. cerebral edema, headache, lethargy, depressed reflexes, seizures, coma)… therefore not assessed in the brain dead organ donor!</a:t>
            </a:r>
          </a:p>
          <a:p>
            <a:r>
              <a:rPr lang="en-US" sz="1800" dirty="0">
                <a:latin typeface="+mj-lt"/>
              </a:rPr>
              <a:t>End-organ effect: intracellular edema</a:t>
            </a:r>
          </a:p>
        </p:txBody>
      </p:sp>
    </p:spTree>
    <p:extLst>
      <p:ext uri="{BB962C8B-B14F-4D97-AF65-F5344CB8AC3E}">
        <p14:creationId xmlns:p14="http://schemas.microsoft.com/office/powerpoint/2010/main" val="239868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Treatment of Hyponatremia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D/C hypotonic fluid administration (e.g. D5W), including IV medications</a:t>
            </a:r>
          </a:p>
          <a:p>
            <a:r>
              <a:rPr lang="en-US" sz="1800" dirty="0">
                <a:latin typeface="+mj-lt"/>
              </a:rPr>
              <a:t>D/C administration of DDAVP/Vasopressin</a:t>
            </a:r>
          </a:p>
          <a:p>
            <a:r>
              <a:rPr lang="en-US" sz="1800" dirty="0">
                <a:latin typeface="+mj-lt"/>
              </a:rPr>
              <a:t>Administer hypertonic fluids</a:t>
            </a:r>
            <a:r>
              <a:rPr lang="en-US" sz="1800" baseline="30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:</a:t>
            </a:r>
          </a:p>
          <a:p>
            <a:pPr marL="736092" lvl="1" indent="-342900">
              <a:buFont typeface="+mj-lt"/>
              <a:buAutoNum type="arabicPeriod"/>
            </a:pPr>
            <a:r>
              <a:rPr lang="en-US" sz="1600" dirty="0">
                <a:latin typeface="+mj-lt"/>
              </a:rPr>
              <a:t>Calculate sodium deficit:</a:t>
            </a:r>
          </a:p>
          <a:p>
            <a:pPr marL="1010412" lvl="2" indent="-342900">
              <a:buNone/>
            </a:pPr>
            <a:r>
              <a:rPr lang="en-US" sz="1600" dirty="0">
                <a:latin typeface="+mj-lt"/>
              </a:rPr>
              <a:t>	Na deficit (</a:t>
            </a:r>
            <a:r>
              <a:rPr lang="en-US" sz="1600" dirty="0" err="1">
                <a:latin typeface="+mj-lt"/>
              </a:rPr>
              <a:t>mEq</a:t>
            </a:r>
            <a:r>
              <a:rPr lang="en-US" sz="1600" dirty="0">
                <a:latin typeface="+mj-lt"/>
              </a:rPr>
              <a:t>) = TBW* x (140 – measured serum Na)</a:t>
            </a:r>
          </a:p>
          <a:p>
            <a:pPr marL="736092" lvl="1" indent="-342900">
              <a:buFont typeface="+mj-lt"/>
              <a:buAutoNum type="arabicPeriod"/>
            </a:pPr>
            <a:r>
              <a:rPr lang="en-US" sz="1600" dirty="0">
                <a:latin typeface="+mj-lt"/>
              </a:rPr>
              <a:t>Calculate effect of treatment:</a:t>
            </a:r>
          </a:p>
          <a:p>
            <a:pPr marL="1010412" lvl="2" indent="-342900">
              <a:buNone/>
            </a:pPr>
            <a:r>
              <a:rPr lang="en-US" sz="1600" dirty="0">
                <a:latin typeface="+mj-lt"/>
              </a:rPr>
              <a:t>	</a:t>
            </a:r>
            <a:r>
              <a:rPr lang="en-US" sz="1600" u="sng" dirty="0">
                <a:latin typeface="+mj-lt"/>
              </a:rPr>
              <a:t>1L NS</a:t>
            </a:r>
            <a:r>
              <a:rPr lang="en-US" sz="1600" dirty="0">
                <a:latin typeface="+mj-lt"/>
              </a:rPr>
              <a:t>: ∆ serum Na = (154mEq/L – measured serum Na)/(TBW* + 1)</a:t>
            </a:r>
          </a:p>
          <a:p>
            <a:pPr marL="1010412" lvl="2" indent="-342900">
              <a:buNone/>
            </a:pPr>
            <a:r>
              <a:rPr lang="en-US" sz="1600" dirty="0">
                <a:latin typeface="+mj-lt"/>
              </a:rPr>
              <a:t>	</a:t>
            </a:r>
            <a:r>
              <a:rPr lang="en-US" sz="1600" u="sng" dirty="0">
                <a:latin typeface="+mj-lt"/>
              </a:rPr>
              <a:t>1L 3% </a:t>
            </a:r>
            <a:r>
              <a:rPr lang="en-US" sz="1600" u="sng" dirty="0" err="1">
                <a:latin typeface="+mj-lt"/>
              </a:rPr>
              <a:t>NaCl</a:t>
            </a:r>
            <a:r>
              <a:rPr lang="en-US" sz="1600" dirty="0">
                <a:latin typeface="+mj-lt"/>
              </a:rPr>
              <a:t>: ∆ serum Na = (512mEq/L – measured serum Na)/(TBW* + 1)</a:t>
            </a:r>
          </a:p>
          <a:p>
            <a:pPr marL="1010412" lvl="2" indent="-342900">
              <a:buNone/>
            </a:pPr>
            <a:r>
              <a:rPr lang="en-US" sz="1600" dirty="0">
                <a:latin typeface="+mj-lt"/>
              </a:rPr>
              <a:t>	</a:t>
            </a:r>
            <a:r>
              <a:rPr lang="en-US" sz="1600" i="1" dirty="0">
                <a:latin typeface="+mj-lt"/>
              </a:rPr>
              <a:t>(Note: Administer 3% </a:t>
            </a:r>
            <a:r>
              <a:rPr lang="en-US" sz="1600" i="1" dirty="0" err="1">
                <a:latin typeface="+mj-lt"/>
              </a:rPr>
              <a:t>NaCl</a:t>
            </a:r>
            <a:r>
              <a:rPr lang="en-US" sz="1600" i="1" dirty="0">
                <a:latin typeface="+mj-lt"/>
              </a:rPr>
              <a:t> @ 1-2ml/kg/hr)</a:t>
            </a:r>
            <a:endParaRPr lang="en-US" sz="1600" dirty="0">
              <a:latin typeface="+mj-lt"/>
            </a:endParaRPr>
          </a:p>
          <a:p>
            <a:pPr marL="1010412" lvl="2" indent="-342900">
              <a:buNone/>
            </a:pPr>
            <a:r>
              <a:rPr lang="en-US" sz="1600" dirty="0">
                <a:latin typeface="+mj-lt"/>
              </a:rPr>
              <a:t>*TBW (men) = 0.6L/kg x weight (kg)</a:t>
            </a:r>
          </a:p>
          <a:p>
            <a:pPr marL="1010412" lvl="2" indent="-342900">
              <a:buNone/>
            </a:pPr>
            <a:r>
              <a:rPr lang="en-US" sz="1600" dirty="0">
                <a:latin typeface="+mj-lt"/>
              </a:rPr>
              <a:t>   TBW (women) = 0.5L/kg x weight (kg)</a:t>
            </a:r>
          </a:p>
          <a:p>
            <a:pPr marL="370332" indent="-342900"/>
            <a:r>
              <a:rPr lang="en-US" sz="1800" dirty="0">
                <a:latin typeface="+mj-lt"/>
              </a:rPr>
              <a:t>Administer sodium bicarbonate (NaHCO</a:t>
            </a:r>
            <a:r>
              <a:rPr lang="en-US" sz="1800" baseline="-25000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) with coexisting acidosis (pH &lt;7.35)</a:t>
            </a:r>
          </a:p>
          <a:p>
            <a:pPr marL="736092" lvl="1" indent="-342900"/>
            <a:r>
              <a:rPr lang="en-US" sz="1600" dirty="0">
                <a:latin typeface="+mj-lt"/>
              </a:rPr>
              <a:t>One amp (50mL) of NaHCO</a:t>
            </a:r>
            <a:r>
              <a:rPr lang="en-US" sz="1600" baseline="-25000" dirty="0">
                <a:latin typeface="+mj-lt"/>
              </a:rPr>
              <a:t>3</a:t>
            </a:r>
            <a:r>
              <a:rPr lang="en-US" sz="1600" dirty="0">
                <a:latin typeface="+mj-lt"/>
              </a:rPr>
              <a:t> contains 44-54mEq Na</a:t>
            </a:r>
          </a:p>
          <a:p>
            <a:pPr marL="370332" indent="-342900"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1722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1. Kraft MD, </a:t>
            </a:r>
            <a:r>
              <a:rPr lang="en-US" sz="1100" dirty="0" err="1">
                <a:latin typeface="+mj-lt"/>
              </a:rPr>
              <a:t>Btaiche</a:t>
            </a:r>
            <a:r>
              <a:rPr lang="en-US" sz="1100" dirty="0">
                <a:latin typeface="+mj-lt"/>
              </a:rPr>
              <a:t> IF, Sacks GS, </a:t>
            </a:r>
            <a:r>
              <a:rPr lang="en-US" sz="1100" dirty="0" err="1">
                <a:latin typeface="+mj-lt"/>
              </a:rPr>
              <a:t>Kudsk</a:t>
            </a:r>
            <a:r>
              <a:rPr lang="en-US" sz="1100" dirty="0">
                <a:latin typeface="+mj-lt"/>
              </a:rPr>
              <a:t> KA. Treatment of electrolyte disorders in adult patients in the intensive care unit. American Journal of Health-System Pharmacy. 2005;62: 1663-1682. </a:t>
            </a:r>
          </a:p>
        </p:txBody>
      </p:sp>
    </p:spTree>
    <p:extLst>
      <p:ext uri="{BB962C8B-B14F-4D97-AF65-F5344CB8AC3E}">
        <p14:creationId xmlns:p14="http://schemas.microsoft.com/office/powerpoint/2010/main" val="3763443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Hypernatremia</a:t>
            </a:r>
            <a:br>
              <a:rPr lang="en-US" sz="3600" dirty="0"/>
            </a:br>
            <a:r>
              <a:rPr lang="en-US" sz="3600" dirty="0"/>
              <a:t>Na</a:t>
            </a:r>
            <a:r>
              <a:rPr lang="en-US" sz="3600" baseline="30000" dirty="0"/>
              <a:t>+</a:t>
            </a:r>
            <a:r>
              <a:rPr lang="en-US" sz="3600" dirty="0"/>
              <a:t> &gt; 155mEq/L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Etiology</a:t>
            </a:r>
            <a:r>
              <a:rPr lang="en-US" sz="1800" dirty="0">
                <a:latin typeface="+mj-lt"/>
              </a:rPr>
              <a:t>:</a:t>
            </a:r>
          </a:p>
          <a:p>
            <a:r>
              <a:rPr lang="en-US" sz="1800" dirty="0">
                <a:solidFill>
                  <a:schemeClr val="accent1"/>
                </a:solidFill>
                <a:latin typeface="+mj-lt"/>
              </a:rPr>
              <a:t>Diabetes Insipidus</a:t>
            </a:r>
            <a:r>
              <a:rPr lang="en-US" sz="1800" dirty="0">
                <a:latin typeface="+mj-lt"/>
              </a:rPr>
              <a:t> resulting from the rapid depletion of ADH (</a:t>
            </a:r>
            <a:r>
              <a:rPr lang="en-US" sz="1800" dirty="0" err="1">
                <a:latin typeface="+mj-lt"/>
              </a:rPr>
              <a:t>antidiuretic</a:t>
            </a:r>
            <a:r>
              <a:rPr lang="en-US" sz="1800" dirty="0">
                <a:latin typeface="+mj-lt"/>
              </a:rPr>
              <a:t> hormone) after infarction of the hypothalamus and posterior pituitary. DI occurs in 60-80% of brain dead organ donors and results in excessive free water loss.</a:t>
            </a:r>
          </a:p>
          <a:p>
            <a:r>
              <a:rPr lang="en-US" sz="1800" dirty="0">
                <a:latin typeface="+mj-lt"/>
              </a:rPr>
              <a:t>Administration of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hypertonic fluids and/or mannitol</a:t>
            </a:r>
            <a:r>
              <a:rPr lang="en-US" sz="1800" dirty="0">
                <a:latin typeface="+mj-lt"/>
              </a:rPr>
              <a:t> for treatment of cerebral edema, or aggressive fluid resuscitation with NS/hypertonic fluids. </a:t>
            </a:r>
          </a:p>
          <a:p>
            <a:endParaRPr lang="en-US" sz="1800" dirty="0">
              <a:latin typeface="+mj-lt"/>
            </a:endParaRPr>
          </a:p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Clinical Manifestations:</a:t>
            </a:r>
          </a:p>
          <a:p>
            <a:r>
              <a:rPr lang="en-US" sz="1800" dirty="0">
                <a:latin typeface="+mj-lt"/>
              </a:rPr>
              <a:t>Most often CNS-related (i.e. lethargy, irritability, </a:t>
            </a:r>
            <a:r>
              <a:rPr lang="en-US" sz="1800" dirty="0" err="1">
                <a:latin typeface="+mj-lt"/>
              </a:rPr>
              <a:t>hyperreflexia</a:t>
            </a:r>
            <a:r>
              <a:rPr lang="en-US" sz="1800" dirty="0">
                <a:latin typeface="+mj-lt"/>
              </a:rPr>
              <a:t>, seizures, coma)… therefore not assessed in the brain dead organ donor!</a:t>
            </a:r>
          </a:p>
          <a:p>
            <a:r>
              <a:rPr lang="en-US" sz="1800" dirty="0">
                <a:latin typeface="+mj-lt"/>
              </a:rPr>
              <a:t>End-organ effect: Serum Na</a:t>
            </a:r>
            <a:r>
              <a:rPr lang="en-US" sz="1800" baseline="30000" dirty="0">
                <a:latin typeface="+mj-lt"/>
              </a:rPr>
              <a:t>+</a:t>
            </a:r>
            <a:r>
              <a:rPr lang="en-US" sz="1800" dirty="0">
                <a:latin typeface="+mj-lt"/>
              </a:rPr>
              <a:t> &gt; 155mEq/L has been shown to adversely affect liver graft function outcomes due to intracellular edema and altered function</a:t>
            </a:r>
            <a:r>
              <a:rPr lang="en-US" sz="1800" baseline="30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. 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096000"/>
            <a:ext cx="853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1. </a:t>
            </a:r>
            <a:r>
              <a:rPr lang="en-US" sz="1100" dirty="0" err="1">
                <a:latin typeface="+mj-lt"/>
              </a:rPr>
              <a:t>Powner</a:t>
            </a:r>
            <a:r>
              <a:rPr lang="en-US" sz="1100" dirty="0">
                <a:latin typeface="+mj-lt"/>
              </a:rPr>
              <a:t> DJ. Factors during donor care that may affect liver transplantation outcome. Progress in Transplantation. 2004;14:241-249.</a:t>
            </a:r>
          </a:p>
        </p:txBody>
      </p:sp>
    </p:spTree>
    <p:extLst>
      <p:ext uri="{BB962C8B-B14F-4D97-AF65-F5344CB8AC3E}">
        <p14:creationId xmlns:p14="http://schemas.microsoft.com/office/powerpoint/2010/main" val="587087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Treatment of Hypernatremia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D/C hypertonic fluid administration (e.g. 3% </a:t>
            </a:r>
            <a:r>
              <a:rPr lang="en-US" sz="1800" dirty="0" err="1">
                <a:latin typeface="+mj-lt"/>
              </a:rPr>
              <a:t>NaCl</a:t>
            </a:r>
            <a:r>
              <a:rPr lang="en-US" sz="1800" dirty="0">
                <a:latin typeface="+mj-lt"/>
              </a:rPr>
              <a:t>, NS), including IV medications</a:t>
            </a:r>
          </a:p>
          <a:p>
            <a:r>
              <a:rPr lang="en-US" sz="1800" dirty="0">
                <a:latin typeface="+mj-lt"/>
              </a:rPr>
              <a:t>Treat DI: 1 mcg DDAVP IV Q2h PRN, .01-.04 units/min Vasopressin IV </a:t>
            </a:r>
            <a:r>
              <a:rPr lang="en-US" sz="1800" dirty="0" err="1">
                <a:latin typeface="+mj-lt"/>
              </a:rPr>
              <a:t>gtt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Administer hypotonic fluids</a:t>
            </a:r>
            <a:r>
              <a:rPr lang="en-US" sz="1800" baseline="30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:</a:t>
            </a:r>
          </a:p>
          <a:p>
            <a:pPr marL="736092" lvl="1" indent="-342900">
              <a:buFont typeface="+mj-lt"/>
              <a:buAutoNum type="arabicPeriod"/>
            </a:pPr>
            <a:r>
              <a:rPr lang="en-US" sz="1600" dirty="0">
                <a:latin typeface="+mj-lt"/>
              </a:rPr>
              <a:t>Calculate free water deficit:</a:t>
            </a:r>
          </a:p>
          <a:p>
            <a:pPr marL="736092" lvl="1" indent="-342900">
              <a:buNone/>
            </a:pPr>
            <a:r>
              <a:rPr lang="en-US" sz="1600" dirty="0">
                <a:latin typeface="+mj-lt"/>
              </a:rPr>
              <a:t>		Free water deficit (in L) = TBW* x ([serum Na/140]  - 1)</a:t>
            </a:r>
          </a:p>
          <a:p>
            <a:pPr marL="736092" lvl="1" indent="-342900">
              <a:buFont typeface="+mj-lt"/>
              <a:buAutoNum type="arabicPeriod" startAt="2"/>
            </a:pPr>
            <a:r>
              <a:rPr lang="en-US" sz="1600" dirty="0">
                <a:latin typeface="+mj-lt"/>
              </a:rPr>
              <a:t>Evaluate volume status to determine IV fluid choice</a:t>
            </a:r>
          </a:p>
          <a:p>
            <a:pPr marL="736092" lvl="1" indent="-342900">
              <a:buFont typeface="+mj-lt"/>
              <a:buAutoNum type="arabicPeriod" startAt="2"/>
            </a:pPr>
            <a:r>
              <a:rPr lang="en-US" sz="1600" dirty="0">
                <a:latin typeface="+mj-lt"/>
              </a:rPr>
              <a:t>Calculate effect of treatment:</a:t>
            </a:r>
          </a:p>
          <a:p>
            <a:pPr>
              <a:buNone/>
            </a:pPr>
            <a:r>
              <a:rPr lang="en-US" sz="1600" dirty="0">
                <a:latin typeface="+mj-lt"/>
              </a:rPr>
              <a:t>		</a:t>
            </a:r>
            <a:r>
              <a:rPr lang="en-US" sz="1600" u="sng" dirty="0">
                <a:latin typeface="+mj-lt"/>
              </a:rPr>
              <a:t>1L D5W</a:t>
            </a:r>
            <a:r>
              <a:rPr lang="en-US" sz="1600" dirty="0">
                <a:latin typeface="+mj-lt"/>
              </a:rPr>
              <a:t>: ∆ serum Na=(0mEq/L – serum Na)/(TBW*+1)</a:t>
            </a:r>
          </a:p>
          <a:p>
            <a:pPr>
              <a:buNone/>
            </a:pPr>
            <a:r>
              <a:rPr lang="en-US" sz="1600" dirty="0">
                <a:latin typeface="+mj-lt"/>
              </a:rPr>
              <a:t>		</a:t>
            </a:r>
            <a:r>
              <a:rPr lang="en-US" sz="1600" u="sng" dirty="0">
                <a:latin typeface="+mj-lt"/>
              </a:rPr>
              <a:t>1L 0.225% NS</a:t>
            </a:r>
            <a:r>
              <a:rPr lang="en-US" sz="1600" dirty="0">
                <a:latin typeface="+mj-lt"/>
              </a:rPr>
              <a:t>: ∆ serum Na=(38.5mEq/L – serum Na)/(TBW*+1)</a:t>
            </a:r>
          </a:p>
          <a:p>
            <a:pPr>
              <a:buNone/>
            </a:pPr>
            <a:r>
              <a:rPr lang="en-US" sz="1600" dirty="0">
                <a:latin typeface="+mj-lt"/>
              </a:rPr>
              <a:t>		</a:t>
            </a:r>
            <a:r>
              <a:rPr lang="en-US" sz="1600" u="sng" dirty="0">
                <a:latin typeface="+mj-lt"/>
              </a:rPr>
              <a:t>1L 0.45% NS</a:t>
            </a:r>
            <a:r>
              <a:rPr lang="en-US" sz="1600" dirty="0">
                <a:latin typeface="+mj-lt"/>
              </a:rPr>
              <a:t>: ∆ serum Na=(77mEq/L – serum Na)/(TBW*+1)</a:t>
            </a:r>
          </a:p>
          <a:p>
            <a:pPr>
              <a:buNone/>
            </a:pPr>
            <a:r>
              <a:rPr lang="en-US" sz="1600" dirty="0">
                <a:latin typeface="+mj-lt"/>
              </a:rPr>
              <a:t>		*TBW (men) = 0.5L/kg x weight (kg)</a:t>
            </a:r>
          </a:p>
          <a:p>
            <a:pPr>
              <a:buNone/>
            </a:pPr>
            <a:r>
              <a:rPr lang="en-US" sz="1600" dirty="0">
                <a:latin typeface="+mj-lt"/>
              </a:rPr>
              <a:t>		   TBW (women) = 0.4L/kg x weight (kg)</a:t>
            </a:r>
          </a:p>
          <a:p>
            <a:r>
              <a:rPr lang="en-US" sz="1800" dirty="0">
                <a:latin typeface="+mj-lt"/>
              </a:rPr>
              <a:t>For </a:t>
            </a:r>
            <a:r>
              <a:rPr lang="en-US" sz="1800" dirty="0" err="1">
                <a:latin typeface="+mj-lt"/>
              </a:rPr>
              <a:t>hypervolemic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hypernatremia</a:t>
            </a:r>
            <a:r>
              <a:rPr lang="en-US" sz="1800" dirty="0">
                <a:latin typeface="+mj-lt"/>
              </a:rPr>
              <a:t> (caused by excessive hypertonic fluid administration, </a:t>
            </a:r>
            <a:r>
              <a:rPr lang="en-US" sz="1800" i="1" u="sng" dirty="0">
                <a:latin typeface="+mj-lt"/>
              </a:rPr>
              <a:t>not</a:t>
            </a:r>
            <a:r>
              <a:rPr lang="en-US" sz="1800" dirty="0">
                <a:latin typeface="+mj-lt"/>
              </a:rPr>
              <a:t> DI), administer </a:t>
            </a:r>
            <a:r>
              <a:rPr lang="en-US" sz="1800" dirty="0" err="1">
                <a:latin typeface="+mj-lt"/>
              </a:rPr>
              <a:t>Lasix</a:t>
            </a:r>
            <a:r>
              <a:rPr lang="en-US" sz="1800" dirty="0">
                <a:latin typeface="+mj-lt"/>
              </a:rPr>
              <a:t> and D5W </a:t>
            </a:r>
          </a:p>
          <a:p>
            <a:pPr lvl="1"/>
            <a:r>
              <a:rPr lang="en-US" sz="1600" dirty="0" err="1">
                <a:latin typeface="+mj-lt"/>
              </a:rPr>
              <a:t>Lasix</a:t>
            </a:r>
            <a:r>
              <a:rPr lang="en-US" sz="1600" dirty="0">
                <a:latin typeface="+mj-lt"/>
              </a:rPr>
              <a:t> alone will aggravate the </a:t>
            </a:r>
            <a:r>
              <a:rPr lang="en-US" sz="1600" dirty="0" err="1">
                <a:latin typeface="+mj-lt"/>
              </a:rPr>
              <a:t>hypernatremia</a:t>
            </a:r>
            <a:r>
              <a:rPr lang="en-US" sz="1600" dirty="0">
                <a:latin typeface="+mj-lt"/>
              </a:rPr>
              <a:t> because a </a:t>
            </a:r>
            <a:r>
              <a:rPr lang="en-US" sz="1600" dirty="0" err="1">
                <a:latin typeface="+mj-lt"/>
              </a:rPr>
              <a:t>Lasix</a:t>
            </a:r>
            <a:r>
              <a:rPr lang="en-US" sz="1600" dirty="0">
                <a:latin typeface="+mj-lt"/>
              </a:rPr>
              <a:t>-induced </a:t>
            </a:r>
            <a:r>
              <a:rPr lang="en-US" sz="1600" dirty="0" err="1">
                <a:latin typeface="+mj-lt"/>
              </a:rPr>
              <a:t>diuresis</a:t>
            </a:r>
            <a:r>
              <a:rPr lang="en-US" sz="1600" dirty="0">
                <a:latin typeface="+mj-lt"/>
              </a:rPr>
              <a:t> is equal to one-half isotonic saline solution</a:t>
            </a:r>
            <a:endParaRPr lang="en-US" sz="1600" u="sng" dirty="0">
              <a:latin typeface="+mj-lt"/>
            </a:endParaRPr>
          </a:p>
          <a:p>
            <a:r>
              <a:rPr lang="en-US" sz="1600" dirty="0">
                <a:latin typeface="+mj-lt"/>
              </a:rPr>
              <a:t>500mL H</a:t>
            </a:r>
            <a:r>
              <a:rPr lang="en-US" sz="1600" baseline="-25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O via NG/OG (clamp x 1hr, then drain)</a:t>
            </a:r>
          </a:p>
          <a:p>
            <a:pPr>
              <a:buNone/>
            </a:pPr>
            <a:endParaRPr lang="en-US" sz="1600" dirty="0">
              <a:latin typeface="+mj-lt"/>
            </a:endParaRPr>
          </a:p>
          <a:p>
            <a:pPr>
              <a:buNone/>
            </a:pPr>
            <a:endParaRPr lang="en-US" sz="1600" dirty="0">
              <a:latin typeface="+mj-lt"/>
            </a:endParaRPr>
          </a:p>
          <a:p>
            <a:pPr marL="736092" lvl="1" indent="-342900"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1. Kraft MD, </a:t>
            </a:r>
            <a:r>
              <a:rPr lang="en-US" sz="1100" dirty="0" err="1">
                <a:latin typeface="+mj-lt"/>
              </a:rPr>
              <a:t>Btaiche</a:t>
            </a:r>
            <a:r>
              <a:rPr lang="en-US" sz="1100" dirty="0">
                <a:latin typeface="+mj-lt"/>
              </a:rPr>
              <a:t> IF, Sacks GS, </a:t>
            </a:r>
            <a:r>
              <a:rPr lang="en-US" sz="1100" dirty="0" err="1">
                <a:latin typeface="+mj-lt"/>
              </a:rPr>
              <a:t>Kudsk</a:t>
            </a:r>
            <a:r>
              <a:rPr lang="en-US" sz="1100" dirty="0">
                <a:latin typeface="+mj-lt"/>
              </a:rPr>
              <a:t> KA. Treatment of electrolyte disorders in adult patients in the intensive care unit. American Journal of Health-System Pharmacy. 2005;62: 1663-1682. </a:t>
            </a:r>
          </a:p>
        </p:txBody>
      </p:sp>
    </p:spTree>
    <p:extLst>
      <p:ext uri="{BB962C8B-B14F-4D97-AF65-F5344CB8AC3E}">
        <p14:creationId xmlns:p14="http://schemas.microsoft.com/office/powerpoint/2010/main" val="2796842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ctr">
              <a:buNone/>
            </a:pPr>
            <a:r>
              <a:rPr lang="en-US" sz="6600" dirty="0">
                <a:latin typeface="+mj-lt"/>
              </a:rPr>
              <a:t>Potassium</a:t>
            </a:r>
          </a:p>
        </p:txBody>
      </p:sp>
      <p:pic>
        <p:nvPicPr>
          <p:cNvPr id="4" name="Picture 3" descr="C:\Documents and Settings\metcalfl\Local Settings\Temporary Internet Files\Content.IE5\YZWH6L0V\MCj02345200000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5908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394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Hypokalemia</a:t>
            </a:r>
            <a:br>
              <a:rPr lang="en-US" sz="3600" dirty="0"/>
            </a:br>
            <a:r>
              <a:rPr lang="en-US" sz="3600" dirty="0"/>
              <a:t>K</a:t>
            </a:r>
            <a:r>
              <a:rPr lang="en-US" sz="3600" baseline="30000" dirty="0"/>
              <a:t>+</a:t>
            </a:r>
            <a:r>
              <a:rPr lang="en-US" sz="3600" dirty="0"/>
              <a:t> &lt; 4.0 </a:t>
            </a:r>
            <a:r>
              <a:rPr lang="en-US" sz="3600" dirty="0" err="1"/>
              <a:t>mEq</a:t>
            </a:r>
            <a:r>
              <a:rPr lang="en-US" sz="3600" dirty="0"/>
              <a:t>/L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Etiology</a:t>
            </a:r>
            <a:r>
              <a:rPr lang="en-US" sz="1800" dirty="0">
                <a:latin typeface="+mj-lt"/>
              </a:rPr>
              <a:t>:</a:t>
            </a:r>
          </a:p>
          <a:p>
            <a:r>
              <a:rPr lang="en-US" sz="1800" dirty="0">
                <a:latin typeface="+mj-lt"/>
              </a:rPr>
              <a:t>Intracellular shifts of potassium due to: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metabolic alkalosis</a:t>
            </a:r>
            <a:r>
              <a:rPr lang="en-US" sz="1800" dirty="0">
                <a:latin typeface="+mj-lt"/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administration of beta-adrenergic agonists</a:t>
            </a:r>
            <a:r>
              <a:rPr lang="en-US" sz="1800" dirty="0">
                <a:latin typeface="+mj-lt"/>
              </a:rPr>
              <a:t> (e.g. </a:t>
            </a:r>
            <a:r>
              <a:rPr lang="en-US" sz="1800" dirty="0" err="1">
                <a:latin typeface="+mj-lt"/>
              </a:rPr>
              <a:t>albuterol</a:t>
            </a:r>
            <a:r>
              <a:rPr lang="en-US" sz="1800" dirty="0">
                <a:latin typeface="+mj-lt"/>
              </a:rPr>
              <a:t>, insulin), thyroxine therapy</a:t>
            </a:r>
          </a:p>
          <a:p>
            <a:r>
              <a:rPr lang="en-US" sz="1800" dirty="0">
                <a:latin typeface="+mj-lt"/>
              </a:rPr>
              <a:t>Increased losses of potassium due to: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administration of potassium-wasting diuretics </a:t>
            </a:r>
            <a:r>
              <a:rPr lang="en-US" sz="1800" dirty="0">
                <a:latin typeface="+mj-lt"/>
              </a:rPr>
              <a:t>(e.g. </a:t>
            </a:r>
            <a:r>
              <a:rPr lang="en-US" sz="1800" dirty="0" err="1">
                <a:latin typeface="+mj-lt"/>
              </a:rPr>
              <a:t>Lasix</a:t>
            </a:r>
            <a:r>
              <a:rPr lang="en-US" sz="1800" dirty="0">
                <a:latin typeface="+mj-lt"/>
              </a:rPr>
              <a:t>) and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corticosteroids</a:t>
            </a:r>
            <a:r>
              <a:rPr lang="en-US" sz="1800" dirty="0">
                <a:latin typeface="+mj-lt"/>
              </a:rPr>
              <a:t>, magnesium depletion</a:t>
            </a:r>
          </a:p>
          <a:p>
            <a:r>
              <a:rPr lang="en-US" sz="1800" dirty="0">
                <a:latin typeface="+mj-lt"/>
              </a:rPr>
              <a:t>Other: alcoholism, chronic malnutrition</a:t>
            </a:r>
          </a:p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Clinical Manifestations:</a:t>
            </a:r>
          </a:p>
          <a:p>
            <a:r>
              <a:rPr lang="en-US" sz="1800" dirty="0">
                <a:latin typeface="+mj-lt"/>
              </a:rPr>
              <a:t>EKG changes: T-wave flattening or inversion, U waves, ST-segment depression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Arrhythmias: PACs or PVCs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191000"/>
            <a:ext cx="47910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388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Treatment of </a:t>
            </a:r>
            <a:r>
              <a:rPr lang="en-US" sz="3600" dirty="0" err="1"/>
              <a:t>Hypokalemia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Correct confounding factors:</a:t>
            </a:r>
          </a:p>
          <a:p>
            <a:pPr lvl="1"/>
            <a:r>
              <a:rPr lang="en-US" sz="1600" dirty="0">
                <a:latin typeface="+mj-lt"/>
              </a:rPr>
              <a:t>Metabolic alkalosis</a:t>
            </a:r>
          </a:p>
          <a:p>
            <a:pPr lvl="1"/>
            <a:r>
              <a:rPr lang="en-US" sz="1600" dirty="0">
                <a:latin typeface="+mj-lt"/>
              </a:rPr>
              <a:t>Hypomagnesemia- Mg is important in the regulation of intracellular K. Hypomagnesemia may result in refractory </a:t>
            </a:r>
            <a:r>
              <a:rPr lang="en-US" sz="1600" dirty="0" err="1">
                <a:latin typeface="+mj-lt"/>
              </a:rPr>
              <a:t>hypokalemia</a:t>
            </a:r>
            <a:r>
              <a:rPr lang="en-US" sz="1600" dirty="0">
                <a:latin typeface="+mj-lt"/>
              </a:rPr>
              <a:t>, likely due to accelerated renal K loss or impairment of Na-K pump activity.</a:t>
            </a:r>
          </a:p>
          <a:p>
            <a:r>
              <a:rPr lang="en-US" sz="1800" dirty="0">
                <a:latin typeface="+mj-lt"/>
              </a:rPr>
              <a:t>Replacement therapy:</a:t>
            </a:r>
          </a:p>
          <a:p>
            <a:pPr lvl="1"/>
            <a:r>
              <a:rPr lang="en-US" sz="1600" dirty="0">
                <a:latin typeface="+mj-lt"/>
              </a:rPr>
              <a:t>Potassium Chloride (infuse @ 10-40 </a:t>
            </a:r>
            <a:r>
              <a:rPr lang="en-US" sz="1600" dirty="0" err="1">
                <a:latin typeface="+mj-lt"/>
              </a:rPr>
              <a:t>mEq</a:t>
            </a:r>
            <a:r>
              <a:rPr lang="en-US" sz="1600" dirty="0">
                <a:latin typeface="+mj-lt"/>
              </a:rPr>
              <a:t>/hr through central line)</a:t>
            </a:r>
          </a:p>
          <a:p>
            <a:pPr lvl="1"/>
            <a:r>
              <a:rPr lang="en-US" sz="1600" dirty="0">
                <a:latin typeface="+mj-lt"/>
              </a:rPr>
              <a:t>Potassium acetate with coexisting acidosis (pH &lt; 7.35)</a:t>
            </a: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r>
              <a:rPr lang="en-US" sz="1600" dirty="0">
                <a:latin typeface="+mj-lt"/>
              </a:rPr>
              <a:t>Potassium Phosphate with coexisting </a:t>
            </a:r>
            <a:r>
              <a:rPr lang="en-US" sz="1600" dirty="0" err="1">
                <a:latin typeface="+mj-lt"/>
              </a:rPr>
              <a:t>hypophosphatemia</a:t>
            </a:r>
            <a:r>
              <a:rPr lang="en-US" sz="1600" dirty="0">
                <a:latin typeface="+mj-lt"/>
              </a:rPr>
              <a:t> (see PO</a:t>
            </a:r>
            <a:r>
              <a:rPr lang="en-US" sz="1600" baseline="-25000" dirty="0">
                <a:latin typeface="+mj-lt"/>
              </a:rPr>
              <a:t>4</a:t>
            </a:r>
            <a:r>
              <a:rPr lang="en-US" sz="1600" dirty="0">
                <a:latin typeface="+mj-lt"/>
              </a:rPr>
              <a:t> replacement dosing)</a:t>
            </a: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>
              <a:buNone/>
            </a:pPr>
            <a:endParaRPr lang="en-US" sz="1600" dirty="0">
              <a:latin typeface="+mj-lt"/>
            </a:endParaRPr>
          </a:p>
          <a:p>
            <a:pPr lvl="1">
              <a:buNone/>
            </a:pPr>
            <a:endParaRPr lang="en-US" sz="1600" dirty="0">
              <a:latin typeface="+mj-lt"/>
            </a:endParaRPr>
          </a:p>
          <a:p>
            <a:pPr>
              <a:buNone/>
            </a:pPr>
            <a:endParaRPr lang="en-US" sz="18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1. Kraft MD, </a:t>
            </a:r>
            <a:r>
              <a:rPr lang="en-US" sz="1100" dirty="0" err="1">
                <a:latin typeface="+mj-lt"/>
              </a:rPr>
              <a:t>Btaiche</a:t>
            </a:r>
            <a:r>
              <a:rPr lang="en-US" sz="1100" dirty="0">
                <a:latin typeface="+mj-lt"/>
              </a:rPr>
              <a:t> IF, Sacks GS, </a:t>
            </a:r>
            <a:r>
              <a:rPr lang="en-US" sz="1100" dirty="0" err="1">
                <a:latin typeface="+mj-lt"/>
              </a:rPr>
              <a:t>Kudsk</a:t>
            </a:r>
            <a:r>
              <a:rPr lang="en-US" sz="1100" dirty="0">
                <a:latin typeface="+mj-lt"/>
              </a:rPr>
              <a:t> KA. Treatment of electrolyte disorders in adult patients in the intensive care unit. American Journal of Health-System Pharmacy. 2005;62: 1663-1682.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4191000"/>
          <a:ext cx="5943600" cy="1376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K</a:t>
                      </a:r>
                      <a:r>
                        <a:rPr lang="en-US" sz="1600" baseline="30000" dirty="0">
                          <a:latin typeface="+mj-lt"/>
                        </a:rPr>
                        <a:t>+</a:t>
                      </a:r>
                      <a:r>
                        <a:rPr lang="en-US" sz="1600" baseline="0" dirty="0">
                          <a:latin typeface="+mj-lt"/>
                        </a:rPr>
                        <a:t> level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Replacement Dosing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3.5 – 3.9 </a:t>
                      </a:r>
                      <a:r>
                        <a:rPr lang="en-US" sz="1600" dirty="0" err="1">
                          <a:latin typeface="+mj-lt"/>
                        </a:rPr>
                        <a:t>mEq</a:t>
                      </a:r>
                      <a:r>
                        <a:rPr lang="en-US" sz="1600" dirty="0">
                          <a:latin typeface="+mj-lt"/>
                        </a:rPr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20 </a:t>
                      </a:r>
                      <a:r>
                        <a:rPr lang="en-US" sz="1600" dirty="0" err="1">
                          <a:latin typeface="+mj-lt"/>
                        </a:rPr>
                        <a:t>mEq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latin typeface="+mj-lt"/>
                        </a:rPr>
                        <a:t>KCl</a:t>
                      </a:r>
                      <a:r>
                        <a:rPr lang="en-US" sz="1600" baseline="0" dirty="0">
                          <a:latin typeface="+mj-lt"/>
                        </a:rPr>
                        <a:t> or K acetate IVPB over 1 hr*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&lt; 3.5 </a:t>
                      </a:r>
                      <a:r>
                        <a:rPr lang="en-US" sz="1600" dirty="0" err="1">
                          <a:latin typeface="+mj-lt"/>
                        </a:rPr>
                        <a:t>mEq</a:t>
                      </a:r>
                      <a:r>
                        <a:rPr lang="en-US" sz="1600" dirty="0">
                          <a:latin typeface="+mj-lt"/>
                        </a:rPr>
                        <a:t>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40 </a:t>
                      </a:r>
                      <a:r>
                        <a:rPr lang="en-US" sz="1600" dirty="0" err="1">
                          <a:latin typeface="+mj-lt"/>
                        </a:rPr>
                        <a:t>mEq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latin typeface="+mj-lt"/>
                        </a:rPr>
                        <a:t>KCl</a:t>
                      </a:r>
                      <a:r>
                        <a:rPr lang="en-US" sz="1600" dirty="0">
                          <a:latin typeface="+mj-lt"/>
                        </a:rPr>
                        <a:t> or K acetate IVPB over 1-2 hrs*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* Infuse through central line, otherwise </a:t>
                      </a:r>
                      <a:r>
                        <a:rPr lang="en-US" sz="1600" dirty="0">
                          <a:latin typeface="+mj-lt"/>
                          <a:sym typeface="Symbol"/>
                        </a:rPr>
                        <a:t> infusion rate to 10 </a:t>
                      </a:r>
                      <a:r>
                        <a:rPr lang="en-US" sz="1600" dirty="0" err="1">
                          <a:latin typeface="+mj-lt"/>
                          <a:sym typeface="Symbol"/>
                        </a:rPr>
                        <a:t>mEq</a:t>
                      </a:r>
                      <a:r>
                        <a:rPr lang="en-US" sz="1600" dirty="0">
                          <a:latin typeface="+mj-lt"/>
                          <a:sym typeface="Symbol"/>
                        </a:rPr>
                        <a:t>/hr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50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Uniform Determination of Death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individual who has sustained either</a:t>
            </a:r>
          </a:p>
          <a:p>
            <a:pPr lvl="1"/>
            <a:r>
              <a:rPr lang="en-US" dirty="0"/>
              <a:t>Irreversible cessation of circulatory and respiratory functions, or</a:t>
            </a:r>
          </a:p>
          <a:p>
            <a:pPr lvl="1"/>
            <a:r>
              <a:rPr lang="en-US" dirty="0"/>
              <a:t>Irreversible cessation of all functions of the entire brain, including the brain stem, is dead.</a:t>
            </a:r>
          </a:p>
          <a:p>
            <a:r>
              <a:rPr lang="en-US" dirty="0"/>
              <a:t>A determination of death must be made with accepted medical standards.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F4B-9AFA-4CE2-9152-156F09E90662}" type="datetime4">
              <a:rPr lang="en-US" smtClean="0"/>
              <a:pPr/>
              <a:t>June 15,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16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/>
              <a:t>Hyperkalemia</a:t>
            </a:r>
            <a:br>
              <a:rPr lang="en-US" sz="3600" dirty="0"/>
            </a:br>
            <a:r>
              <a:rPr lang="en-US" sz="3600" dirty="0"/>
              <a:t>K</a:t>
            </a:r>
            <a:r>
              <a:rPr lang="en-US" sz="3600" baseline="30000" dirty="0"/>
              <a:t>+</a:t>
            </a:r>
            <a:r>
              <a:rPr lang="en-US" sz="3600" dirty="0"/>
              <a:t> &gt; 5.0 </a:t>
            </a:r>
            <a:r>
              <a:rPr lang="en-US" sz="3600" dirty="0" err="1"/>
              <a:t>mEq</a:t>
            </a:r>
            <a:r>
              <a:rPr lang="en-US" sz="3600" dirty="0"/>
              <a:t>/L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Etiology</a:t>
            </a:r>
            <a:r>
              <a:rPr lang="en-US" sz="1800" dirty="0">
                <a:latin typeface="+mj-lt"/>
              </a:rPr>
              <a:t>:</a:t>
            </a:r>
          </a:p>
          <a:p>
            <a:r>
              <a:rPr lang="en-US" sz="1800" dirty="0">
                <a:latin typeface="+mj-lt"/>
              </a:rPr>
              <a:t>Extracellular shifts of potassium due to: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metabolic acidosis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muscular injury </a:t>
            </a:r>
            <a:r>
              <a:rPr lang="en-US" sz="1800" dirty="0">
                <a:latin typeface="+mj-lt"/>
              </a:rPr>
              <a:t>(e.g. trauma, rhabdomyolysis), administration of </a:t>
            </a:r>
            <a:r>
              <a:rPr lang="en-US" sz="1800" dirty="0" err="1">
                <a:solidFill>
                  <a:schemeClr val="accent1"/>
                </a:solidFill>
                <a:latin typeface="+mj-lt"/>
              </a:rPr>
              <a:t>succinylcholine</a:t>
            </a:r>
            <a:r>
              <a:rPr lang="en-US" sz="1800" dirty="0">
                <a:latin typeface="+mj-lt"/>
              </a:rPr>
              <a:t> or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beta-adrenergic blockers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Impaired potassium excretion due to: acute renal failure, </a:t>
            </a:r>
            <a:r>
              <a:rPr lang="en-US" sz="1800" dirty="0" err="1">
                <a:latin typeface="+mj-lt"/>
              </a:rPr>
              <a:t>hypoaldosteronism</a:t>
            </a:r>
            <a:r>
              <a:rPr lang="en-US" sz="1800" dirty="0">
                <a:latin typeface="+mj-lt"/>
              </a:rPr>
              <a:t> administration of potassium-sparing diuretics, ACE-inhibitors, or NSAIDs</a:t>
            </a:r>
          </a:p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Clinical Manifestations:</a:t>
            </a:r>
          </a:p>
          <a:p>
            <a:r>
              <a:rPr lang="en-US" sz="1800" dirty="0">
                <a:latin typeface="+mj-lt"/>
              </a:rPr>
              <a:t>EKG changes: tall, peaked T-waves and shortened QT interval followed by progressive lengthening of QRS complex and PR interval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Arrhythmias: </a:t>
            </a:r>
            <a:r>
              <a:rPr lang="en-US" sz="1800" dirty="0" err="1">
                <a:latin typeface="+mj-lt"/>
              </a:rPr>
              <a:t>bradycardia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Vfib</a:t>
            </a: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267200"/>
            <a:ext cx="5010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4220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Treatment of </a:t>
            </a:r>
            <a:r>
              <a:rPr lang="en-US" sz="3600" dirty="0" err="1"/>
              <a:t>Hyperkalemia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Correct metabolic acidosis</a:t>
            </a:r>
          </a:p>
          <a:p>
            <a:r>
              <a:rPr lang="en-US" sz="1800" dirty="0">
                <a:latin typeface="+mj-lt"/>
              </a:rPr>
              <a:t>For symptomatic </a:t>
            </a:r>
            <a:r>
              <a:rPr lang="en-US" sz="1800" dirty="0" err="1">
                <a:latin typeface="+mj-lt"/>
              </a:rPr>
              <a:t>hyperkalemia</a:t>
            </a:r>
            <a:r>
              <a:rPr lang="en-US" sz="1800" dirty="0">
                <a:latin typeface="+mj-lt"/>
              </a:rPr>
              <a:t>, consider pharmacologic options: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1. Kraft MD, </a:t>
            </a:r>
            <a:r>
              <a:rPr lang="en-US" sz="1100" dirty="0" err="1">
                <a:latin typeface="+mj-lt"/>
              </a:rPr>
              <a:t>Btaiche</a:t>
            </a:r>
            <a:r>
              <a:rPr lang="en-US" sz="1100" dirty="0">
                <a:latin typeface="+mj-lt"/>
              </a:rPr>
              <a:t> IF, Sacks GS, </a:t>
            </a:r>
            <a:r>
              <a:rPr lang="en-US" sz="1100" dirty="0" err="1">
                <a:latin typeface="+mj-lt"/>
              </a:rPr>
              <a:t>Kudsk</a:t>
            </a:r>
            <a:r>
              <a:rPr lang="en-US" sz="1100" dirty="0">
                <a:latin typeface="+mj-lt"/>
              </a:rPr>
              <a:t> KA. Treatment of electrolyte disorders in adult patients in the intensive care unit. American Journal of Health-System Pharmacy. 2005;62: 1663-1682.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2514600"/>
          <a:ext cx="7162800" cy="2509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j-lt"/>
                        </a:rPr>
                        <a:t>1-2g Calcium </a:t>
                      </a:r>
                      <a:r>
                        <a:rPr lang="en-US" sz="1600" dirty="0" err="1">
                          <a:latin typeface="+mj-lt"/>
                        </a:rPr>
                        <a:t>gluconate</a:t>
                      </a:r>
                      <a:r>
                        <a:rPr lang="en-US" sz="1600" dirty="0">
                          <a:latin typeface="+mj-lt"/>
                        </a:rPr>
                        <a:t>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j-lt"/>
                        </a:rPr>
                        <a:t>Antagonizes cardiac conduction abnormalities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j-lt"/>
                        </a:rPr>
                        <a:t>50-100 </a:t>
                      </a:r>
                      <a:r>
                        <a:rPr lang="en-US" sz="1600" dirty="0" err="1">
                          <a:latin typeface="+mj-lt"/>
                        </a:rPr>
                        <a:t>mEq</a:t>
                      </a:r>
                      <a:r>
                        <a:rPr lang="en-US" sz="1600" dirty="0">
                          <a:latin typeface="+mj-lt"/>
                        </a:rPr>
                        <a:t> Sodium</a:t>
                      </a:r>
                      <a:r>
                        <a:rPr lang="en-US" sz="1600" baseline="0" dirty="0">
                          <a:latin typeface="+mj-lt"/>
                        </a:rPr>
                        <a:t> bicarbonate IV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j-lt"/>
                        </a:rPr>
                        <a:t>Increases serum pH, redistributes K</a:t>
                      </a:r>
                      <a:r>
                        <a:rPr lang="en-US" sz="1600" baseline="30000" dirty="0">
                          <a:latin typeface="+mj-lt"/>
                        </a:rPr>
                        <a:t>+</a:t>
                      </a:r>
                      <a:r>
                        <a:rPr lang="en-US" sz="1600" baseline="0" dirty="0">
                          <a:latin typeface="+mj-lt"/>
                        </a:rPr>
                        <a:t> into cells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j-lt"/>
                        </a:rPr>
                        <a:t>5-10 units Insulin, 50mL 50%</a:t>
                      </a:r>
                      <a:r>
                        <a:rPr lang="en-US" sz="1600" baseline="0" dirty="0">
                          <a:latin typeface="+mj-lt"/>
                        </a:rPr>
                        <a:t> dextrose IV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j-lt"/>
                        </a:rPr>
                        <a:t>Increases insulin release, 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redistributes K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into cells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j-lt"/>
                        </a:rPr>
                        <a:t>20-40mg</a:t>
                      </a:r>
                      <a:r>
                        <a:rPr lang="en-US" sz="1600" baseline="0" dirty="0">
                          <a:latin typeface="+mj-lt"/>
                        </a:rPr>
                        <a:t> </a:t>
                      </a:r>
                      <a:r>
                        <a:rPr lang="en-US" sz="1600" baseline="0" dirty="0" err="1">
                          <a:latin typeface="+mj-lt"/>
                        </a:rPr>
                        <a:t>Lasix</a:t>
                      </a:r>
                      <a:r>
                        <a:rPr lang="en-US" sz="1600" baseline="0" dirty="0">
                          <a:latin typeface="+mj-lt"/>
                        </a:rPr>
                        <a:t> IV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j-lt"/>
                        </a:rPr>
                        <a:t>Increases renal 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loss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+mj-lt"/>
                        </a:rPr>
                        <a:t>Hemodialysis</a:t>
                      </a:r>
                      <a:r>
                        <a:rPr lang="en-US" sz="1600" baseline="0" dirty="0">
                          <a:latin typeface="+mj-lt"/>
                        </a:rPr>
                        <a:t> x 2-4hrs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j-lt"/>
                        </a:rPr>
                        <a:t>Removes K</a:t>
                      </a:r>
                      <a:r>
                        <a:rPr lang="en-US" sz="1600" baseline="30000" dirty="0">
                          <a:latin typeface="+mj-lt"/>
                        </a:rPr>
                        <a:t>+</a:t>
                      </a:r>
                      <a:r>
                        <a:rPr lang="en-US" sz="1600" baseline="0" dirty="0">
                          <a:latin typeface="+mj-lt"/>
                        </a:rPr>
                        <a:t> from plasma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365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algn="ctr">
              <a:buNone/>
            </a:pPr>
            <a:r>
              <a:rPr lang="en-US" sz="6600" dirty="0">
                <a:latin typeface="+mj-lt"/>
              </a:rPr>
              <a:t>Magnesium</a:t>
            </a:r>
          </a:p>
        </p:txBody>
      </p:sp>
      <p:pic>
        <p:nvPicPr>
          <p:cNvPr id="10242" name="Picture 2" descr="http://www.magnesiumproducts.com/Magnesium_Products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2819400"/>
            <a:ext cx="32004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0282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/>
              <a:t>Hypomagnesemia</a:t>
            </a:r>
            <a:br>
              <a:rPr lang="en-US" sz="3600" dirty="0"/>
            </a:br>
            <a:r>
              <a:rPr lang="en-US" sz="3600" dirty="0"/>
              <a:t>Mg</a:t>
            </a:r>
            <a:r>
              <a:rPr lang="en-US" sz="3600" baseline="30000" dirty="0"/>
              <a:t>2+</a:t>
            </a:r>
            <a:r>
              <a:rPr lang="en-US" sz="3600" dirty="0"/>
              <a:t> &lt; 2.0 mg/</a:t>
            </a:r>
            <a:r>
              <a:rPr lang="en-US" sz="3600" dirty="0" err="1"/>
              <a:t>dL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Etiology</a:t>
            </a:r>
            <a:r>
              <a:rPr lang="en-US" sz="1800" dirty="0">
                <a:latin typeface="+mj-lt"/>
              </a:rPr>
              <a:t>:</a:t>
            </a:r>
          </a:p>
          <a:p>
            <a:pPr lvl="0"/>
            <a:r>
              <a:rPr lang="en-US" sz="1800" dirty="0" err="1">
                <a:solidFill>
                  <a:schemeClr val="accent1"/>
                </a:solidFill>
                <a:latin typeface="+mj-lt"/>
              </a:rPr>
              <a:t>Hypokalemia</a:t>
            </a:r>
            <a:r>
              <a:rPr lang="en-US" sz="1800" dirty="0">
                <a:latin typeface="+mj-lt"/>
              </a:rPr>
              <a:t> often causes concurrent low magnesium secondary to accelerated renal loss or poor Na/K pump function</a:t>
            </a:r>
          </a:p>
          <a:p>
            <a:pPr lvl="0"/>
            <a:r>
              <a:rPr lang="en-US" sz="1800" dirty="0">
                <a:solidFill>
                  <a:schemeClr val="accent1"/>
                </a:solidFill>
                <a:latin typeface="+mj-lt"/>
              </a:rPr>
              <a:t>Massive transfusion </a:t>
            </a:r>
            <a:r>
              <a:rPr lang="en-US" sz="1800" dirty="0">
                <a:latin typeface="+mj-lt"/>
              </a:rPr>
              <a:t>of blood products preserved with citrate.</a:t>
            </a:r>
          </a:p>
          <a:p>
            <a:r>
              <a:rPr lang="en-US" sz="1800" dirty="0">
                <a:latin typeface="+mj-lt"/>
              </a:rPr>
              <a:t>Other: trauma, burns, surgery, sepsis, GI loss, renal loss, malnutrition, alcoholism</a:t>
            </a:r>
          </a:p>
          <a:p>
            <a:pPr>
              <a:buNone/>
            </a:pPr>
            <a:endParaRPr lang="en-US" sz="1800" dirty="0">
              <a:latin typeface="+mj-lt"/>
            </a:endParaRPr>
          </a:p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Clinical Manifestations:</a:t>
            </a:r>
          </a:p>
          <a:p>
            <a:r>
              <a:rPr lang="en-US" sz="1800" dirty="0">
                <a:latin typeface="+mj-lt"/>
              </a:rPr>
              <a:t>EKG changes: prolonged QT and PR interval, widening QRS complex</a:t>
            </a:r>
          </a:p>
          <a:p>
            <a:r>
              <a:rPr lang="en-US" sz="1800" dirty="0">
                <a:latin typeface="+mj-lt"/>
              </a:rPr>
              <a:t>Arrhythmias: ventricular arrhythmias, </a:t>
            </a:r>
            <a:r>
              <a:rPr lang="en-US" sz="1800" dirty="0" err="1">
                <a:latin typeface="+mj-lt"/>
              </a:rPr>
              <a:t>torsades</a:t>
            </a:r>
            <a:r>
              <a:rPr lang="en-US" sz="1800" dirty="0">
                <a:latin typeface="+mj-lt"/>
              </a:rPr>
              <a:t> de pointes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029200"/>
            <a:ext cx="4171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0786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Treatment of </a:t>
            </a:r>
            <a:r>
              <a:rPr lang="en-US" sz="3600" dirty="0" err="1"/>
              <a:t>Hypomagnesemia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1. Kraft MD, </a:t>
            </a:r>
            <a:r>
              <a:rPr lang="en-US" sz="1100" dirty="0" err="1">
                <a:latin typeface="+mj-lt"/>
              </a:rPr>
              <a:t>Btaiche</a:t>
            </a:r>
            <a:r>
              <a:rPr lang="en-US" sz="1100" dirty="0">
                <a:latin typeface="+mj-lt"/>
              </a:rPr>
              <a:t> IF, Sacks GS, </a:t>
            </a:r>
            <a:r>
              <a:rPr lang="en-US" sz="1100" dirty="0" err="1">
                <a:latin typeface="+mj-lt"/>
              </a:rPr>
              <a:t>Kudsk</a:t>
            </a:r>
            <a:r>
              <a:rPr lang="en-US" sz="1100" dirty="0">
                <a:latin typeface="+mj-lt"/>
              </a:rPr>
              <a:t> KA. Treatment of electrolyte disorders in adult patients in the intensive care unit. American Journal of Health-System Pharmacy. 2005;62: 1663-1682.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Replacement therapy</a:t>
            </a:r>
          </a:p>
          <a:p>
            <a:pPr lvl="1"/>
            <a:r>
              <a:rPr lang="en-US" sz="1600" dirty="0">
                <a:latin typeface="+mj-lt"/>
              </a:rPr>
              <a:t>Magnesium Sulfate (infuse @ 1-2g/hr) </a:t>
            </a:r>
          </a:p>
          <a:p>
            <a:pPr lvl="1"/>
            <a:endParaRPr lang="en-US" sz="1600" dirty="0"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200" y="2514600"/>
          <a:ext cx="4953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6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Mg</a:t>
                      </a:r>
                      <a:r>
                        <a:rPr lang="en-US" sz="1600" baseline="30000" dirty="0">
                          <a:latin typeface="+mj-lt"/>
                        </a:rPr>
                        <a:t>2+</a:t>
                      </a:r>
                      <a:r>
                        <a:rPr lang="en-US" sz="1600" baseline="0" dirty="0">
                          <a:latin typeface="+mj-lt"/>
                        </a:rPr>
                        <a:t> level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Replacement Dosing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1.6 – 1.9 mg/</a:t>
                      </a:r>
                      <a:r>
                        <a:rPr lang="en-US" sz="1600" dirty="0" err="1">
                          <a:latin typeface="+mj-lt"/>
                        </a:rPr>
                        <a:t>dL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2 g </a:t>
                      </a:r>
                      <a:r>
                        <a:rPr lang="en-US" sz="1600" dirty="0" err="1">
                          <a:latin typeface="+mj-lt"/>
                        </a:rPr>
                        <a:t>Mag</a:t>
                      </a:r>
                      <a:r>
                        <a:rPr lang="en-US" sz="1600" dirty="0">
                          <a:latin typeface="+mj-lt"/>
                        </a:rPr>
                        <a:t> Sulfate IVPB over 1 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&lt; 1.6 mg/</a:t>
                      </a:r>
                      <a:r>
                        <a:rPr lang="en-US" sz="1600" dirty="0" err="1">
                          <a:latin typeface="+mj-lt"/>
                        </a:rPr>
                        <a:t>dL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4 g </a:t>
                      </a:r>
                      <a:r>
                        <a:rPr lang="en-US" sz="1600" dirty="0" err="1">
                          <a:latin typeface="+mj-lt"/>
                        </a:rPr>
                        <a:t>Mag</a:t>
                      </a:r>
                      <a:r>
                        <a:rPr lang="en-US" sz="1600" dirty="0">
                          <a:latin typeface="+mj-lt"/>
                        </a:rPr>
                        <a:t> Sulfate IVPB over 2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867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/>
              <a:t>Hypermagnesemia</a:t>
            </a:r>
            <a:br>
              <a:rPr lang="en-US" sz="3600" dirty="0"/>
            </a:br>
            <a:r>
              <a:rPr lang="en-US" sz="3600" dirty="0"/>
              <a:t>Mg</a:t>
            </a:r>
            <a:r>
              <a:rPr lang="en-US" sz="3600" baseline="30000" dirty="0"/>
              <a:t>2+</a:t>
            </a:r>
            <a:r>
              <a:rPr lang="en-US" sz="3600" dirty="0"/>
              <a:t> &gt; 4 mg/</a:t>
            </a:r>
            <a:r>
              <a:rPr lang="en-US" sz="3600" dirty="0" err="1"/>
              <a:t>dL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Etiology</a:t>
            </a:r>
            <a:r>
              <a:rPr lang="en-US" sz="1800" dirty="0">
                <a:latin typeface="+mj-lt"/>
              </a:rPr>
              <a:t>:</a:t>
            </a:r>
          </a:p>
          <a:p>
            <a:r>
              <a:rPr lang="en-US" sz="1800" dirty="0">
                <a:latin typeface="+mj-lt"/>
              </a:rPr>
              <a:t>Renal insufficiency</a:t>
            </a:r>
          </a:p>
          <a:p>
            <a:pPr>
              <a:buNone/>
            </a:pPr>
            <a:endParaRPr lang="en-US" sz="1800" dirty="0">
              <a:latin typeface="+mj-lt"/>
            </a:endParaRPr>
          </a:p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Clinical Manifestations:</a:t>
            </a:r>
          </a:p>
          <a:p>
            <a:r>
              <a:rPr lang="en-US" sz="1800" dirty="0" err="1">
                <a:solidFill>
                  <a:schemeClr val="accent1"/>
                </a:solidFill>
                <a:latin typeface="+mj-lt"/>
              </a:rPr>
              <a:t>Bradycardia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and hypotension </a:t>
            </a:r>
            <a:r>
              <a:rPr lang="en-US" sz="1800" dirty="0">
                <a:latin typeface="+mj-lt"/>
              </a:rPr>
              <a:t>at levels &gt; 4-6 mg/</a:t>
            </a:r>
            <a:r>
              <a:rPr lang="en-US" sz="1800" dirty="0" err="1">
                <a:latin typeface="+mj-lt"/>
              </a:rPr>
              <a:t>dL</a:t>
            </a:r>
            <a:r>
              <a:rPr lang="en-US" sz="1800" dirty="0">
                <a:latin typeface="+mj-lt"/>
              </a:rPr>
              <a:t>(magnesium acts as a calcium channel blocker)</a:t>
            </a:r>
          </a:p>
          <a:p>
            <a:r>
              <a:rPr lang="en-US" sz="1800" dirty="0">
                <a:latin typeface="+mj-lt"/>
              </a:rPr>
              <a:t>EKG changes at levels &gt; 6-12mg/</a:t>
            </a:r>
            <a:r>
              <a:rPr lang="en-US" sz="1800" dirty="0" err="1">
                <a:latin typeface="+mj-lt"/>
              </a:rPr>
              <a:t>dL</a:t>
            </a:r>
            <a:r>
              <a:rPr lang="en-US" sz="1800" dirty="0">
                <a:latin typeface="+mj-lt"/>
              </a:rPr>
              <a:t>: widening QRS complex, lengthening of PR and QT intervals, AV block</a:t>
            </a:r>
          </a:p>
          <a:p>
            <a:r>
              <a:rPr lang="en-US" sz="1800" dirty="0">
                <a:latin typeface="+mj-lt"/>
              </a:rPr>
              <a:t>Complete heart block and cardiac arrest at levels &gt; 18mg/</a:t>
            </a:r>
            <a:r>
              <a:rPr lang="en-US" sz="1800" dirty="0" err="1">
                <a:latin typeface="+mj-lt"/>
              </a:rPr>
              <a:t>dL</a:t>
            </a:r>
            <a:endParaRPr lang="en-US" sz="1800" dirty="0">
              <a:latin typeface="+mj-lt"/>
            </a:endParaRPr>
          </a:p>
          <a:p>
            <a:pPr>
              <a:buNone/>
            </a:pP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3674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Treatment of </a:t>
            </a:r>
            <a:r>
              <a:rPr lang="en-US" sz="3600" dirty="0" err="1"/>
              <a:t>Hypermagnesemia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Loop diuretics</a:t>
            </a:r>
          </a:p>
          <a:p>
            <a:r>
              <a:rPr lang="en-US" sz="1800" dirty="0" err="1">
                <a:latin typeface="+mj-lt"/>
              </a:rPr>
              <a:t>Hemodialysis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IV calcium chloride 0.5-1g over 5-10 minutes via central line to reverse the cardiovascular and neuromuscular effects</a:t>
            </a:r>
          </a:p>
          <a:p>
            <a:r>
              <a:rPr lang="en-US" sz="1800" b="1" i="1" dirty="0">
                <a:latin typeface="+mj-lt"/>
              </a:rPr>
              <a:t>Rare occurrence during donor management!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5122" name="Picture 2" descr="C:\Documents and Settings\metcalfl\Local Settings\Temporary Internet Files\Content.IE5\WTMN852N\MCj039777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657600"/>
            <a:ext cx="2972555" cy="2438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401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algn="ctr">
              <a:buNone/>
            </a:pPr>
            <a:r>
              <a:rPr lang="en-US" sz="6600" dirty="0">
                <a:latin typeface="+mj-lt"/>
              </a:rPr>
              <a:t>Phosphorus</a:t>
            </a:r>
          </a:p>
        </p:txBody>
      </p:sp>
      <p:pic>
        <p:nvPicPr>
          <p:cNvPr id="21506" name="Picture 2" descr="http://waynesword.palomar.edu/images/atp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0"/>
            <a:ext cx="3200400" cy="2657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6425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         What’s the big deal?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Phosphorus is the main intracellular anion and has many important functions including: </a:t>
            </a:r>
          </a:p>
          <a:p>
            <a:pPr lvl="1"/>
            <a:r>
              <a:rPr lang="en-US" sz="1600" dirty="0">
                <a:latin typeface="+mj-lt"/>
              </a:rPr>
              <a:t>bone composition </a:t>
            </a:r>
          </a:p>
          <a:p>
            <a:pPr lvl="1"/>
            <a:r>
              <a:rPr lang="en-US" sz="1600" dirty="0">
                <a:latin typeface="+mj-lt"/>
              </a:rPr>
              <a:t>cell membrane composition</a:t>
            </a:r>
          </a:p>
          <a:p>
            <a:pPr lvl="1"/>
            <a:r>
              <a:rPr lang="en-US" sz="1600" dirty="0">
                <a:latin typeface="+mj-lt"/>
              </a:rPr>
              <a:t>nerve conduction</a:t>
            </a:r>
          </a:p>
          <a:p>
            <a:pPr lvl="1"/>
            <a:r>
              <a:rPr lang="en-US" sz="1600" dirty="0">
                <a:latin typeface="+mj-lt"/>
              </a:rPr>
              <a:t>muscle function </a:t>
            </a:r>
          </a:p>
          <a:p>
            <a:r>
              <a:rPr lang="en-US" sz="1800" dirty="0">
                <a:latin typeface="+mj-lt"/>
              </a:rPr>
              <a:t>It provides energy-rich bonds in the form of ATP and is </a:t>
            </a:r>
            <a:r>
              <a:rPr lang="en-US" sz="1800" b="1" i="1" dirty="0">
                <a:solidFill>
                  <a:schemeClr val="accent1"/>
                </a:solidFill>
                <a:latin typeface="+mj-lt"/>
              </a:rPr>
              <a:t>required in all physiological, homeostatic, and metabolic functions that require energy</a:t>
            </a:r>
            <a:r>
              <a:rPr lang="en-US" sz="1800" dirty="0">
                <a:latin typeface="+mj-lt"/>
              </a:rPr>
              <a:t>, such as:</a:t>
            </a:r>
          </a:p>
          <a:p>
            <a:pPr lvl="1"/>
            <a:r>
              <a:rPr lang="en-US" sz="1600" dirty="0">
                <a:latin typeface="+mj-lt"/>
              </a:rPr>
              <a:t>ATP synthesis</a:t>
            </a:r>
          </a:p>
          <a:p>
            <a:pPr lvl="1"/>
            <a:r>
              <a:rPr lang="en-US" sz="1600" dirty="0">
                <a:latin typeface="+mj-lt"/>
              </a:rPr>
              <a:t>2,3-diphosphoglycerate synthesis and function (necessary for oxygen release from hemoglobin and delivery to tissues),</a:t>
            </a:r>
          </a:p>
          <a:p>
            <a:pPr lvl="1"/>
            <a:r>
              <a:rPr lang="en-US" sz="1600" dirty="0">
                <a:latin typeface="+mj-lt"/>
              </a:rPr>
              <a:t>glucose utilization and </a:t>
            </a:r>
            <a:r>
              <a:rPr lang="en-US" sz="1600" dirty="0" err="1">
                <a:latin typeface="+mj-lt"/>
              </a:rPr>
              <a:t>glycolysis</a:t>
            </a:r>
            <a:endParaRPr lang="en-US" sz="1600" dirty="0">
              <a:latin typeface="+mj-lt"/>
            </a:endParaRPr>
          </a:p>
          <a:p>
            <a:pPr lvl="1"/>
            <a:r>
              <a:rPr lang="en-US" sz="1600" dirty="0">
                <a:latin typeface="+mj-lt"/>
              </a:rPr>
              <a:t>muscular function (especially the myocardium and diaphragm)</a:t>
            </a:r>
          </a:p>
          <a:p>
            <a:pPr lvl="1"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2050" name="Picture 2" descr="C:\Documents and Settings\metcalfl\Local Settings\Temporary Internet Files\Content.IE5\G901QZ01\MCj030431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946381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970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Hypophosphatemia</a:t>
            </a:r>
            <a:br>
              <a:rPr lang="en-US" sz="3600" dirty="0"/>
            </a:br>
            <a:r>
              <a:rPr lang="en-US" sz="3600" dirty="0"/>
              <a:t>PO</a:t>
            </a:r>
            <a:r>
              <a:rPr lang="en-US" sz="3600" baseline="-25000" dirty="0"/>
              <a:t>4</a:t>
            </a:r>
            <a:r>
              <a:rPr lang="en-US" sz="3600" baseline="30000" dirty="0"/>
              <a:t>3-</a:t>
            </a:r>
            <a:r>
              <a:rPr lang="en-US" sz="3600" dirty="0"/>
              <a:t> &lt; 2.2 mg/</a:t>
            </a:r>
            <a:r>
              <a:rPr lang="en-US" sz="3600" dirty="0" err="1"/>
              <a:t>dL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Etiology</a:t>
            </a:r>
            <a:r>
              <a:rPr lang="en-US" sz="1800" dirty="0">
                <a:latin typeface="+mj-lt"/>
              </a:rPr>
              <a:t>:</a:t>
            </a:r>
          </a:p>
          <a:p>
            <a:r>
              <a:rPr lang="en-US" sz="1800" dirty="0">
                <a:latin typeface="+mj-lt"/>
              </a:rPr>
              <a:t>Depletion of phosphorus stores due to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increased cellular demand </a:t>
            </a:r>
            <a:r>
              <a:rPr lang="en-US" sz="1800" dirty="0">
                <a:latin typeface="+mj-lt"/>
              </a:rPr>
              <a:t>(hypermetabolism) and malnutrition in the critically ill patient. </a:t>
            </a:r>
            <a:endParaRPr lang="en-US" sz="1800" b="1" dirty="0">
              <a:latin typeface="+mj-lt"/>
            </a:endParaRPr>
          </a:p>
          <a:p>
            <a:r>
              <a:rPr lang="en-US" sz="1800" dirty="0">
                <a:latin typeface="+mj-lt"/>
              </a:rPr>
              <a:t>Increased uptake stimulated by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↑ circulating levels of insulin, epinephrine, </a:t>
            </a:r>
            <a:r>
              <a:rPr lang="en-US" sz="1800" b="1" dirty="0">
                <a:solidFill>
                  <a:schemeClr val="accent1"/>
                </a:solidFill>
                <a:latin typeface="+mj-lt"/>
              </a:rPr>
              <a:t>thyroxine therapy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  <a:p>
            <a:r>
              <a:rPr lang="en-US" sz="1800" dirty="0">
                <a:solidFill>
                  <a:schemeClr val="accent1"/>
                </a:solidFill>
                <a:latin typeface="+mj-lt"/>
              </a:rPr>
              <a:t>Metabolic/respiratory alkalosis</a:t>
            </a:r>
            <a:r>
              <a:rPr lang="en-US" sz="1800" dirty="0">
                <a:latin typeface="+mj-lt"/>
              </a:rPr>
              <a:t> leading to an intracellular shift of phosphorus</a:t>
            </a:r>
          </a:p>
          <a:p>
            <a:r>
              <a:rPr lang="en-US" sz="1800" dirty="0">
                <a:latin typeface="+mj-lt"/>
              </a:rPr>
              <a:t>Other: hyperparathyroidism, malnutrition, alcoholism, vitamin D deficiency, diabetic </a:t>
            </a:r>
            <a:r>
              <a:rPr lang="en-US" sz="1800" dirty="0" err="1">
                <a:latin typeface="+mj-lt"/>
              </a:rPr>
              <a:t>ketoacidosis</a:t>
            </a:r>
            <a:r>
              <a:rPr lang="en-US" sz="1800" dirty="0">
                <a:latin typeface="+mj-lt"/>
              </a:rPr>
              <a:t>, GI loss, sepsis, burns</a:t>
            </a:r>
          </a:p>
          <a:p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Clinical Manifestations:</a:t>
            </a:r>
          </a:p>
          <a:p>
            <a:r>
              <a:rPr lang="en-US" sz="1800" dirty="0">
                <a:latin typeface="+mj-lt"/>
              </a:rPr>
              <a:t>Tissue hypoxia, ↓ myocardial contractility, impaired diaphragmatic contractility, </a:t>
            </a:r>
          </a:p>
          <a:p>
            <a:pPr>
              <a:buNone/>
            </a:pPr>
            <a:r>
              <a:rPr lang="en-US" sz="1800" dirty="0">
                <a:latin typeface="+mj-lt"/>
              </a:rPr>
              <a:t>	↓ systemic vascular resistance</a:t>
            </a:r>
          </a:p>
          <a:p>
            <a:r>
              <a:rPr lang="en-US" sz="1800" dirty="0">
                <a:latin typeface="+mj-lt"/>
              </a:rPr>
              <a:t>Decreased function of leukocytes and platelets</a:t>
            </a:r>
          </a:p>
          <a:p>
            <a:r>
              <a:rPr lang="en-US" sz="1800" dirty="0">
                <a:latin typeface="+mj-lt"/>
              </a:rPr>
              <a:t>End-organ effect: Global tissue hypoxia, poor heart function, increased need for </a:t>
            </a:r>
            <a:r>
              <a:rPr lang="en-US" sz="1800" dirty="0" err="1">
                <a:latin typeface="+mj-lt"/>
              </a:rPr>
              <a:t>vasopressors</a:t>
            </a:r>
            <a:r>
              <a:rPr lang="en-US" sz="1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471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AAN Practice Parameter to determine brain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 Clinical findings necessary to confirm irreversible cessation of all functions of the entire brain, including the brain 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Coma with a known cause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Absence of brainstem reflexes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Apnea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F4B-9AFA-4CE2-9152-156F09E90662}" type="datetime4">
              <a:rPr lang="en-US" smtClean="0"/>
              <a:pPr/>
              <a:t>June 15,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59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Treatment of Hypophosphatemia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Correct confounding factors: metabolic alkalosis</a:t>
            </a:r>
          </a:p>
          <a:p>
            <a:r>
              <a:rPr lang="en-US" sz="1800" dirty="0">
                <a:latin typeface="+mj-lt"/>
              </a:rPr>
              <a:t>Replacement Therapy</a:t>
            </a:r>
          </a:p>
          <a:p>
            <a:pPr lvl="1"/>
            <a:r>
              <a:rPr lang="en-US" sz="1600" dirty="0">
                <a:latin typeface="+mj-lt"/>
              </a:rPr>
              <a:t>If K</a:t>
            </a:r>
            <a:r>
              <a:rPr lang="en-US" sz="1600" baseline="30000" dirty="0">
                <a:latin typeface="+mj-lt"/>
              </a:rPr>
              <a:t>+</a:t>
            </a:r>
            <a:r>
              <a:rPr lang="en-US" sz="1600" dirty="0">
                <a:latin typeface="+mj-lt"/>
              </a:rPr>
              <a:t> &lt; 4.0, use Potassium Phosphate</a:t>
            </a:r>
          </a:p>
          <a:p>
            <a:pPr lvl="1"/>
            <a:r>
              <a:rPr lang="en-US" sz="1600" dirty="0">
                <a:latin typeface="+mj-lt"/>
              </a:rPr>
              <a:t>If K</a:t>
            </a:r>
            <a:r>
              <a:rPr lang="en-US" sz="1600" baseline="30000" dirty="0">
                <a:latin typeface="+mj-lt"/>
              </a:rPr>
              <a:t>+</a:t>
            </a:r>
            <a:r>
              <a:rPr lang="en-US" sz="1600" dirty="0">
                <a:latin typeface="+mj-lt"/>
              </a:rPr>
              <a:t> &gt; 4.0, Na &lt; 150, use Sodium Phosphate</a:t>
            </a: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Monitor for </a:t>
            </a:r>
            <a:r>
              <a:rPr lang="en-US" sz="1800" dirty="0" err="1">
                <a:latin typeface="+mj-lt"/>
              </a:rPr>
              <a:t>hypocalcemia</a:t>
            </a:r>
            <a:r>
              <a:rPr lang="en-US" sz="1800" dirty="0">
                <a:latin typeface="+mj-lt"/>
              </a:rPr>
              <a:t> related to redistribution</a:t>
            </a:r>
          </a:p>
          <a:p>
            <a:r>
              <a:rPr lang="en-US" sz="1800" dirty="0">
                <a:latin typeface="+mj-lt"/>
              </a:rPr>
              <a:t>Wait at least one hour after infusion to recheck  phosphorus level</a:t>
            </a:r>
          </a:p>
          <a:p>
            <a:endParaRPr lang="en-US" sz="1800" dirty="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3200400"/>
          <a:ext cx="6096000" cy="1691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PO</a:t>
                      </a:r>
                      <a:r>
                        <a:rPr lang="en-US" sz="1600" baseline="-25000" dirty="0">
                          <a:latin typeface="+mj-lt"/>
                        </a:rPr>
                        <a:t>4</a:t>
                      </a:r>
                      <a:r>
                        <a:rPr lang="en-US" sz="1600" baseline="30000" dirty="0">
                          <a:latin typeface="+mj-lt"/>
                        </a:rPr>
                        <a:t>3-  </a:t>
                      </a:r>
                      <a:r>
                        <a:rPr lang="en-US" sz="1600" baseline="0" dirty="0">
                          <a:latin typeface="+mj-lt"/>
                        </a:rPr>
                        <a:t>level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Replacement Dosing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1.5 – 2.2 mg/</a:t>
                      </a:r>
                      <a:r>
                        <a:rPr lang="en-US" sz="1600" dirty="0" err="1">
                          <a:latin typeface="+mj-lt"/>
                        </a:rPr>
                        <a:t>dL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0.32 </a:t>
                      </a:r>
                      <a:r>
                        <a:rPr lang="en-US" sz="1600" dirty="0" err="1">
                          <a:latin typeface="+mj-lt"/>
                        </a:rPr>
                        <a:t>mmol</a:t>
                      </a:r>
                      <a:r>
                        <a:rPr lang="en-US" sz="1600" dirty="0">
                          <a:latin typeface="+mj-lt"/>
                        </a:rPr>
                        <a:t>/kg IVPB over 4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&lt; 1.5 mg/</a:t>
                      </a:r>
                      <a:r>
                        <a:rPr lang="en-US" sz="1600" dirty="0" err="1">
                          <a:latin typeface="+mj-lt"/>
                        </a:rPr>
                        <a:t>dL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0.5 </a:t>
                      </a:r>
                      <a:r>
                        <a:rPr lang="en-US" sz="1600" dirty="0" err="1">
                          <a:latin typeface="+mj-lt"/>
                        </a:rPr>
                        <a:t>mmol</a:t>
                      </a:r>
                      <a:r>
                        <a:rPr lang="en-US" sz="1600" dirty="0">
                          <a:latin typeface="+mj-lt"/>
                        </a:rPr>
                        <a:t>/kg IVPB</a:t>
                      </a:r>
                      <a:r>
                        <a:rPr lang="en-US" sz="1600" baseline="0" dirty="0">
                          <a:latin typeface="+mj-lt"/>
                        </a:rPr>
                        <a:t> over 4 hrs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1.47</a:t>
                      </a:r>
                      <a:r>
                        <a:rPr kumimoji="0" lang="en-US" sz="16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mEq</a:t>
                      </a:r>
                      <a:r>
                        <a:rPr kumimoji="0" lang="en-US" sz="16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K per 1 </a:t>
                      </a:r>
                      <a:r>
                        <a:rPr kumimoji="0" lang="en-US" sz="1600" b="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mmol</a:t>
                      </a:r>
                      <a:r>
                        <a:rPr kumimoji="0" lang="en-US" sz="16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KPO</a:t>
                      </a:r>
                      <a:r>
                        <a:rPr kumimoji="0" lang="en-US" sz="1600" b="0" kern="1200" baseline="-25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6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(or ~ 44 </a:t>
                      </a:r>
                      <a:r>
                        <a:rPr kumimoji="0" lang="en-US" sz="1600" b="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mEq</a:t>
                      </a:r>
                      <a:r>
                        <a:rPr kumimoji="0" lang="en-US" sz="16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K in 30 </a:t>
                      </a:r>
                      <a:r>
                        <a:rPr kumimoji="0" lang="en-US" sz="1600" b="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mmol</a:t>
                      </a:r>
                      <a:r>
                        <a:rPr kumimoji="0" lang="en-US" sz="16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KPO</a:t>
                      </a:r>
                      <a:r>
                        <a:rPr kumimoji="0" lang="en-US" sz="1600" b="0" kern="1200" baseline="-25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6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kumimoji="0" lang="en-US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1.33</a:t>
                      </a:r>
                      <a:r>
                        <a:rPr kumimoji="0" lang="en-US" sz="16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mEq</a:t>
                      </a:r>
                      <a:r>
                        <a:rPr kumimoji="0" lang="en-US" sz="16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Na per 1 </a:t>
                      </a:r>
                      <a:r>
                        <a:rPr kumimoji="0" lang="en-US" sz="1600" b="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mmol</a:t>
                      </a:r>
                      <a:r>
                        <a:rPr kumimoji="0" lang="en-US" sz="16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NaPO</a:t>
                      </a:r>
                      <a:r>
                        <a:rPr kumimoji="0" lang="en-US" sz="1600" b="0" kern="1200" baseline="-25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6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(or ~ 40 </a:t>
                      </a:r>
                      <a:r>
                        <a:rPr kumimoji="0" lang="en-US" sz="1600" b="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mEq</a:t>
                      </a:r>
                      <a:r>
                        <a:rPr kumimoji="0" lang="en-US" sz="16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Na in 30 </a:t>
                      </a:r>
                      <a:r>
                        <a:rPr kumimoji="0" lang="en-US" sz="1600" b="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mmol</a:t>
                      </a:r>
                      <a:r>
                        <a:rPr kumimoji="0" lang="en-US" sz="16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NaPO</a:t>
                      </a:r>
                      <a:r>
                        <a:rPr kumimoji="0" lang="en-US" sz="1600" b="0" kern="1200" baseline="-25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6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kumimoji="0" lang="en-US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9549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/>
              <a:t>Hyperphosphatemia</a:t>
            </a:r>
            <a:br>
              <a:rPr lang="en-US" sz="3600" dirty="0"/>
            </a:br>
            <a:r>
              <a:rPr lang="en-US" sz="3600" dirty="0"/>
              <a:t>PO</a:t>
            </a:r>
            <a:r>
              <a:rPr lang="en-US" sz="3600" baseline="-25000" dirty="0"/>
              <a:t>4</a:t>
            </a:r>
            <a:r>
              <a:rPr lang="en-US" sz="3600" dirty="0"/>
              <a:t> &gt; 4.5 mg/</a:t>
            </a:r>
            <a:r>
              <a:rPr lang="en-US" sz="3600" dirty="0" err="1"/>
              <a:t>dL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Etiology</a:t>
            </a:r>
            <a:r>
              <a:rPr lang="en-US" sz="1800" dirty="0"/>
              <a:t>:</a:t>
            </a:r>
          </a:p>
          <a:p>
            <a:r>
              <a:rPr lang="en-US" sz="1800" dirty="0">
                <a:latin typeface="+mj-lt"/>
              </a:rPr>
              <a:t>Excess phosphorus stores/decreased secretion due to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renal insufficiency</a:t>
            </a:r>
          </a:p>
          <a:p>
            <a:r>
              <a:rPr lang="en-US" sz="1800" dirty="0">
                <a:solidFill>
                  <a:schemeClr val="accent1"/>
                </a:solidFill>
                <a:latin typeface="+mj-lt"/>
              </a:rPr>
              <a:t>Metabolic/respiratory acidosis</a:t>
            </a:r>
            <a:r>
              <a:rPr lang="en-US" sz="1800" dirty="0">
                <a:latin typeface="+mj-lt"/>
              </a:rPr>
              <a:t> leading to extracellular shift of phosphorus</a:t>
            </a:r>
          </a:p>
          <a:p>
            <a:r>
              <a:rPr lang="en-US" sz="1800" dirty="0">
                <a:latin typeface="+mj-lt"/>
              </a:rPr>
              <a:t>Tissue breakdown during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rhabdomyolysis</a:t>
            </a:r>
            <a:r>
              <a:rPr lang="en-US" sz="1800" dirty="0">
                <a:latin typeface="+mj-lt"/>
              </a:rPr>
              <a:t> leading to extracellular shift of phosphorus</a:t>
            </a:r>
          </a:p>
          <a:p>
            <a:r>
              <a:rPr lang="en-US" sz="1800" dirty="0">
                <a:latin typeface="+mj-lt"/>
              </a:rPr>
              <a:t>Other: </a:t>
            </a:r>
            <a:r>
              <a:rPr lang="en-US" sz="1800" dirty="0" err="1">
                <a:latin typeface="+mj-lt"/>
              </a:rPr>
              <a:t>hypoparathyroidism</a:t>
            </a:r>
            <a:r>
              <a:rPr lang="en-US" sz="1800" dirty="0">
                <a:latin typeface="+mj-lt"/>
              </a:rPr>
              <a:t>, vitamin D toxicity, tumor </a:t>
            </a:r>
            <a:r>
              <a:rPr lang="en-US" sz="1800" dirty="0" err="1">
                <a:latin typeface="+mj-lt"/>
              </a:rPr>
              <a:t>lysis</a:t>
            </a: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Clinical Manifestations:</a:t>
            </a:r>
          </a:p>
          <a:p>
            <a:r>
              <a:rPr lang="en-US" sz="1800" dirty="0" err="1">
                <a:solidFill>
                  <a:schemeClr val="accent1"/>
                </a:solidFill>
                <a:latin typeface="+mj-lt"/>
              </a:rPr>
              <a:t>Hypocalcemia</a:t>
            </a:r>
            <a:r>
              <a:rPr lang="en-US" sz="1800" dirty="0">
                <a:latin typeface="+mj-lt"/>
              </a:rPr>
              <a:t> due to calcium-phosphate precipitation</a:t>
            </a:r>
          </a:p>
          <a:p>
            <a:r>
              <a:rPr lang="en-US" sz="1800" dirty="0">
                <a:latin typeface="+mj-lt"/>
              </a:rPr>
              <a:t>End-organ effect: Precipitation </a:t>
            </a:r>
            <a:r>
              <a:rPr lang="en-US" sz="1800" i="1" dirty="0">
                <a:latin typeface="+mj-lt"/>
              </a:rPr>
              <a:t>(which occurs when serum Ca x serum </a:t>
            </a:r>
            <a:r>
              <a:rPr lang="en-US" sz="1800" i="1" dirty="0" err="1">
                <a:latin typeface="+mj-lt"/>
              </a:rPr>
              <a:t>Phos</a:t>
            </a:r>
            <a:r>
              <a:rPr lang="en-US" sz="1800" i="1" dirty="0">
                <a:latin typeface="+mj-lt"/>
              </a:rPr>
              <a:t> &gt; 55-60mg/</a:t>
            </a:r>
            <a:r>
              <a:rPr lang="en-US" sz="1800" i="1" dirty="0" err="1">
                <a:latin typeface="+mj-lt"/>
              </a:rPr>
              <a:t>dL</a:t>
            </a:r>
            <a:r>
              <a:rPr lang="en-US" sz="1800" i="1" dirty="0">
                <a:latin typeface="+mj-lt"/>
              </a:rPr>
              <a:t>) </a:t>
            </a:r>
            <a:r>
              <a:rPr lang="en-US" sz="1800" dirty="0">
                <a:latin typeface="+mj-lt"/>
              </a:rPr>
              <a:t>can lead to Ca-</a:t>
            </a:r>
            <a:r>
              <a:rPr lang="en-US" sz="1800" dirty="0" err="1">
                <a:latin typeface="+mj-lt"/>
              </a:rPr>
              <a:t>Phos</a:t>
            </a:r>
            <a:r>
              <a:rPr lang="en-US" sz="1800" dirty="0">
                <a:latin typeface="+mj-lt"/>
              </a:rPr>
              <a:t> deposits into soft tissues causing organ damage</a:t>
            </a:r>
          </a:p>
        </p:txBody>
      </p:sp>
    </p:spTree>
    <p:extLst>
      <p:ext uri="{BB962C8B-B14F-4D97-AF65-F5344CB8AC3E}">
        <p14:creationId xmlns:p14="http://schemas.microsoft.com/office/powerpoint/2010/main" val="22595273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Treatment of </a:t>
            </a:r>
            <a:r>
              <a:rPr lang="en-US" sz="3600" dirty="0" err="1"/>
              <a:t>Hyperphosphatemia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Dialysis</a:t>
            </a:r>
          </a:p>
          <a:p>
            <a:r>
              <a:rPr lang="en-US" sz="1800" dirty="0">
                <a:latin typeface="+mj-lt"/>
              </a:rPr>
              <a:t>Administration of phosphate binders</a:t>
            </a:r>
          </a:p>
          <a:p>
            <a:r>
              <a:rPr lang="en-US" sz="2000" b="1" i="1" dirty="0">
                <a:latin typeface="+mj-lt"/>
              </a:rPr>
              <a:t>Not necessary to treat during donor management!</a:t>
            </a:r>
          </a:p>
        </p:txBody>
      </p:sp>
      <p:pic>
        <p:nvPicPr>
          <p:cNvPr id="1026" name="Picture 2" descr="C:\Documents and Settings\metcalfl\Local Settings\Temporary Internet Files\Content.IE5\AD8JYLID\MPj040210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124200"/>
            <a:ext cx="3914488" cy="2608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497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algn="ctr">
              <a:buNone/>
            </a:pPr>
            <a:r>
              <a:rPr lang="en-US" sz="6600" dirty="0">
                <a:latin typeface="+mj-lt"/>
              </a:rPr>
              <a:t>Calcium</a:t>
            </a:r>
          </a:p>
        </p:txBody>
      </p:sp>
      <p:pic>
        <p:nvPicPr>
          <p:cNvPr id="4" name="Picture 3" descr="C:\Documents and Settings\metcalfl\Local Settings\Temporary Internet Files\Content.IE5\APU54TOF\MCj03638120000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200400"/>
            <a:ext cx="4281488" cy="19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1244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Interesting Stuff About Calcium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5791200" cy="4191000"/>
          </a:xfrm>
        </p:spPr>
        <p:txBody>
          <a:bodyPr anchor="t"/>
          <a:lstStyle/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alibri" pitchFamily="34" charset="0"/>
              </a:rPr>
              <a:t>Calcium functions in bone metabolism, blood coagulation, platelet adhesion, neuromuscular activity, endocrine and exocrine </a:t>
            </a:r>
            <a:r>
              <a:rPr lang="en-US" sz="1800" b="0" dirty="0" err="1">
                <a:solidFill>
                  <a:schemeClr val="tx1"/>
                </a:solidFill>
                <a:latin typeface="Calibri" pitchFamily="34" charset="0"/>
              </a:rPr>
              <a:t>secretory</a:t>
            </a:r>
            <a:r>
              <a:rPr lang="en-US" sz="1800" b="0" dirty="0">
                <a:solidFill>
                  <a:schemeClr val="tx1"/>
                </a:solidFill>
                <a:latin typeface="Calibri" pitchFamily="34" charset="0"/>
              </a:rPr>
              <a:t> functions, and electrophysiology of the heart and smooth muscles</a:t>
            </a:r>
          </a:p>
          <a:p>
            <a:pPr>
              <a:buFont typeface="Arial" pitchFamily="34" charset="0"/>
              <a:buChar char="•"/>
            </a:pPr>
            <a:endParaRPr lang="en-US" sz="1800" b="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Calibri" pitchFamily="34" charset="0"/>
              </a:rPr>
              <a:t> Approximately 40-50% of calcium in the blood is bound to plasma proteins, primarily albumin. For serum albumin levels &lt; 4g/</a:t>
            </a:r>
            <a:r>
              <a:rPr lang="en-US" sz="1800" b="0" dirty="0" err="1">
                <a:solidFill>
                  <a:schemeClr val="tx1"/>
                </a:solidFill>
                <a:latin typeface="Calibri" pitchFamily="34" charset="0"/>
              </a:rPr>
              <a:t>dL</a:t>
            </a:r>
            <a:r>
              <a:rPr lang="en-US" sz="1800" b="0" dirty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pPr lvl="1"/>
            <a:r>
              <a:rPr lang="en-US" sz="1600" b="0" dirty="0">
                <a:latin typeface="Calibri" pitchFamily="34" charset="0"/>
              </a:rPr>
              <a:t>Corrected serum Ca = serum Ca + (0.8 x [4-serum albumin])</a:t>
            </a:r>
          </a:p>
          <a:p>
            <a:pPr lvl="1"/>
            <a:endParaRPr lang="en-US" sz="1600" b="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Calibri" pitchFamily="34" charset="0"/>
              </a:rPr>
              <a:t> Ionized calcium is the biologically active form of calcium and is a better indicator of the functional status of calcium metabolism.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15" name="Picture 6" descr="C:\Documents and Settings\metcalfl\Local Settings\Temporary Internet Files\Content.IE5\WTMN852N\MCSO02952_0000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86000"/>
            <a:ext cx="2334704" cy="3330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6076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br>
              <a:rPr lang="en-US" sz="3600" dirty="0"/>
            </a:br>
            <a:r>
              <a:rPr lang="en-US" sz="3600" dirty="0" err="1"/>
              <a:t>Hypocalcemia</a:t>
            </a:r>
            <a:br>
              <a:rPr lang="en-US" sz="3600" dirty="0"/>
            </a:br>
            <a:r>
              <a:rPr lang="en-US" sz="3600" dirty="0"/>
              <a:t>iCa</a:t>
            </a:r>
            <a:r>
              <a:rPr lang="en-US" sz="3600" baseline="30000" dirty="0"/>
              <a:t>2+</a:t>
            </a:r>
            <a:r>
              <a:rPr lang="en-US" sz="3600" dirty="0"/>
              <a:t> &lt; 1.10 </a:t>
            </a:r>
            <a:r>
              <a:rPr lang="en-US" sz="3600" dirty="0" err="1"/>
              <a:t>mmol</a:t>
            </a:r>
            <a:r>
              <a:rPr lang="en-US" sz="3600" dirty="0"/>
              <a:t>/L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Etiology</a:t>
            </a:r>
            <a:r>
              <a:rPr lang="en-US" sz="1800" dirty="0">
                <a:latin typeface="+mj-lt"/>
              </a:rPr>
              <a:t>:</a:t>
            </a:r>
          </a:p>
          <a:p>
            <a:r>
              <a:rPr lang="en-US" sz="1800" dirty="0">
                <a:latin typeface="+mj-lt"/>
              </a:rPr>
              <a:t>Increased intravascular calcium binding: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↑lactate levels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↑citrate from massive blood transfusions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acute metabolic/respiratory alkalosis , phosphorus replacement</a:t>
            </a:r>
          </a:p>
          <a:p>
            <a:r>
              <a:rPr lang="en-US" sz="1800" dirty="0">
                <a:latin typeface="+mj-lt"/>
              </a:rPr>
              <a:t>Other: </a:t>
            </a:r>
            <a:r>
              <a:rPr lang="en-US" sz="1800" dirty="0" err="1">
                <a:latin typeface="+mj-lt"/>
              </a:rPr>
              <a:t>hypoalbuminemia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hypomagnesemia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hyperphosphatemia</a:t>
            </a:r>
            <a:r>
              <a:rPr lang="en-US" sz="1800" dirty="0">
                <a:latin typeface="+mj-lt"/>
              </a:rPr>
              <a:t>, pancreatitis, </a:t>
            </a:r>
            <a:r>
              <a:rPr lang="en-US" sz="1800" dirty="0" err="1">
                <a:latin typeface="+mj-lt"/>
              </a:rPr>
              <a:t>hypoparathyroidism</a:t>
            </a:r>
            <a:r>
              <a:rPr lang="en-US" sz="1800" dirty="0">
                <a:latin typeface="+mj-lt"/>
              </a:rPr>
              <a:t>, sepsis </a:t>
            </a:r>
          </a:p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Clinical Manifestations:</a:t>
            </a:r>
          </a:p>
          <a:p>
            <a:r>
              <a:rPr lang="en-US" sz="1800" dirty="0">
                <a:latin typeface="+mj-lt"/>
              </a:rPr>
              <a:t>EKG changes: prolonged QT interval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pPr>
              <a:buNone/>
            </a:pPr>
            <a:endParaRPr lang="en-US" sz="1800" dirty="0">
              <a:latin typeface="+mj-lt"/>
            </a:endParaRPr>
          </a:p>
          <a:p>
            <a:r>
              <a:rPr lang="en-US" sz="1800" dirty="0" err="1">
                <a:latin typeface="+mj-lt"/>
              </a:rPr>
              <a:t>Tetany</a:t>
            </a: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962400"/>
            <a:ext cx="5638801" cy="170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0830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Treatment of </a:t>
            </a:r>
            <a:r>
              <a:rPr lang="en-US" sz="3600" dirty="0" err="1"/>
              <a:t>Hypocalcemia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Correct confounding factors: metabolic alkalosis</a:t>
            </a:r>
          </a:p>
          <a:p>
            <a:r>
              <a:rPr lang="en-US" sz="1800" dirty="0">
                <a:latin typeface="+mj-lt"/>
              </a:rPr>
              <a:t>Replacement therapy:</a:t>
            </a:r>
          </a:p>
          <a:p>
            <a:pPr lvl="1"/>
            <a:r>
              <a:rPr lang="en-US" sz="1600" dirty="0">
                <a:latin typeface="+mj-lt"/>
              </a:rPr>
              <a:t>1 g Calcium Chloride IV over 30 minutes</a:t>
            </a:r>
          </a:p>
          <a:p>
            <a:pPr lvl="1"/>
            <a:r>
              <a:rPr lang="en-US" sz="1600" dirty="0">
                <a:latin typeface="+mj-lt"/>
              </a:rPr>
              <a:t>If </a:t>
            </a:r>
            <a:r>
              <a:rPr lang="en-US" sz="1600" dirty="0" err="1">
                <a:latin typeface="+mj-lt"/>
              </a:rPr>
              <a:t>CalCl</a:t>
            </a:r>
            <a:r>
              <a:rPr lang="en-US" sz="1600" dirty="0">
                <a:latin typeface="+mj-lt"/>
              </a:rPr>
              <a:t> unavailable, use 1 g Calcium </a:t>
            </a:r>
            <a:r>
              <a:rPr lang="en-US" sz="1600" dirty="0" err="1">
                <a:latin typeface="+mj-lt"/>
              </a:rPr>
              <a:t>Gluconate</a:t>
            </a:r>
            <a:r>
              <a:rPr lang="en-US" sz="1600" dirty="0">
                <a:latin typeface="+mj-lt"/>
              </a:rPr>
              <a:t> IV over 30 minutes</a:t>
            </a:r>
          </a:p>
        </p:txBody>
      </p:sp>
      <p:pic>
        <p:nvPicPr>
          <p:cNvPr id="7175" name="Picture 7" descr="C:\Documents and Settings\metcalfl\Local Settings\Temporary Internet Files\Content.IE5\WTMN852N\MCHM00225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124200"/>
            <a:ext cx="2716530" cy="2716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565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/>
              <a:t>Hypercalcemia</a:t>
            </a:r>
            <a:br>
              <a:rPr lang="en-US" sz="3600" dirty="0"/>
            </a:br>
            <a:r>
              <a:rPr lang="en-US" sz="3600" dirty="0"/>
              <a:t>iCa</a:t>
            </a:r>
            <a:r>
              <a:rPr lang="en-US" sz="3600" baseline="30000" dirty="0"/>
              <a:t>2+</a:t>
            </a:r>
            <a:r>
              <a:rPr lang="en-US" sz="3600" dirty="0"/>
              <a:t> &gt; 1.40 </a:t>
            </a:r>
            <a:r>
              <a:rPr lang="en-US" sz="3600" dirty="0" err="1"/>
              <a:t>mmol</a:t>
            </a:r>
            <a:r>
              <a:rPr lang="en-US" sz="3600" dirty="0"/>
              <a:t>/L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Etiology</a:t>
            </a:r>
            <a:r>
              <a:rPr lang="en-US" sz="1800" dirty="0">
                <a:latin typeface="+mj-lt"/>
              </a:rPr>
              <a:t>:</a:t>
            </a:r>
          </a:p>
          <a:p>
            <a:r>
              <a:rPr lang="en-US" sz="1800" dirty="0">
                <a:latin typeface="+mj-lt"/>
              </a:rPr>
              <a:t>Malignancy, hyperparathyroidism, vitamin D toxicity, adrenal insufficiency, </a:t>
            </a:r>
            <a:r>
              <a:rPr lang="en-US" sz="1800" dirty="0" err="1">
                <a:latin typeface="+mj-lt"/>
              </a:rPr>
              <a:t>rhabdomyolysis</a:t>
            </a:r>
            <a:r>
              <a:rPr lang="en-US" sz="1800" dirty="0">
                <a:latin typeface="+mj-lt"/>
              </a:rPr>
              <a:t>, renal failure</a:t>
            </a:r>
          </a:p>
          <a:p>
            <a:pPr>
              <a:buNone/>
            </a:pPr>
            <a:endParaRPr lang="en-US" sz="1800" dirty="0">
              <a:latin typeface="+mj-lt"/>
            </a:endParaRPr>
          </a:p>
          <a:p>
            <a:pPr>
              <a:buNone/>
            </a:pPr>
            <a:r>
              <a:rPr lang="en-US" sz="1800" i="1" u="sng" dirty="0">
                <a:latin typeface="+mj-lt"/>
              </a:rPr>
              <a:t>Most Common</a:t>
            </a:r>
            <a:r>
              <a:rPr lang="en-US" sz="1800" u="sng" dirty="0">
                <a:latin typeface="+mj-lt"/>
              </a:rPr>
              <a:t> Clinical Manifestations:</a:t>
            </a:r>
          </a:p>
          <a:p>
            <a:r>
              <a:rPr lang="en-US" sz="1800" dirty="0">
                <a:latin typeface="+mj-lt"/>
              </a:rPr>
              <a:t>EKG changes: shortened QT interval, </a:t>
            </a:r>
            <a:r>
              <a:rPr lang="en-US" sz="1800" dirty="0" err="1">
                <a:latin typeface="+mj-lt"/>
              </a:rPr>
              <a:t>bradycardia</a:t>
            </a: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pPr>
              <a:buNone/>
            </a:pP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0"/>
            <a:ext cx="5533497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50787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Treatment of </a:t>
            </a:r>
            <a:r>
              <a:rPr lang="en-US" sz="3600" dirty="0" err="1"/>
              <a:t>Hypercalcemia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Fluid replacement </a:t>
            </a:r>
          </a:p>
          <a:p>
            <a:r>
              <a:rPr lang="en-US" sz="1800" dirty="0" err="1">
                <a:latin typeface="+mj-lt"/>
              </a:rPr>
              <a:t>Hemodialysis</a:t>
            </a:r>
            <a:r>
              <a:rPr lang="en-US" sz="1800" dirty="0">
                <a:latin typeface="+mj-lt"/>
              </a:rPr>
              <a:t> </a:t>
            </a:r>
          </a:p>
          <a:p>
            <a:r>
              <a:rPr lang="en-US" sz="1800" b="1" i="1" dirty="0"/>
              <a:t>Rare occurrence during donor management!</a:t>
            </a:r>
          </a:p>
          <a:p>
            <a:pPr>
              <a:buNone/>
            </a:pP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8194" name="Picture 2" descr="C:\Documents and Settings\metcalfl\Local Settings\Temporary Internet Files\Content.IE5\G5IZC1IR\MCj025112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0427" y="2895601"/>
            <a:ext cx="2303146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79148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Hyperglycemia</a:t>
            </a:r>
          </a:p>
        </p:txBody>
      </p:sp>
      <p:pic>
        <p:nvPicPr>
          <p:cNvPr id="11266" name="Picture 2" descr="http://www.retrotuckshopsweetsdirect.co.uk/images/sugar%20free%20b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0" y="2057400"/>
            <a:ext cx="4584700" cy="343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34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Blood 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F4B-9AFA-4CE2-9152-156F09E90662}" type="datetime4">
              <a:rPr lang="en-US" smtClean="0"/>
              <a:pPr/>
              <a:t>June 15,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1027" descr="swollen bra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/>
          <a:stretch>
            <a:fillRect/>
          </a:stretch>
        </p:blipFill>
        <p:spPr bwMode="auto">
          <a:xfrm>
            <a:off x="457200" y="1752600"/>
            <a:ext cx="4613825" cy="296265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26" descr="herniati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04" y="2514601"/>
            <a:ext cx="3836644" cy="3429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903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Hyperglycemia: Etiology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Release of </a:t>
            </a:r>
            <a:r>
              <a:rPr lang="en-US" sz="2200" dirty="0" err="1"/>
              <a:t>glucocorticoids</a:t>
            </a:r>
            <a:r>
              <a:rPr lang="en-US" sz="2200" dirty="0"/>
              <a:t> from physiologic stress response</a:t>
            </a:r>
          </a:p>
          <a:p>
            <a:endParaRPr lang="en-US" sz="2200" dirty="0"/>
          </a:p>
          <a:p>
            <a:r>
              <a:rPr lang="en-US" sz="2200" dirty="0"/>
              <a:t>Reduced insulin levels due to catecholamine release or </a:t>
            </a:r>
            <a:r>
              <a:rPr lang="en-US" sz="2200" dirty="0" err="1"/>
              <a:t>inotrope</a:t>
            </a:r>
            <a:r>
              <a:rPr lang="en-US" sz="2200" dirty="0"/>
              <a:t> infusion</a:t>
            </a:r>
          </a:p>
          <a:p>
            <a:pPr lvl="1"/>
            <a:r>
              <a:rPr lang="en-US" sz="1700" dirty="0"/>
              <a:t>In animal models, insulin levels declined to 50% of normal within 3 hours and 20% of normal within 13 hours after brain death*</a:t>
            </a:r>
          </a:p>
          <a:p>
            <a:endParaRPr lang="en-US" dirty="0"/>
          </a:p>
          <a:p>
            <a:r>
              <a:rPr lang="en-US" sz="2200" dirty="0"/>
              <a:t>Resuscitation with glucose-containing fluids</a:t>
            </a:r>
          </a:p>
          <a:p>
            <a:endParaRPr lang="en-US" sz="2200" dirty="0"/>
          </a:p>
          <a:p>
            <a:r>
              <a:rPr lang="en-US" sz="2200" dirty="0"/>
              <a:t>Administration of steroids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324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*Reference: </a:t>
            </a:r>
            <a:r>
              <a:rPr lang="en-US" sz="1200" dirty="0" err="1"/>
              <a:t>Novitzky</a:t>
            </a:r>
            <a:r>
              <a:rPr lang="en-US" sz="1200" dirty="0"/>
              <a:t> D, Cooper DKC, Rosendale JD, Kauffman HM. Hormonal therapy of the brain-dead organ donor: experimental and clinical studies. </a:t>
            </a:r>
            <a:r>
              <a:rPr lang="en-US" sz="1200" i="1" dirty="0"/>
              <a:t>Transplantation</a:t>
            </a:r>
            <a:r>
              <a:rPr lang="en-US" sz="1200" dirty="0"/>
              <a:t>. 2006;82:1396-1401.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94068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Hyperglycemia: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err="1"/>
              <a:t>Hyperosmolar</a:t>
            </a:r>
            <a:r>
              <a:rPr lang="en-US" sz="2200" dirty="0"/>
              <a:t> state </a:t>
            </a:r>
            <a:r>
              <a:rPr lang="en-US" sz="2200" dirty="0">
                <a:sym typeface="Wingdings" pitchFamily="2" charset="2"/>
              </a:rPr>
              <a:t> osmotic </a:t>
            </a:r>
            <a:r>
              <a:rPr lang="en-US" sz="2200" dirty="0" err="1">
                <a:sym typeface="Wingdings" pitchFamily="2" charset="2"/>
              </a:rPr>
              <a:t>diuresis</a:t>
            </a:r>
            <a:r>
              <a:rPr lang="en-US" sz="2200" dirty="0">
                <a:sym typeface="Wingdings" pitchFamily="2" charset="2"/>
              </a:rPr>
              <a:t>  dehydration and extracellular shift of electrolytes</a:t>
            </a:r>
          </a:p>
          <a:p>
            <a:pPr lvl="1"/>
            <a:r>
              <a:rPr lang="en-US" sz="1700" dirty="0" err="1">
                <a:sym typeface="Wingdings" pitchFamily="2" charset="2"/>
              </a:rPr>
              <a:t>Hypernatremia</a:t>
            </a:r>
            <a:endParaRPr lang="en-US" sz="1700" dirty="0">
              <a:sym typeface="Wingdings" pitchFamily="2" charset="2"/>
            </a:endParaRPr>
          </a:p>
          <a:p>
            <a:pPr lvl="1"/>
            <a:r>
              <a:rPr lang="en-US" sz="1700" dirty="0" err="1">
                <a:sym typeface="Wingdings" pitchFamily="2" charset="2"/>
              </a:rPr>
              <a:t>Hypokalemia</a:t>
            </a:r>
            <a:endParaRPr lang="en-US" sz="1700" dirty="0">
              <a:sym typeface="Wingdings" pitchFamily="2" charset="2"/>
            </a:endParaRPr>
          </a:p>
          <a:p>
            <a:pPr lvl="1"/>
            <a:r>
              <a:rPr lang="en-US" sz="1700" dirty="0" err="1">
                <a:sym typeface="Wingdings" pitchFamily="2" charset="2"/>
              </a:rPr>
              <a:t>Hypophosphatemia</a:t>
            </a:r>
            <a:endParaRPr lang="en-US" sz="1700" dirty="0">
              <a:sym typeface="Wingdings" pitchFamily="2" charset="2"/>
            </a:endParaRPr>
          </a:p>
          <a:p>
            <a:pPr lvl="1"/>
            <a:r>
              <a:rPr lang="en-US" sz="1700" dirty="0" err="1">
                <a:sym typeface="Wingdings" pitchFamily="2" charset="2"/>
              </a:rPr>
              <a:t>Hypomagnesemia</a:t>
            </a:r>
            <a:endParaRPr lang="en-US" sz="1700" dirty="0">
              <a:sym typeface="Wingdings" pitchFamily="2" charset="2"/>
            </a:endParaRPr>
          </a:p>
          <a:p>
            <a:pPr lvl="1"/>
            <a:r>
              <a:rPr lang="en-US" sz="1700" dirty="0" err="1">
                <a:sym typeface="Wingdings" pitchFamily="2" charset="2"/>
              </a:rPr>
              <a:t>Hypocalcemia</a:t>
            </a:r>
            <a:endParaRPr lang="en-US" sz="1700" dirty="0">
              <a:sym typeface="Wingdings" pitchFamily="2" charset="2"/>
            </a:endParaRPr>
          </a:p>
          <a:p>
            <a:endParaRPr lang="en-US" sz="2200" dirty="0">
              <a:sym typeface="Wingdings" pitchFamily="2" charset="2"/>
            </a:endParaRPr>
          </a:p>
          <a:p>
            <a:r>
              <a:rPr lang="en-US" sz="2200" dirty="0">
                <a:sym typeface="Wingdings" pitchFamily="2" charset="2"/>
              </a:rPr>
              <a:t>Ketosis  metabolic acidosis</a:t>
            </a:r>
          </a:p>
          <a:p>
            <a:endParaRPr lang="en-US" sz="2200" dirty="0">
              <a:sym typeface="Wingdings" pitchFamily="2" charset="2"/>
            </a:endParaRPr>
          </a:p>
          <a:p>
            <a:r>
              <a:rPr lang="en-US" sz="2200" dirty="0">
                <a:sym typeface="Wingdings" pitchFamily="2" charset="2"/>
              </a:rPr>
              <a:t>Domino effect on donor management and successful organ placement… </a:t>
            </a:r>
          </a:p>
        </p:txBody>
      </p:sp>
    </p:spTree>
    <p:extLst>
      <p:ext uri="{BB962C8B-B14F-4D97-AF65-F5344CB8AC3E}">
        <p14:creationId xmlns:p14="http://schemas.microsoft.com/office/powerpoint/2010/main" val="40819220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100888" cy="534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" y="6248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Taken from “How Sweet it is: Intensive </a:t>
            </a:r>
            <a:r>
              <a:rPr lang="en-US" sz="1200" dirty="0" err="1"/>
              <a:t>Glycemic</a:t>
            </a:r>
            <a:r>
              <a:rPr lang="en-US" sz="1200" dirty="0"/>
              <a:t> Control in the ICU,” presentation at NATCO by Michael Marvin, MD (Director of Liver Transplant, University of Louisville Jewish Hospital) </a:t>
            </a:r>
          </a:p>
        </p:txBody>
      </p:sp>
    </p:spTree>
    <p:extLst>
      <p:ext uri="{BB962C8B-B14F-4D97-AF65-F5344CB8AC3E}">
        <p14:creationId xmlns:p14="http://schemas.microsoft.com/office/powerpoint/2010/main" val="37500876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Hyperglycemia: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600" dirty="0"/>
              <a:t>Consider changing glucose concentration of IV fluids</a:t>
            </a:r>
          </a:p>
          <a:p>
            <a:r>
              <a:rPr lang="en-US" sz="1600" dirty="0"/>
              <a:t>Electrolyte replacement </a:t>
            </a:r>
          </a:p>
          <a:p>
            <a:r>
              <a:rPr lang="en-US" sz="1600" dirty="0"/>
              <a:t>IV Insulin drip</a:t>
            </a:r>
          </a:p>
          <a:p>
            <a:pPr lvl="1"/>
            <a:r>
              <a:rPr lang="en-US" sz="1200" dirty="0"/>
              <a:t>Refer to Insulin Infusion Orders</a:t>
            </a:r>
          </a:p>
          <a:p>
            <a:pPr algn="ctr"/>
            <a:r>
              <a:rPr lang="en-US" sz="1600" dirty="0"/>
              <a:t>  GOAL: Blood </a:t>
            </a:r>
            <a:r>
              <a:rPr lang="en-US" sz="1600"/>
              <a:t>glucose &lt;150 </a:t>
            </a:r>
            <a:r>
              <a:rPr lang="en-US" sz="1600" dirty="0"/>
              <a:t>mg/</a:t>
            </a:r>
            <a:r>
              <a:rPr lang="en-US" sz="1600" dirty="0" err="1"/>
              <a:t>dL</a:t>
            </a:r>
            <a:endParaRPr lang="en-US" sz="1600" dirty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3048000"/>
            <a:ext cx="6324600" cy="368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un 4"/>
          <p:cNvSpPr/>
          <p:nvPr/>
        </p:nvSpPr>
        <p:spPr>
          <a:xfrm>
            <a:off x="2590800" y="2667000"/>
            <a:ext cx="3048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6477000" y="2667000"/>
            <a:ext cx="3048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470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Hormone Replacement</a:t>
            </a:r>
          </a:p>
        </p:txBody>
      </p:sp>
      <p:pic>
        <p:nvPicPr>
          <p:cNvPr id="6146" name="Picture 2" descr="http://upload.wikimedia.org/wikipedia/commons/thumb/2/20/Magic_wand.svg/424px-Magic_wand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017" y="1600200"/>
            <a:ext cx="3111966" cy="4403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3472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Thyroid Physiology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/>
              <a:t>	</a:t>
            </a:r>
          </a:p>
          <a:p>
            <a:pPr>
              <a:buNone/>
            </a:pPr>
            <a:r>
              <a:rPr lang="en-US" sz="1600" dirty="0"/>
              <a:t>	</a:t>
            </a:r>
            <a:r>
              <a:rPr lang="en-US" sz="1600" u="sng" dirty="0"/>
              <a:t>Hypothalamus</a:t>
            </a:r>
            <a:r>
              <a:rPr lang="en-US" sz="1600" dirty="0"/>
              <a:t> produces </a:t>
            </a:r>
            <a:r>
              <a:rPr lang="en-US" sz="1600" dirty="0" err="1"/>
              <a:t>thyrotropin</a:t>
            </a:r>
            <a:r>
              <a:rPr lang="en-US" sz="1600" dirty="0"/>
              <a:t> releasing hormone (TRH)</a:t>
            </a:r>
          </a:p>
          <a:p>
            <a:pPr algn="ctr"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	TRH stimulates the production of thyroid-stimulating hormone (TSH) by the </a:t>
            </a:r>
            <a:r>
              <a:rPr lang="en-US" sz="1600" u="sng" dirty="0"/>
              <a:t>pituitary gland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	TSH stimulates the production of </a:t>
            </a:r>
            <a:r>
              <a:rPr lang="en-US" sz="1600" dirty="0" err="1"/>
              <a:t>tetratraiodothyronine</a:t>
            </a:r>
            <a:r>
              <a:rPr lang="en-US" sz="1600" dirty="0"/>
              <a:t> (T</a:t>
            </a:r>
            <a:r>
              <a:rPr lang="en-US" sz="1600" baseline="-25000" dirty="0"/>
              <a:t>4</a:t>
            </a:r>
            <a:r>
              <a:rPr lang="en-US" sz="1600" dirty="0"/>
              <a:t>) by the thyroid gland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	T</a:t>
            </a:r>
            <a:r>
              <a:rPr lang="en-US" sz="1600" baseline="-25000" dirty="0"/>
              <a:t>4</a:t>
            </a:r>
            <a:r>
              <a:rPr lang="en-US" sz="1600" dirty="0"/>
              <a:t> is metabolically converted to  </a:t>
            </a:r>
            <a:r>
              <a:rPr lang="en-US" sz="1600" dirty="0" err="1"/>
              <a:t>triiodothyronine</a:t>
            </a:r>
            <a:r>
              <a:rPr lang="en-US" sz="1600" dirty="0"/>
              <a:t> (T</a:t>
            </a:r>
            <a:r>
              <a:rPr lang="en-US" sz="1600" baseline="-25000" dirty="0"/>
              <a:t>3</a:t>
            </a:r>
            <a:r>
              <a:rPr lang="en-US" sz="1600" dirty="0"/>
              <a:t>) in many tissues, especially the liver and kidneys</a:t>
            </a:r>
          </a:p>
        </p:txBody>
      </p:sp>
      <p:pic>
        <p:nvPicPr>
          <p:cNvPr id="3074" name="Picture 2" descr="thyroid_hormones_dia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752600"/>
            <a:ext cx="2790798" cy="430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2286000" y="220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286000" y="32766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286000" y="4343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6248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Reference: </a:t>
            </a:r>
            <a:r>
              <a:rPr lang="en-US" sz="1200" dirty="0" err="1"/>
              <a:t>Powner</a:t>
            </a:r>
            <a:r>
              <a:rPr lang="en-US" sz="1200" dirty="0"/>
              <a:t> DJ, Hernandez M. A review of thyroid hormone administration during adult donor care. </a:t>
            </a:r>
            <a:r>
              <a:rPr lang="en-US" sz="1200" i="1" dirty="0"/>
              <a:t>Progress in Transplantation</a:t>
            </a:r>
            <a:r>
              <a:rPr lang="en-US" sz="1200" dirty="0"/>
              <a:t>. 2005;15:202-207</a:t>
            </a:r>
          </a:p>
        </p:txBody>
      </p:sp>
    </p:spTree>
    <p:extLst>
      <p:ext uri="{BB962C8B-B14F-4D97-AF65-F5344CB8AC3E}">
        <p14:creationId xmlns:p14="http://schemas.microsoft.com/office/powerpoint/2010/main" val="24637861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sz="1700"/>
              <a:t>Normal Physiologic Effects of T</a:t>
            </a:r>
            <a:r>
              <a:rPr sz="1700" baseline="-25000"/>
              <a:t>3</a:t>
            </a:r>
            <a:r>
              <a:rPr sz="1700" baseline="30000"/>
              <a:t>1</a:t>
            </a:r>
            <a:endParaRPr sz="170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1700" dirty="0"/>
              <a:t>Proposed benefits of </a:t>
            </a:r>
            <a:r>
              <a:rPr lang="en-US" sz="1700" dirty="0" err="1"/>
              <a:t>thyroxine</a:t>
            </a:r>
            <a:r>
              <a:rPr lang="en-US" sz="1700" dirty="0"/>
              <a:t> </a:t>
            </a:r>
            <a:r>
              <a:rPr lang="en-US" sz="1700" baseline="30000" dirty="0"/>
              <a:t>2</a:t>
            </a:r>
            <a:endParaRPr lang="en-US" sz="17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01752" y="2362200"/>
            <a:ext cx="4041648" cy="392758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Calibri"/>
              </a:rPr>
              <a:t>↑</a:t>
            </a:r>
            <a:r>
              <a:rPr lang="en-US" sz="1400" dirty="0"/>
              <a:t> basal metabolic rate</a:t>
            </a:r>
          </a:p>
          <a:p>
            <a:endParaRPr lang="en-US" sz="1400" dirty="0"/>
          </a:p>
          <a:p>
            <a:r>
              <a:rPr lang="en-US" sz="1400" dirty="0">
                <a:latin typeface="Calibri"/>
              </a:rPr>
              <a:t>↑ </a:t>
            </a:r>
            <a:r>
              <a:rPr lang="en-US" sz="1400" dirty="0"/>
              <a:t>myocardial diastolic relaxation, enhanced systolic function, increased expression of beta-adrenergic receptors, increased rates of depolarization and </a:t>
            </a:r>
            <a:r>
              <a:rPr lang="en-US" sz="1400" dirty="0" err="1"/>
              <a:t>repolarization</a:t>
            </a:r>
            <a:r>
              <a:rPr lang="en-US" sz="1400" dirty="0"/>
              <a:t> of the SA node, increased number of beta-adrenergic receptors in the heart, and amplification of catecholamine action at a </a:t>
            </a:r>
            <a:r>
              <a:rPr lang="en-US" sz="1400" dirty="0" err="1"/>
              <a:t>postreceptor</a:t>
            </a:r>
            <a:r>
              <a:rPr lang="en-US" sz="1400" dirty="0"/>
              <a:t> site</a:t>
            </a:r>
          </a:p>
          <a:p>
            <a:endParaRPr lang="en-US" sz="1400" dirty="0"/>
          </a:p>
          <a:p>
            <a:r>
              <a:rPr lang="en-US" sz="1400" dirty="0"/>
              <a:t>In animal models, plasma levels of T</a:t>
            </a:r>
            <a:r>
              <a:rPr lang="en-US" sz="1400" baseline="-25000" dirty="0"/>
              <a:t>3</a:t>
            </a:r>
            <a:r>
              <a:rPr lang="en-US" sz="1400" dirty="0"/>
              <a:t> and T</a:t>
            </a:r>
            <a:r>
              <a:rPr lang="en-US" sz="1400" baseline="-25000" dirty="0"/>
              <a:t>4</a:t>
            </a:r>
            <a:r>
              <a:rPr lang="en-US" sz="1400" dirty="0"/>
              <a:t> have been shown to fall 50% within one hour after brain death and become undetectable within 9-16 hrs </a:t>
            </a:r>
            <a:r>
              <a:rPr lang="en-US" sz="1400" baseline="30000" dirty="0"/>
              <a:t>3</a:t>
            </a:r>
            <a:endParaRPr lang="en-US" sz="1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362200"/>
            <a:ext cx="4038600" cy="3931375"/>
          </a:xfrm>
        </p:spPr>
        <p:txBody>
          <a:bodyPr>
            <a:normAutofit/>
          </a:bodyPr>
          <a:lstStyle/>
          <a:p>
            <a:r>
              <a:rPr lang="en-US" sz="1400" dirty="0"/>
              <a:t> positive </a:t>
            </a:r>
            <a:r>
              <a:rPr lang="en-US" sz="1400" dirty="0" err="1"/>
              <a:t>inotropic</a:t>
            </a:r>
            <a:r>
              <a:rPr lang="en-US" sz="1400" dirty="0"/>
              <a:t> and </a:t>
            </a:r>
            <a:r>
              <a:rPr lang="en-US" sz="1400" dirty="0" err="1"/>
              <a:t>chronotropic</a:t>
            </a:r>
            <a:r>
              <a:rPr lang="en-US" sz="1400" dirty="0"/>
              <a:t> effects, heightened adrenergic sensitivity</a:t>
            </a:r>
          </a:p>
          <a:p>
            <a:endParaRPr lang="en-US" sz="1400" dirty="0"/>
          </a:p>
          <a:p>
            <a:r>
              <a:rPr lang="en-US" sz="1400" dirty="0"/>
              <a:t>reduced requirement for exogenous </a:t>
            </a:r>
            <a:r>
              <a:rPr lang="en-US" sz="1400" dirty="0" err="1"/>
              <a:t>catecholamines</a:t>
            </a:r>
            <a:r>
              <a:rPr lang="en-US" sz="1400" dirty="0"/>
              <a:t>, which are associated with poor graft function and reduced graft survival</a:t>
            </a:r>
          </a:p>
          <a:p>
            <a:endParaRPr lang="en-US" sz="1400" dirty="0"/>
          </a:p>
          <a:p>
            <a:r>
              <a:rPr lang="en-US" sz="1400" dirty="0"/>
              <a:t>prevention of cardiovascular deterioration, which is associated with a shift of cellular metabolism from aerobic to anaerobic, with resulting depletion of glycogen and myocardial high-energy stores and the accumulation of lactate</a:t>
            </a:r>
          </a:p>
          <a:p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thyroid hormone replacement do?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7150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References: 	1. Gardner DG, </a:t>
            </a:r>
            <a:r>
              <a:rPr lang="en-US" sz="1200" dirty="0" err="1"/>
              <a:t>Shoback</a:t>
            </a:r>
            <a:r>
              <a:rPr lang="en-US" sz="1200" dirty="0"/>
              <a:t> D, eds. </a:t>
            </a:r>
            <a:r>
              <a:rPr lang="en-US" sz="1200" u="sng" dirty="0"/>
              <a:t>Greenspan’s Basic and Clinical Endocrinology</a:t>
            </a:r>
            <a:r>
              <a:rPr lang="en-US" sz="1200" dirty="0"/>
              <a:t>, 8</a:t>
            </a:r>
            <a:r>
              <a:rPr lang="en-US" sz="1200" baseline="30000" dirty="0"/>
              <a:t>th</a:t>
            </a:r>
            <a:r>
              <a:rPr lang="en-US" sz="1200" dirty="0"/>
              <a:t> ed.</a:t>
            </a:r>
          </a:p>
          <a:p>
            <a:r>
              <a:rPr lang="en-US" sz="1200" dirty="0"/>
              <a:t>	2. </a:t>
            </a:r>
            <a:r>
              <a:rPr lang="en-US" sz="1200" dirty="0" err="1"/>
              <a:t>Salim</a:t>
            </a:r>
            <a:r>
              <a:rPr lang="en-US" sz="1200" dirty="0"/>
              <a:t> A, </a:t>
            </a:r>
            <a:r>
              <a:rPr lang="en-US" sz="1200" dirty="0" err="1"/>
              <a:t>Vassiliu</a:t>
            </a:r>
            <a:r>
              <a:rPr lang="en-US" sz="1200" dirty="0"/>
              <a:t> P, </a:t>
            </a:r>
            <a:r>
              <a:rPr lang="en-US" sz="1200" dirty="0" err="1"/>
              <a:t>Velmahos</a:t>
            </a:r>
            <a:r>
              <a:rPr lang="en-US" sz="1200" dirty="0"/>
              <a:t> GC, et al. The role of thyroid hormone administration in potential organ donors. </a:t>
            </a:r>
            <a:r>
              <a:rPr lang="en-US" sz="1200" i="1" dirty="0"/>
              <a:t>	Archives of Surgery</a:t>
            </a:r>
            <a:r>
              <a:rPr lang="en-US" sz="1200" dirty="0"/>
              <a:t>. 2001;136:1377-1380.  </a:t>
            </a:r>
          </a:p>
          <a:p>
            <a:r>
              <a:rPr lang="en-US" sz="1200" dirty="0"/>
              <a:t>	3. </a:t>
            </a:r>
            <a:r>
              <a:rPr lang="en-US" sz="1200" dirty="0" err="1"/>
              <a:t>Novitzky</a:t>
            </a:r>
            <a:r>
              <a:rPr lang="en-US" sz="1200" dirty="0"/>
              <a:t> D, Cooper DKC, Rosendale JD, Kauffman HM. Hormonal therapy of the brain-dead organ donor: 	experimental and clinical studies. </a:t>
            </a:r>
            <a:r>
              <a:rPr lang="en-US" sz="1200" i="1" dirty="0"/>
              <a:t>Transplantation</a:t>
            </a:r>
            <a:r>
              <a:rPr lang="en-US" sz="1200" dirty="0"/>
              <a:t>. 2006;82:1396-1401.</a:t>
            </a:r>
          </a:p>
        </p:txBody>
      </p:sp>
    </p:spTree>
    <p:extLst>
      <p:ext uri="{BB962C8B-B14F-4D97-AF65-F5344CB8AC3E}">
        <p14:creationId xmlns:p14="http://schemas.microsoft.com/office/powerpoint/2010/main" val="23530058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research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050" dirty="0"/>
              <a:t> </a:t>
            </a:r>
            <a:r>
              <a:rPr lang="en-US" sz="1600" dirty="0"/>
              <a:t>Thyroid hormone replacement therapy remains a controversial component of donor management. A limited number of studies have been conducted with human donors, and these show inconsistent results. Those studies which are supportive of T</a:t>
            </a:r>
            <a:r>
              <a:rPr lang="en-US" sz="1600" baseline="-25000" dirty="0"/>
              <a:t>3</a:t>
            </a:r>
            <a:r>
              <a:rPr lang="en-US" sz="1600" dirty="0"/>
              <a:t>/T</a:t>
            </a:r>
            <a:r>
              <a:rPr lang="en-US" sz="1600" baseline="-25000" dirty="0"/>
              <a:t>4</a:t>
            </a:r>
            <a:r>
              <a:rPr lang="en-US" sz="1600" dirty="0"/>
              <a:t> replacement therapy usually also include administration of steroids, insulin, and vasopressin and propose its benefit as “rescue” treatment for donors who have required higher doses of </a:t>
            </a:r>
            <a:r>
              <a:rPr lang="en-US" sz="1600" dirty="0" err="1"/>
              <a:t>inotropic</a:t>
            </a:r>
            <a:r>
              <a:rPr lang="en-US" sz="1600" dirty="0"/>
              <a:t> or </a:t>
            </a:r>
            <a:r>
              <a:rPr lang="en-US" sz="1600" dirty="0" err="1"/>
              <a:t>vasopressor</a:t>
            </a:r>
            <a:r>
              <a:rPr lang="en-US" sz="1600" dirty="0"/>
              <a:t> medications. </a:t>
            </a:r>
            <a:endParaRPr lang="en-US" sz="1050" dirty="0"/>
          </a:p>
          <a:p>
            <a:r>
              <a:rPr lang="en-US" sz="1600" dirty="0" err="1"/>
              <a:t>Powner’s</a:t>
            </a:r>
            <a:r>
              <a:rPr lang="en-US" sz="1600" dirty="0"/>
              <a:t> article review*:</a:t>
            </a:r>
          </a:p>
          <a:p>
            <a:pPr lvl="1"/>
            <a:r>
              <a:rPr lang="en-US" sz="1400" dirty="0"/>
              <a:t>The number of appropriately designed interventional studies found was insufficient to allow a formal meta-analysis	</a:t>
            </a:r>
          </a:p>
          <a:p>
            <a:pPr lvl="1"/>
            <a:r>
              <a:rPr lang="en-US" sz="1400" dirty="0"/>
              <a:t>Of the 10 studies reviewed: 5 supported the use of thyroid hormone during some phase of donor care, 4 did not, and 1 was equivocal. </a:t>
            </a:r>
          </a:p>
          <a:p>
            <a:pPr lvl="1"/>
            <a:r>
              <a:rPr lang="en-US" sz="1400" dirty="0"/>
              <a:t>Hypertension resulting from thyroid administration was noted in 5 patients from 2 studies, necessitating discontinuation of therapy. In all cases, the HTN thereafter resolved and caused no direct organ injury.</a:t>
            </a:r>
          </a:p>
          <a:p>
            <a:pPr lvl="1"/>
            <a:r>
              <a:rPr lang="en-US" sz="1400" dirty="0"/>
              <a:t>Conclusion: Additional prospective randomized studies are needed and may contribute substantially to future recommendations. Until then, the use of a thyroid hormone replacement protocol and its dosing should be decided by the individual OPO. </a:t>
            </a:r>
            <a:r>
              <a:rPr lang="en-US" sz="1000" dirty="0"/>
              <a:t> </a:t>
            </a:r>
          </a:p>
          <a:p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*Reference: </a:t>
            </a:r>
            <a:r>
              <a:rPr lang="en-US" sz="1200" dirty="0" err="1"/>
              <a:t>Powner</a:t>
            </a:r>
            <a:r>
              <a:rPr lang="en-US" sz="1200" dirty="0"/>
              <a:t> DJ, Hernandez M. A review of thyroid hormone administration during adult donor care. </a:t>
            </a:r>
            <a:r>
              <a:rPr lang="en-US" sz="1200" i="1" dirty="0"/>
              <a:t>Progress in Transplantation</a:t>
            </a:r>
            <a:r>
              <a:rPr lang="en-US" sz="1200" dirty="0"/>
              <a:t>. 2005;15:202-207</a:t>
            </a:r>
          </a:p>
        </p:txBody>
      </p:sp>
    </p:spTree>
    <p:extLst>
      <p:ext uri="{BB962C8B-B14F-4D97-AF65-F5344CB8AC3E}">
        <p14:creationId xmlns:p14="http://schemas.microsoft.com/office/powerpoint/2010/main" val="36845493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research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OPTN/UNOS retrospective analysis from 2000-2001 on use of 3-drug hormonal resuscitation (HR)*</a:t>
            </a:r>
            <a:endParaRPr lang="en-US" sz="2000" dirty="0"/>
          </a:p>
          <a:p>
            <a:pPr lvl="1"/>
            <a:r>
              <a:rPr lang="en-US" sz="1400" dirty="0"/>
              <a:t>mean number of organs transplanted per donor 22.5% greater with use of 3-drug HR (3.8 vs. 3.1)</a:t>
            </a:r>
          </a:p>
          <a:p>
            <a:pPr lvl="1"/>
            <a:r>
              <a:rPr lang="en-US" sz="1400" dirty="0"/>
              <a:t>use of 3-drug HR associated with the following statistically significant increased </a:t>
            </a:r>
          </a:p>
          <a:p>
            <a:pPr lvl="1"/>
            <a:r>
              <a:rPr lang="en-US" sz="1400" dirty="0"/>
              <a:t>probabilities of an organ being transplanted from a donor: kidney 7.3%, heart 4.7%, liver 4.9%, lung 2.8%, pancreas 6.0%</a:t>
            </a:r>
          </a:p>
          <a:p>
            <a:pPr lvl="1"/>
            <a:r>
              <a:rPr lang="en-US" sz="1400" dirty="0"/>
              <a:t>one-month graft loss for heart recipients was 3.8% when donor received 3-drug HR compared to 7.9% when they received none</a:t>
            </a:r>
          </a:p>
          <a:p>
            <a:pPr lvl="1"/>
            <a:r>
              <a:rPr lang="en-US" sz="1400" dirty="0"/>
              <a:t>for heart recipients, analysis showed 46% reduced odds of death within 30 days and a 48% reduced odds of early graft dysfunction when 3-drug HR used</a:t>
            </a:r>
          </a:p>
          <a:p>
            <a:pPr lvl="1"/>
            <a:r>
              <a:rPr lang="en-US" sz="1400" dirty="0"/>
              <a:t>for kidney recipients, analysis showed significantly improved one-year kidney graft survival with both SCDs and ECDs when the donor received 3-drug HR</a:t>
            </a:r>
          </a:p>
          <a:p>
            <a:pPr lvl="1"/>
            <a:r>
              <a:rPr lang="en-US" sz="1400" dirty="0"/>
              <a:t>for liver recipients, analysis showed no significant difference in one-year survival 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*Reference: </a:t>
            </a:r>
            <a:r>
              <a:rPr lang="en-US" sz="1200" dirty="0" err="1"/>
              <a:t>Novitzky</a:t>
            </a:r>
            <a:r>
              <a:rPr lang="en-US" sz="1200" dirty="0"/>
              <a:t> D, Cooper DKC, Rosendale JD, Kauffman HM. Hormonal therapy of the brain-dead organ donor: experimental and clinical studies. </a:t>
            </a:r>
            <a:r>
              <a:rPr lang="en-US" sz="1200" i="1" dirty="0"/>
              <a:t>Transplantation</a:t>
            </a:r>
            <a:r>
              <a:rPr lang="en-US" sz="1200" dirty="0"/>
              <a:t>. 2006;82:1396-1401.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867529"/>
            <a:ext cx="2705100" cy="154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78511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F4B-9AFA-4CE2-9152-156F09E90662}" type="datetime4">
              <a:rPr lang="en-US" smtClean="0"/>
              <a:pPr/>
              <a:t>June 15,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2667000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Questions</a:t>
            </a:r>
          </a:p>
          <a:p>
            <a:pPr algn="ctr"/>
            <a:r>
              <a:rPr lang="en-US" sz="60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60326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Hemodynamic Changes </a:t>
            </a:r>
          </a:p>
          <a:p>
            <a:pPr lvl="1"/>
            <a:r>
              <a:rPr lang="en-US" dirty="0"/>
              <a:t>Cushing’s Reflex</a:t>
            </a:r>
          </a:p>
          <a:p>
            <a:pPr lvl="2"/>
            <a:r>
              <a:rPr lang="en-US" dirty="0"/>
              <a:t>Rise in BP &amp; HR as a response to a rise in ICP</a:t>
            </a:r>
          </a:p>
          <a:p>
            <a:pPr lvl="2"/>
            <a:r>
              <a:rPr lang="en-US" dirty="0"/>
              <a:t>Catecholamine “storm”</a:t>
            </a:r>
          </a:p>
          <a:p>
            <a:pPr lvl="3"/>
            <a:r>
              <a:rPr lang="en-US" dirty="0"/>
              <a:t>Rise in SVR</a:t>
            </a:r>
          </a:p>
          <a:p>
            <a:pPr lvl="3"/>
            <a:r>
              <a:rPr lang="en-US" dirty="0"/>
              <a:t>Hypoperfusion, ischemia, hypoxia, metabolic acidosis</a:t>
            </a:r>
          </a:p>
          <a:p>
            <a:pPr lvl="3"/>
            <a:r>
              <a:rPr lang="en-US" dirty="0"/>
              <a:t>Embarrassment of coronary circulation and resulting ischemia</a:t>
            </a:r>
          </a:p>
          <a:p>
            <a:pPr lvl="4"/>
            <a:r>
              <a:rPr lang="en-US" dirty="0"/>
              <a:t>Rise in troponin</a:t>
            </a:r>
          </a:p>
          <a:p>
            <a:pPr lvl="3"/>
            <a:r>
              <a:rPr lang="en-US" dirty="0"/>
              <a:t>Rise then fall of PVR</a:t>
            </a:r>
          </a:p>
          <a:p>
            <a:pPr lvl="4"/>
            <a:r>
              <a:rPr lang="en-US" dirty="0"/>
              <a:t>Neurogenic pulmonary edema</a:t>
            </a:r>
          </a:p>
          <a:p>
            <a:pPr lvl="1"/>
            <a:r>
              <a:rPr lang="en-US" dirty="0"/>
              <a:t>Hypotension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F4B-9AFA-4CE2-9152-156F09E90662}" type="datetime4">
              <a:rPr lang="en-US" smtClean="0"/>
              <a:pPr/>
              <a:t>June 15,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9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Brain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Cerebral Function</a:t>
            </a:r>
          </a:p>
          <a:p>
            <a:pPr lvl="1"/>
            <a:r>
              <a:rPr lang="en-US" dirty="0"/>
              <a:t>Unresponsive</a:t>
            </a:r>
          </a:p>
          <a:p>
            <a:pPr lvl="1"/>
            <a:r>
              <a:rPr lang="en-US" dirty="0"/>
              <a:t>No movement</a:t>
            </a:r>
          </a:p>
          <a:p>
            <a:pPr lvl="2"/>
            <a:r>
              <a:rPr lang="en-US" dirty="0"/>
              <a:t>Spinal reflexes = simple reflex arc in which the impulse is not processed in the brain</a:t>
            </a:r>
          </a:p>
          <a:p>
            <a:r>
              <a:rPr lang="en-US" dirty="0"/>
              <a:t>Clinical (brain stem) Exam</a:t>
            </a:r>
          </a:p>
          <a:p>
            <a:r>
              <a:rPr lang="en-US" dirty="0"/>
              <a:t>Confirmatory 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F4B-9AFA-4CE2-9152-156F09E90662}" type="datetime4">
              <a:rPr lang="en-US" smtClean="0"/>
              <a:pPr/>
              <a:t>June 15,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6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Examination of function of Cranial Nerves II-X</a:t>
            </a:r>
          </a:p>
          <a:p>
            <a:r>
              <a:rPr lang="en-US" dirty="0"/>
              <a:t>Examination of function of:</a:t>
            </a:r>
          </a:p>
          <a:p>
            <a:pPr lvl="1"/>
            <a:r>
              <a:rPr lang="en-US" dirty="0"/>
              <a:t>Midbrain</a:t>
            </a:r>
          </a:p>
          <a:p>
            <a:pPr lvl="1"/>
            <a:r>
              <a:rPr lang="en-US" dirty="0"/>
              <a:t>Pons</a:t>
            </a:r>
          </a:p>
          <a:p>
            <a:pPr lvl="1"/>
            <a:r>
              <a:rPr lang="en-US" dirty="0"/>
              <a:t>Medulla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0F4B-9AFA-4CE2-9152-156F09E90662}" type="datetime4">
              <a:rPr lang="en-US" smtClean="0"/>
              <a:pPr/>
              <a:t>June 15,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13A4-1DA1-4BE1-AC53-97EA9BCB84A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5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4653</Words>
  <Application>Microsoft Office PowerPoint</Application>
  <PresentationFormat>On-screen Show (4:3)</PresentationFormat>
  <Paragraphs>782</Paragraphs>
  <Slides>69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Symbol</vt:lpstr>
      <vt:lpstr>Times</vt:lpstr>
      <vt:lpstr>Times New Roman</vt:lpstr>
      <vt:lpstr>Wingdings</vt:lpstr>
      <vt:lpstr>Office Theme</vt:lpstr>
      <vt:lpstr> </vt:lpstr>
      <vt:lpstr>Objectives</vt:lpstr>
      <vt:lpstr>Understanding Brain Death</vt:lpstr>
      <vt:lpstr>Uniform Determination of Death Act</vt:lpstr>
      <vt:lpstr>AAN Practice Parameter to determine brain death</vt:lpstr>
      <vt:lpstr>Cerebral Blood Flow</vt:lpstr>
      <vt:lpstr>Pathophysiology</vt:lpstr>
      <vt:lpstr>Diagnosis of Brain Death</vt:lpstr>
      <vt:lpstr>Clinical Exam</vt:lpstr>
      <vt:lpstr>Additional Considerations for Coma</vt:lpstr>
      <vt:lpstr>Neuroendocrine Imbalance in the Brain Dead Organ Donor</vt:lpstr>
      <vt:lpstr>Diabetes Insipidus</vt:lpstr>
      <vt:lpstr>Diabetes Insipidus: Etiology</vt:lpstr>
      <vt:lpstr>Diabetes Insipidus: Diagnosis</vt:lpstr>
      <vt:lpstr>Diabetes Insipidus: Complications</vt:lpstr>
      <vt:lpstr>Diabetes Insipidus: Treatment</vt:lpstr>
      <vt:lpstr>Impaired Thermoregulation</vt:lpstr>
      <vt:lpstr>Impaired Thermoregulation: Etiology</vt:lpstr>
      <vt:lpstr>Impaired Thermoregulation: Complications</vt:lpstr>
      <vt:lpstr>Impaired Thermoregulation: Treatment</vt:lpstr>
      <vt:lpstr>Cardiac Output</vt:lpstr>
      <vt:lpstr>Preload</vt:lpstr>
      <vt:lpstr>Afterload</vt:lpstr>
      <vt:lpstr>Contractility</vt:lpstr>
      <vt:lpstr>Frank-Starling’s Law of the Heart:</vt:lpstr>
      <vt:lpstr>EKG Findings, Clinical Implications, and Treatments</vt:lpstr>
      <vt:lpstr>It’s all Greek…</vt:lpstr>
      <vt:lpstr>SNS effects of “Pressors” or: Why a Pressor is not always a Pressor</vt:lpstr>
      <vt:lpstr>Hemodynamic Treatment Algorithm</vt:lpstr>
      <vt:lpstr>Swan Ganz Interpretation</vt:lpstr>
      <vt:lpstr>Electrolytes</vt:lpstr>
      <vt:lpstr>PowerPoint Presentation</vt:lpstr>
      <vt:lpstr>Hyponatremia Na+ &lt; 125mEq/L</vt:lpstr>
      <vt:lpstr>Treatment of Hyponatremia</vt:lpstr>
      <vt:lpstr>Hypernatremia Na+ &gt; 155mEq/L</vt:lpstr>
      <vt:lpstr>Treatment of Hypernatremia</vt:lpstr>
      <vt:lpstr>PowerPoint Presentation</vt:lpstr>
      <vt:lpstr>Hypokalemia K+ &lt; 4.0 mEq/L</vt:lpstr>
      <vt:lpstr>Treatment of Hypokalemia</vt:lpstr>
      <vt:lpstr>Hyperkalemia K+ &gt; 5.0 mEq/L</vt:lpstr>
      <vt:lpstr>Treatment of Hyperkalemia</vt:lpstr>
      <vt:lpstr>PowerPoint Presentation</vt:lpstr>
      <vt:lpstr>Hypomagnesemia Mg2+ &lt; 2.0 mg/dL</vt:lpstr>
      <vt:lpstr>Treatment of Hypomagnesemia</vt:lpstr>
      <vt:lpstr>Hypermagnesemia Mg2+ &gt; 4 mg/dL</vt:lpstr>
      <vt:lpstr>Treatment of Hypermagnesemia</vt:lpstr>
      <vt:lpstr>PowerPoint Presentation</vt:lpstr>
      <vt:lpstr>         What’s the big deal?</vt:lpstr>
      <vt:lpstr>Hypophosphatemia PO43- &lt; 2.2 mg/dL</vt:lpstr>
      <vt:lpstr>Treatment of Hypophosphatemia</vt:lpstr>
      <vt:lpstr>Hyperphosphatemia PO4 &gt; 4.5 mg/dL</vt:lpstr>
      <vt:lpstr>Treatment of Hyperphosphatemia</vt:lpstr>
      <vt:lpstr>PowerPoint Presentation</vt:lpstr>
      <vt:lpstr> Interesting Stuff About Calcium</vt:lpstr>
      <vt:lpstr>  Hypocalcemia iCa2+ &lt; 1.10 mmol/L</vt:lpstr>
      <vt:lpstr>Treatment of Hypocalcemia</vt:lpstr>
      <vt:lpstr>Hypercalcemia iCa2+ &gt; 1.40 mmol/L</vt:lpstr>
      <vt:lpstr>Treatment of Hypercalcemia</vt:lpstr>
      <vt:lpstr>Hyperglycemia</vt:lpstr>
      <vt:lpstr>Hyperglycemia: Etiology</vt:lpstr>
      <vt:lpstr>Hyperglycemia: Complications</vt:lpstr>
      <vt:lpstr>PowerPoint Presentation</vt:lpstr>
      <vt:lpstr>Hyperglycemia: Treatment</vt:lpstr>
      <vt:lpstr>Thyroid Hormone Replacement</vt:lpstr>
      <vt:lpstr>Normal Thyroid Physiology</vt:lpstr>
      <vt:lpstr>What does thyroid hormone replacement do?</vt:lpstr>
      <vt:lpstr>What does the research say?</vt:lpstr>
      <vt:lpstr>What does the research say?</vt:lpstr>
      <vt:lpstr>Thank You</vt:lpstr>
    </vt:vector>
  </TitlesOfParts>
  <Company>DCI Donor Services Inc,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powens</dc:creator>
  <cp:lastModifiedBy>Dale Tinker</cp:lastModifiedBy>
  <cp:revision>100</cp:revision>
  <dcterms:created xsi:type="dcterms:W3CDTF">2011-10-17T21:16:05Z</dcterms:created>
  <dcterms:modified xsi:type="dcterms:W3CDTF">2017-06-15T22:35:17Z</dcterms:modified>
</cp:coreProperties>
</file>