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4" r:id="rId5"/>
    <p:sldId id="279" r:id="rId6"/>
    <p:sldId id="293" r:id="rId7"/>
    <p:sldId id="273" r:id="rId8"/>
    <p:sldId id="272" r:id="rId9"/>
    <p:sldId id="259" r:id="rId10"/>
    <p:sldId id="275" r:id="rId11"/>
    <p:sldId id="260" r:id="rId12"/>
    <p:sldId id="282" r:id="rId13"/>
    <p:sldId id="280" r:id="rId14"/>
    <p:sldId id="296" r:id="rId15"/>
    <p:sldId id="295" r:id="rId16"/>
    <p:sldId id="261" r:id="rId17"/>
    <p:sldId id="276" r:id="rId18"/>
    <p:sldId id="277" r:id="rId19"/>
    <p:sldId id="283" r:id="rId20"/>
    <p:sldId id="284" r:id="rId21"/>
    <p:sldId id="286" r:id="rId22"/>
    <p:sldId id="285" r:id="rId23"/>
    <p:sldId id="302" r:id="rId24"/>
    <p:sldId id="297" r:id="rId25"/>
    <p:sldId id="298" r:id="rId26"/>
    <p:sldId id="278" r:id="rId27"/>
    <p:sldId id="263" r:id="rId28"/>
    <p:sldId id="291" r:id="rId29"/>
    <p:sldId id="264" r:id="rId30"/>
    <p:sldId id="292" r:id="rId31"/>
    <p:sldId id="299" r:id="rId32"/>
    <p:sldId id="262" r:id="rId33"/>
    <p:sldId id="287" r:id="rId34"/>
    <p:sldId id="289" r:id="rId35"/>
    <p:sldId id="303" r:id="rId36"/>
    <p:sldId id="305" r:id="rId37"/>
    <p:sldId id="306" r:id="rId38"/>
    <p:sldId id="304" r:id="rId39"/>
    <p:sldId id="288" r:id="rId40"/>
    <p:sldId id="300" r:id="rId41"/>
    <p:sldId id="266" r:id="rId42"/>
    <p:sldId id="294" r:id="rId43"/>
    <p:sldId id="265" r:id="rId44"/>
    <p:sldId id="301" r:id="rId45"/>
    <p:sldId id="267" r:id="rId46"/>
    <p:sldId id="269" r:id="rId47"/>
    <p:sldId id="271" r:id="rId48"/>
    <p:sldId id="2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687" autoAdjust="0"/>
  </p:normalViewPr>
  <p:slideViewPr>
    <p:cSldViewPr>
      <p:cViewPr varScale="1">
        <p:scale>
          <a:sx n="67" d="100"/>
          <a:sy n="67" d="100"/>
        </p:scale>
        <p:origin x="-1262" y="-77"/>
      </p:cViewPr>
      <p:guideLst>
        <p:guide orient="horz" pos="2160"/>
        <p:guide pos="2880"/>
      </p:guideLst>
    </p:cSldViewPr>
  </p:slideViewPr>
  <p:outlineViewPr>
    <p:cViewPr>
      <p:scale>
        <a:sx n="33" d="100"/>
        <a:sy n="33" d="100"/>
      </p:scale>
      <p:origin x="0" y="4867"/>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3B6BEF2-BACB-4B18-B8F0-C064656F53F5}" type="datetimeFigureOut">
              <a:rPr lang="en-US" smtClean="0"/>
              <a:t>6/20/2017</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901318D-A986-4485-B693-8BED7F3CFF4A}"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43B6BEF2-BACB-4B18-B8F0-C064656F53F5}" type="datetimeFigureOut">
              <a:rPr lang="en-US" smtClean="0"/>
              <a:t>6/20/2017</a:t>
            </a:fld>
            <a:endParaRPr lang="en-US"/>
          </a:p>
        </p:txBody>
      </p:sp>
      <p:sp>
        <p:nvSpPr>
          <p:cNvPr id="14" name="Slide Number Placeholder 13"/>
          <p:cNvSpPr>
            <a:spLocks noGrp="1"/>
          </p:cNvSpPr>
          <p:nvPr>
            <p:ph type="sldNum" sz="quarter" idx="11"/>
          </p:nvPr>
        </p:nvSpPr>
        <p:spPr/>
        <p:txBody>
          <a:bodyPr/>
          <a:lstStyle/>
          <a:p>
            <a:fld id="{0901318D-A986-4485-B693-8BED7F3CFF4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43B6BEF2-BACB-4B18-B8F0-C064656F53F5}" type="datetimeFigureOut">
              <a:rPr lang="en-US" smtClean="0"/>
              <a:t>6/20/2017</a:t>
            </a:fld>
            <a:endParaRPr lang="en-US"/>
          </a:p>
        </p:txBody>
      </p:sp>
      <p:sp>
        <p:nvSpPr>
          <p:cNvPr id="14" name="Slide Number Placeholder 13"/>
          <p:cNvSpPr>
            <a:spLocks noGrp="1"/>
          </p:cNvSpPr>
          <p:nvPr>
            <p:ph type="sldNum" sz="quarter" idx="11"/>
          </p:nvPr>
        </p:nvSpPr>
        <p:spPr/>
        <p:txBody>
          <a:bodyPr/>
          <a:lstStyle/>
          <a:p>
            <a:fld id="{0901318D-A986-4485-B693-8BED7F3CFF4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43B6BEF2-BACB-4B18-B8F0-C064656F53F5}" type="datetimeFigureOut">
              <a:rPr lang="en-US" smtClean="0"/>
              <a:t>6/20/2017</a:t>
            </a:fld>
            <a:endParaRPr lang="en-US"/>
          </a:p>
        </p:txBody>
      </p:sp>
      <p:sp>
        <p:nvSpPr>
          <p:cNvPr id="11" name="Slide Number Placeholder 10"/>
          <p:cNvSpPr>
            <a:spLocks noGrp="1"/>
          </p:cNvSpPr>
          <p:nvPr>
            <p:ph type="sldNum" sz="quarter" idx="11"/>
          </p:nvPr>
        </p:nvSpPr>
        <p:spPr/>
        <p:txBody>
          <a:bodyPr/>
          <a:lstStyle/>
          <a:p>
            <a:fld id="{0901318D-A986-4485-B693-8BED7F3CFF4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3B6BEF2-BACB-4B18-B8F0-C064656F53F5}" type="datetimeFigureOut">
              <a:rPr lang="en-US" smtClean="0"/>
              <a:t>6/20/2017</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0901318D-A986-4485-B693-8BED7F3CFF4A}"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43B6BEF2-BACB-4B18-B8F0-C064656F53F5}" type="datetimeFigureOut">
              <a:rPr lang="en-US" smtClean="0"/>
              <a:t>6/20/2017</a:t>
            </a:fld>
            <a:endParaRPr lang="en-US"/>
          </a:p>
        </p:txBody>
      </p:sp>
      <p:sp>
        <p:nvSpPr>
          <p:cNvPr id="13" name="Slide Number Placeholder 12"/>
          <p:cNvSpPr>
            <a:spLocks noGrp="1"/>
          </p:cNvSpPr>
          <p:nvPr>
            <p:ph type="sldNum" sz="quarter" idx="11"/>
          </p:nvPr>
        </p:nvSpPr>
        <p:spPr/>
        <p:txBody>
          <a:bodyPr/>
          <a:lstStyle/>
          <a:p>
            <a:fld id="{0901318D-A986-4485-B693-8BED7F3CFF4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43B6BEF2-BACB-4B18-B8F0-C064656F53F5}" type="datetimeFigureOut">
              <a:rPr lang="en-US" smtClean="0"/>
              <a:t>6/20/2017</a:t>
            </a:fld>
            <a:endParaRPr lang="en-US"/>
          </a:p>
        </p:txBody>
      </p:sp>
      <p:sp>
        <p:nvSpPr>
          <p:cNvPr id="14" name="Slide Number Placeholder 13"/>
          <p:cNvSpPr>
            <a:spLocks noGrp="1"/>
          </p:cNvSpPr>
          <p:nvPr>
            <p:ph type="sldNum" sz="quarter" idx="11"/>
          </p:nvPr>
        </p:nvSpPr>
        <p:spPr/>
        <p:txBody>
          <a:bodyPr/>
          <a:lstStyle/>
          <a:p>
            <a:fld id="{0901318D-A986-4485-B693-8BED7F3CFF4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43B6BEF2-BACB-4B18-B8F0-C064656F53F5}" type="datetimeFigureOut">
              <a:rPr lang="en-US" smtClean="0"/>
              <a:t>6/20/2017</a:t>
            </a:fld>
            <a:endParaRPr lang="en-US"/>
          </a:p>
        </p:txBody>
      </p:sp>
      <p:sp>
        <p:nvSpPr>
          <p:cNvPr id="10" name="Slide Number Placeholder 9"/>
          <p:cNvSpPr>
            <a:spLocks noGrp="1"/>
          </p:cNvSpPr>
          <p:nvPr>
            <p:ph type="sldNum" sz="quarter" idx="11"/>
          </p:nvPr>
        </p:nvSpPr>
        <p:spPr/>
        <p:txBody>
          <a:bodyPr/>
          <a:lstStyle/>
          <a:p>
            <a:fld id="{0901318D-A986-4485-B693-8BED7F3CFF4A}"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3B6BEF2-BACB-4B18-B8F0-C064656F53F5}" type="datetimeFigureOut">
              <a:rPr lang="en-US" smtClean="0"/>
              <a:t>6/20/2017</a:t>
            </a:fld>
            <a:endParaRPr lang="en-US"/>
          </a:p>
        </p:txBody>
      </p:sp>
      <p:sp>
        <p:nvSpPr>
          <p:cNvPr id="9" name="Slide Number Placeholder 8"/>
          <p:cNvSpPr>
            <a:spLocks noGrp="1"/>
          </p:cNvSpPr>
          <p:nvPr>
            <p:ph type="sldNum" sz="quarter" idx="11"/>
          </p:nvPr>
        </p:nvSpPr>
        <p:spPr/>
        <p:txBody>
          <a:bodyPr/>
          <a:lstStyle/>
          <a:p>
            <a:fld id="{0901318D-A986-4485-B693-8BED7F3CFF4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43B6BEF2-BACB-4B18-B8F0-C064656F53F5}" type="datetimeFigureOut">
              <a:rPr lang="en-US" smtClean="0"/>
              <a:t>6/20/2017</a:t>
            </a:fld>
            <a:endParaRPr lang="en-US"/>
          </a:p>
        </p:txBody>
      </p:sp>
      <p:sp>
        <p:nvSpPr>
          <p:cNvPr id="16" name="Slide Number Placeholder 15"/>
          <p:cNvSpPr>
            <a:spLocks noGrp="1"/>
          </p:cNvSpPr>
          <p:nvPr>
            <p:ph type="sldNum" sz="quarter" idx="11"/>
          </p:nvPr>
        </p:nvSpPr>
        <p:spPr/>
        <p:txBody>
          <a:bodyPr/>
          <a:lstStyle/>
          <a:p>
            <a:fld id="{0901318D-A986-4485-B693-8BED7F3CFF4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43B6BEF2-BACB-4B18-B8F0-C064656F53F5}" type="datetimeFigureOut">
              <a:rPr lang="en-US" smtClean="0"/>
              <a:t>6/20/2017</a:t>
            </a:fld>
            <a:endParaRPr lang="en-US"/>
          </a:p>
        </p:txBody>
      </p:sp>
      <p:sp>
        <p:nvSpPr>
          <p:cNvPr id="17" name="Slide Number Placeholder 16"/>
          <p:cNvSpPr>
            <a:spLocks noGrp="1"/>
          </p:cNvSpPr>
          <p:nvPr>
            <p:ph type="sldNum" sz="quarter" idx="11"/>
          </p:nvPr>
        </p:nvSpPr>
        <p:spPr/>
        <p:txBody>
          <a:bodyPr/>
          <a:lstStyle/>
          <a:p>
            <a:fld id="{0901318D-A986-4485-B693-8BED7F3CFF4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901318D-A986-4485-B693-8BED7F3CFF4A}"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3B6BEF2-BACB-4B18-B8F0-C064656F53F5}" type="datetimeFigureOut">
              <a:rPr lang="en-US" smtClean="0"/>
              <a:t>6/20/2017</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mc/articles/PMC501674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da.gov/Safety/MedWatch" TargetMode="External"/><Relationship Id="rId2" Type="http://schemas.openxmlformats.org/officeDocument/2006/relationships/hyperlink" Target="https://www.ismp.org/errorReporting/reportErrortoISMP.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fda.gov/drugs/resourcesforyou/consumers/ucm143553.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da.gov/drugs/resourcesforyou/consumers/ucm143553.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fda.gov/drugs/resourcesforyou/consumers/ucm143553.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nsidepatientcare.com/issues/2017/february-2017-vol-5-no-2/56-inside-pharmacy" TargetMode="External"/><Relationship Id="rId2" Type="http://schemas.openxmlformats.org/officeDocument/2006/relationships/hyperlink" Target="http://www.insidepatientcare.com/issues/2017/february-2017-vol-5-no-2"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insidepatientcare.com/issues/2017/february-2017-vol-5-no-2/56-inside-pharmacy" TargetMode="External"/><Relationship Id="rId2" Type="http://schemas.openxmlformats.org/officeDocument/2006/relationships/hyperlink" Target="http://www.insidepatientcare.com/issues/2017/february-2017-vol-5-no-2"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fda.gov/drugs/resourcesforyou/consumers/ucm143553.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ccmerp.org/about-medication-error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ismp.org/" TargetMode="External"/><Relationship Id="rId2" Type="http://schemas.openxmlformats.org/officeDocument/2006/relationships/hyperlink" Target="https://www.fda.gov/Safety/MedWatch/default.htm" TargetMode="External"/><Relationship Id="rId1" Type="http://schemas.openxmlformats.org/officeDocument/2006/relationships/slideLayout" Target="../slideLayouts/slideLayout2.xml"/><Relationship Id="rId6" Type="http://schemas.openxmlformats.org/officeDocument/2006/relationships/hyperlink" Target="http://www.medmarx.com/" TargetMode="External"/><Relationship Id="rId5" Type="http://schemas.openxmlformats.org/officeDocument/2006/relationships/hyperlink" Target="http://www.usp.org/" TargetMode="External"/><Relationship Id="rId4" Type="http://schemas.openxmlformats.org/officeDocument/2006/relationships/hyperlink" Target="http://www.ismp.org/tools/default.aspx"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ww.ismp.org/tools/default.aspx" TargetMode="External"/><Relationship Id="rId2" Type="http://schemas.openxmlformats.org/officeDocument/2006/relationships/hyperlink" Target="https://www.fda.gov/Drugs/ResourcesForYou/ucm079492.htm" TargetMode="External"/><Relationship Id="rId1" Type="http://schemas.openxmlformats.org/officeDocument/2006/relationships/slideLayout" Target="../slideLayouts/slideLayout2.xml"/><Relationship Id="rId4" Type="http://schemas.openxmlformats.org/officeDocument/2006/relationships/hyperlink" Target="https://www.fda.gov/drugs/resourcesforyou/consumers/ucm143553.ht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ncbi.nlm.nih.gov/pmc/articles/PMC501674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da.gov/drugs/resourcesforyou/consumers/ucm143553.htm" TargetMode="External"/><Relationship Id="rId2" Type="http://schemas.openxmlformats.org/officeDocument/2006/relationships/hyperlink" Target="https://www.ncbi.nlm.nih.gov/pmc/articles/PMC5016741/" TargetMode="External"/><Relationship Id="rId1" Type="http://schemas.openxmlformats.org/officeDocument/2006/relationships/slideLayout" Target="../slideLayouts/slideLayout2.xml"/><Relationship Id="rId4" Type="http://schemas.openxmlformats.org/officeDocument/2006/relationships/hyperlink" Target="http://www.insidepatientcare.com/issues/2017/february-2017-vol-5-no-2/455-improving-transition-of-care-opportunities-for-community-pharmacis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ccmerp.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smp.org/orderforms/reporterrortoISMP.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By Tammy J. Butler, Pharm.D</a:t>
            </a:r>
          </a:p>
        </p:txBody>
      </p:sp>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An Overview of Approaches to Minimize the Risk of Medication Errors</a:t>
            </a:r>
          </a:p>
        </p:txBody>
      </p:sp>
    </p:spTree>
    <p:extLst>
      <p:ext uri="{BB962C8B-B14F-4D97-AF65-F5344CB8AC3E}">
        <p14:creationId xmlns:p14="http://schemas.microsoft.com/office/powerpoint/2010/main" val="381572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5334000" y="457200"/>
            <a:ext cx="2362200" cy="5715000"/>
          </a:xfrm>
        </p:spPr>
        <p:txBody>
          <a:bodyPr>
            <a:normAutofit/>
          </a:bodyPr>
          <a:lstStyle/>
          <a:p>
            <a:r>
              <a:rPr lang="en-US" dirty="0"/>
              <a:t>Categories of Medication Error Classification with Examples</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876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82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191000" cy="5714999"/>
          </a:xfrm>
        </p:spPr>
        <p:txBody>
          <a:bodyPr/>
          <a:lstStyle/>
          <a:p>
            <a:r>
              <a:rPr lang="en-US" sz="2800" b="1" dirty="0"/>
              <a:t>What is the most common medication error?</a:t>
            </a:r>
          </a:p>
          <a:p>
            <a:r>
              <a:rPr lang="en-US" sz="2400" dirty="0"/>
              <a:t>In a study by the FDA that evaluated reports of fatal </a:t>
            </a:r>
            <a:r>
              <a:rPr lang="en-US" sz="2400" b="1" dirty="0"/>
              <a:t>medication errors</a:t>
            </a:r>
            <a:r>
              <a:rPr lang="en-US" sz="2400" dirty="0"/>
              <a:t> from 1993 to 1998, the </a:t>
            </a:r>
            <a:r>
              <a:rPr lang="en-US" sz="2400" b="1" dirty="0"/>
              <a:t>most common error</a:t>
            </a:r>
            <a:r>
              <a:rPr lang="en-US" sz="2400" dirty="0"/>
              <a:t> involving </a:t>
            </a:r>
            <a:r>
              <a:rPr lang="en-US" sz="2400" b="1" dirty="0"/>
              <a:t>medications</a:t>
            </a:r>
            <a:r>
              <a:rPr lang="en-US" sz="2400" dirty="0"/>
              <a:t> as related to </a:t>
            </a:r>
            <a:r>
              <a:rPr lang="en-US" sz="2400" u="sng" dirty="0">
                <a:effectLst>
                  <a:outerShdw blurRad="38100" dist="38100" dir="2700000" algn="tl">
                    <a:srgbClr val="000000">
                      <a:alpha val="43137"/>
                    </a:srgbClr>
                  </a:outerShdw>
                </a:effectLst>
              </a:rPr>
              <a:t>administration of an improper dose of medicine</a:t>
            </a:r>
            <a:r>
              <a:rPr lang="en-US" sz="2400" dirty="0"/>
              <a:t>, accounting for 41% of fatal </a:t>
            </a:r>
            <a:r>
              <a:rPr lang="en-US" sz="2400" b="1" dirty="0"/>
              <a:t>medication errors</a:t>
            </a:r>
            <a:r>
              <a:rPr lang="en-US" sz="2400" dirty="0"/>
              <a:t>.</a:t>
            </a:r>
          </a:p>
          <a:p>
            <a:endParaRPr lang="en-US" dirty="0"/>
          </a:p>
        </p:txBody>
      </p:sp>
      <p:sp>
        <p:nvSpPr>
          <p:cNvPr id="2" name="Title 1"/>
          <p:cNvSpPr>
            <a:spLocks noGrp="1"/>
          </p:cNvSpPr>
          <p:nvPr>
            <p:ph type="title"/>
          </p:nvPr>
        </p:nvSpPr>
        <p:spPr/>
        <p:txBody>
          <a:bodyPr>
            <a:normAutofit/>
          </a:bodyPr>
          <a:lstStyle/>
          <a:p>
            <a:r>
              <a:rPr lang="en-US" dirty="0"/>
              <a:t>Examples of the Types of Medication Errors</a:t>
            </a:r>
          </a:p>
        </p:txBody>
      </p:sp>
    </p:spTree>
    <p:extLst>
      <p:ext uri="{BB962C8B-B14F-4D97-AF65-F5344CB8AC3E}">
        <p14:creationId xmlns:p14="http://schemas.microsoft.com/office/powerpoint/2010/main" val="112724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endParaRPr lang="en-US" dirty="0"/>
          </a:p>
        </p:txBody>
      </p:sp>
      <p:sp>
        <p:nvSpPr>
          <p:cNvPr id="4" name="Content Placeholder 3"/>
          <p:cNvSpPr>
            <a:spLocks noGrp="1"/>
          </p:cNvSpPr>
          <p:nvPr>
            <p:ph sz="half" idx="2"/>
          </p:nvPr>
        </p:nvSpPr>
        <p:spPr>
          <a:xfrm>
            <a:off x="457200" y="1524000"/>
            <a:ext cx="4040188" cy="5181599"/>
          </a:xfrm>
        </p:spPr>
        <p:txBody>
          <a:bodyPr>
            <a:normAutofit/>
          </a:bodyPr>
          <a:lstStyle/>
          <a:p>
            <a:r>
              <a:rPr lang="en-US" sz="1800" b="1" u="sng" dirty="0"/>
              <a:t>Top Drugs Associated with Medication Errors: </a:t>
            </a:r>
          </a:p>
          <a:p>
            <a:r>
              <a:rPr lang="en-US" sz="1800" dirty="0"/>
              <a:t>1. insulin</a:t>
            </a:r>
          </a:p>
          <a:p>
            <a:r>
              <a:rPr lang="en-US" sz="1800" dirty="0"/>
              <a:t>2. albuterol</a:t>
            </a:r>
          </a:p>
          <a:p>
            <a:r>
              <a:rPr lang="en-US" sz="1800" dirty="0"/>
              <a:t>3. morphine</a:t>
            </a:r>
          </a:p>
          <a:p>
            <a:r>
              <a:rPr lang="en-US" sz="1800" dirty="0"/>
              <a:t>4. potassium chloride</a:t>
            </a:r>
          </a:p>
          <a:p>
            <a:r>
              <a:rPr lang="en-US" sz="1800" dirty="0"/>
              <a:t>5. heparin</a:t>
            </a:r>
          </a:p>
          <a:p>
            <a:r>
              <a:rPr lang="en-US" sz="1800" dirty="0"/>
              <a:t>6. </a:t>
            </a:r>
            <a:r>
              <a:rPr lang="en-US" sz="1800" dirty="0" err="1"/>
              <a:t>cefazolin</a:t>
            </a:r>
            <a:endParaRPr lang="en-US" sz="1800" dirty="0"/>
          </a:p>
          <a:p>
            <a:r>
              <a:rPr lang="en-US" sz="1800" dirty="0"/>
              <a:t>7. warfarin</a:t>
            </a:r>
          </a:p>
          <a:p>
            <a:r>
              <a:rPr lang="en-US" sz="1800" dirty="0"/>
              <a:t>8. furosemide</a:t>
            </a:r>
          </a:p>
          <a:p>
            <a:r>
              <a:rPr lang="en-US" sz="1800" dirty="0"/>
              <a:t>9. levofloxacin</a:t>
            </a:r>
          </a:p>
          <a:p>
            <a:r>
              <a:rPr lang="en-US" sz="1800" dirty="0"/>
              <a:t>10. vancomycin</a:t>
            </a:r>
          </a:p>
          <a:p>
            <a:pPr marL="0" indent="0">
              <a:buNone/>
            </a:pPr>
            <a:endParaRPr lang="en-US" dirty="0"/>
          </a:p>
          <a:p>
            <a:pPr marL="0" indent="0">
              <a:buNone/>
            </a:pPr>
            <a:r>
              <a:rPr lang="en-US" dirty="0">
                <a:solidFill>
                  <a:srgbClr val="00B0F0"/>
                </a:solidFill>
              </a:rPr>
              <a:t>(</a:t>
            </a:r>
            <a:r>
              <a:rPr lang="en-US" b="1" dirty="0">
                <a:solidFill>
                  <a:srgbClr val="00B0F0"/>
                </a:solidFill>
              </a:rPr>
              <a:t>MEDMARX USP data report 2003-2006)</a:t>
            </a:r>
            <a:endParaRPr lang="en-US" dirty="0">
              <a:solidFill>
                <a:srgbClr val="00B0F0"/>
              </a:solidFill>
            </a:endParaRPr>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343400" y="1752600"/>
            <a:ext cx="3962400" cy="3962400"/>
          </a:xfrm>
        </p:spPr>
        <p:txBody>
          <a:bodyPr>
            <a:normAutofit fontScale="92500" lnSpcReduction="10000"/>
          </a:bodyPr>
          <a:lstStyle/>
          <a:p>
            <a:endParaRPr lang="en-US" dirty="0"/>
          </a:p>
          <a:p>
            <a:r>
              <a:rPr lang="en-US" sz="1700" dirty="0"/>
              <a:t>11. </a:t>
            </a:r>
            <a:r>
              <a:rPr lang="en-US" sz="2600" dirty="0" err="1"/>
              <a:t>metoprolol</a:t>
            </a:r>
            <a:endParaRPr lang="en-US" sz="2600" dirty="0"/>
          </a:p>
          <a:p>
            <a:r>
              <a:rPr lang="en-US" sz="2200" dirty="0"/>
              <a:t>12. enoxaparin</a:t>
            </a:r>
          </a:p>
          <a:p>
            <a:r>
              <a:rPr lang="en-US" sz="2200" dirty="0"/>
              <a:t>13. </a:t>
            </a:r>
            <a:r>
              <a:rPr lang="en-US" sz="2200" dirty="0" err="1"/>
              <a:t>lorazepam</a:t>
            </a:r>
            <a:endParaRPr lang="en-US" sz="2200" dirty="0"/>
          </a:p>
          <a:p>
            <a:r>
              <a:rPr lang="en-US" sz="2200" dirty="0"/>
              <a:t>14. acetaminophen</a:t>
            </a:r>
          </a:p>
          <a:p>
            <a:r>
              <a:rPr lang="en-US" sz="2200" dirty="0"/>
              <a:t>15. ipratropium</a:t>
            </a:r>
          </a:p>
          <a:p>
            <a:r>
              <a:rPr lang="en-US" sz="2200" dirty="0"/>
              <a:t>16. hydrocodone/acetaminophen</a:t>
            </a:r>
          </a:p>
          <a:p>
            <a:r>
              <a:rPr lang="en-US" sz="2200" dirty="0"/>
              <a:t>17. oxycodone/acetaminophen</a:t>
            </a:r>
          </a:p>
          <a:p>
            <a:r>
              <a:rPr lang="en-US" sz="2200" dirty="0"/>
              <a:t>18. </a:t>
            </a:r>
            <a:r>
              <a:rPr lang="en-US" sz="2200" dirty="0" err="1"/>
              <a:t>meperidine</a:t>
            </a:r>
            <a:endParaRPr lang="en-US" sz="2200" dirty="0"/>
          </a:p>
          <a:p>
            <a:r>
              <a:rPr lang="en-US" sz="2200" dirty="0"/>
              <a:t>19. levothyroxine</a:t>
            </a:r>
          </a:p>
          <a:p>
            <a:r>
              <a:rPr lang="en-US" sz="2200" dirty="0"/>
              <a:t>20. aspirin</a:t>
            </a:r>
          </a:p>
          <a:p>
            <a:endParaRPr lang="en-US" dirty="0"/>
          </a:p>
        </p:txBody>
      </p:sp>
      <p:sp>
        <p:nvSpPr>
          <p:cNvPr id="2" name="Title 1"/>
          <p:cNvSpPr>
            <a:spLocks noGrp="1"/>
          </p:cNvSpPr>
          <p:nvPr>
            <p:ph type="title"/>
          </p:nvPr>
        </p:nvSpPr>
        <p:spPr>
          <a:xfrm>
            <a:off x="457200" y="762000"/>
            <a:ext cx="7772400" cy="990600"/>
          </a:xfrm>
        </p:spPr>
        <p:txBody>
          <a:bodyPr>
            <a:noAutofit/>
          </a:bodyPr>
          <a:lstStyle/>
          <a:p>
            <a:r>
              <a:rPr lang="en-US" sz="3200" dirty="0"/>
              <a:t>Examples of the Types of Medication Errors:</a:t>
            </a:r>
            <a:br>
              <a:rPr lang="en-US" sz="3200" dirty="0"/>
            </a:br>
            <a:endParaRPr lang="en-US" sz="3200" dirty="0"/>
          </a:p>
        </p:txBody>
      </p:sp>
    </p:spTree>
    <p:extLst>
      <p:ext uri="{BB962C8B-B14F-4D97-AF65-F5344CB8AC3E}">
        <p14:creationId xmlns:p14="http://schemas.microsoft.com/office/powerpoint/2010/main" val="128539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4953000" cy="5867400"/>
          </a:xfrm>
        </p:spPr>
        <p:txBody>
          <a:bodyPr>
            <a:normAutofit lnSpcReduction="10000"/>
          </a:bodyPr>
          <a:lstStyle/>
          <a:p>
            <a:pPr marL="0" indent="0">
              <a:buNone/>
            </a:pPr>
            <a:r>
              <a:rPr lang="en-US" b="1" u="sng" dirty="0"/>
              <a:t>Ten most common lethal medication errors in hospitals:</a:t>
            </a:r>
          </a:p>
          <a:p>
            <a:r>
              <a:rPr lang="en-US" dirty="0"/>
              <a:t>Concentrated </a:t>
            </a:r>
            <a:r>
              <a:rPr lang="en-US" b="1" dirty="0"/>
              <a:t>potassium chloride injections</a:t>
            </a:r>
          </a:p>
          <a:p>
            <a:r>
              <a:rPr lang="en-US" b="1" dirty="0"/>
              <a:t>Insulin errors</a:t>
            </a:r>
          </a:p>
          <a:p>
            <a:r>
              <a:rPr lang="en-US" dirty="0"/>
              <a:t>Intravenous </a:t>
            </a:r>
            <a:r>
              <a:rPr lang="en-US" b="1" dirty="0"/>
              <a:t>calcium and magnesium</a:t>
            </a:r>
          </a:p>
          <a:p>
            <a:pPr lvl="1"/>
            <a:r>
              <a:rPr lang="en-US" dirty="0"/>
              <a:t>EX: calcium chloride contains 13.6 </a:t>
            </a:r>
            <a:r>
              <a:rPr lang="en-US" dirty="0" err="1"/>
              <a:t>mEq</a:t>
            </a:r>
            <a:r>
              <a:rPr lang="en-US" dirty="0"/>
              <a:t> of </a:t>
            </a:r>
            <a:r>
              <a:rPr lang="en-US" dirty="0" err="1"/>
              <a:t>Ca</a:t>
            </a:r>
            <a:r>
              <a:rPr lang="en-US" dirty="0"/>
              <a:t>/</a:t>
            </a:r>
            <a:r>
              <a:rPr lang="en-US" dirty="0" err="1"/>
              <a:t>gm</a:t>
            </a:r>
            <a:r>
              <a:rPr lang="en-US" dirty="0"/>
              <a:t>; calcium gluconate contains 4.65 </a:t>
            </a:r>
            <a:r>
              <a:rPr lang="en-US" dirty="0" err="1"/>
              <a:t>mEq</a:t>
            </a:r>
            <a:r>
              <a:rPr lang="en-US" dirty="0"/>
              <a:t>/</a:t>
            </a:r>
            <a:r>
              <a:rPr lang="en-US" dirty="0" err="1"/>
              <a:t>gm</a:t>
            </a:r>
            <a:endParaRPr lang="en-US" dirty="0"/>
          </a:p>
          <a:p>
            <a:r>
              <a:rPr lang="en-US" dirty="0"/>
              <a:t>Inadvertent administration of </a:t>
            </a:r>
            <a:r>
              <a:rPr lang="en-US" b="1" dirty="0"/>
              <a:t>50% dextrose</a:t>
            </a:r>
          </a:p>
          <a:p>
            <a:r>
              <a:rPr lang="en-US" b="1" dirty="0"/>
              <a:t>Known allergy</a:t>
            </a:r>
          </a:p>
          <a:p>
            <a:r>
              <a:rPr lang="en-US" dirty="0"/>
              <a:t>Miscalculated </a:t>
            </a:r>
            <a:r>
              <a:rPr lang="en-US" b="1" dirty="0"/>
              <a:t>digoxin dose in pediatrics</a:t>
            </a:r>
          </a:p>
          <a:p>
            <a:r>
              <a:rPr lang="en-US" dirty="0"/>
              <a:t>Confusing </a:t>
            </a:r>
            <a:r>
              <a:rPr lang="en-US" b="1" dirty="0"/>
              <a:t>vincristine and vinblastine</a:t>
            </a:r>
          </a:p>
          <a:p>
            <a:pPr lvl="1"/>
            <a:r>
              <a:rPr lang="en-US" dirty="0"/>
              <a:t>EX:  max dose of vincristine is 2 mg, while 6 mg/m2 for vinblastine</a:t>
            </a:r>
          </a:p>
          <a:p>
            <a:r>
              <a:rPr lang="en-US" b="1" dirty="0"/>
              <a:t>Concentrated sodium chloride injections</a:t>
            </a:r>
          </a:p>
          <a:p>
            <a:pPr lvl="1"/>
            <a:r>
              <a:rPr lang="en-US" dirty="0"/>
              <a:t>EX: cases where 23.4% sodium chloride was employed to dilute antibiotics</a:t>
            </a:r>
          </a:p>
          <a:p>
            <a:r>
              <a:rPr lang="en-US" b="1" dirty="0"/>
              <a:t>Intravenous opioids</a:t>
            </a:r>
          </a:p>
          <a:p>
            <a:pPr lvl="1"/>
            <a:r>
              <a:rPr lang="en-US" dirty="0"/>
              <a:t>EX:  availability of a variety of concentrations</a:t>
            </a:r>
          </a:p>
          <a:p>
            <a:r>
              <a:rPr lang="en-US" b="1" dirty="0"/>
              <a:t>Aminophylline errors</a:t>
            </a:r>
          </a:p>
          <a:p>
            <a:pPr lvl="1"/>
            <a:r>
              <a:rPr lang="en-US" dirty="0"/>
              <a:t> EX:  7.4 mg ordered for an infant, but 7.4 ml (185 mg) administered &gt;&gt; Outcome:  Death</a:t>
            </a:r>
          </a:p>
          <a:p>
            <a:pPr marL="0" indent="0">
              <a:buNone/>
            </a:pPr>
            <a:r>
              <a:rPr lang="en-US" dirty="0">
                <a:solidFill>
                  <a:srgbClr val="00B0F0"/>
                </a:solidFill>
              </a:rPr>
              <a:t>(Argo et al, 2000)</a:t>
            </a:r>
          </a:p>
        </p:txBody>
      </p:sp>
      <p:sp>
        <p:nvSpPr>
          <p:cNvPr id="2" name="Title 1"/>
          <p:cNvSpPr>
            <a:spLocks noGrp="1"/>
          </p:cNvSpPr>
          <p:nvPr>
            <p:ph type="title"/>
          </p:nvPr>
        </p:nvSpPr>
        <p:spPr>
          <a:xfrm>
            <a:off x="5715000" y="457200"/>
            <a:ext cx="1981200" cy="5715000"/>
          </a:xfrm>
        </p:spPr>
        <p:txBody>
          <a:bodyPr>
            <a:normAutofit/>
          </a:bodyPr>
          <a:lstStyle/>
          <a:p>
            <a:r>
              <a:rPr lang="en-US" dirty="0"/>
              <a:t>Examples of the Types of Medication Errors</a:t>
            </a:r>
          </a:p>
        </p:txBody>
      </p:sp>
    </p:spTree>
    <p:extLst>
      <p:ext uri="{BB962C8B-B14F-4D97-AF65-F5344CB8AC3E}">
        <p14:creationId xmlns:p14="http://schemas.microsoft.com/office/powerpoint/2010/main" val="53338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4495800" cy="1752600"/>
          </a:xfrm>
        </p:spPr>
        <p:txBody>
          <a:bodyPr>
            <a:noAutofit/>
          </a:bodyPr>
          <a:lstStyle/>
          <a:p>
            <a:r>
              <a:rPr lang="en-US" sz="3600" b="1" dirty="0">
                <a:effectLst>
                  <a:outerShdw blurRad="38100" dist="38100" dir="2700000" algn="tl">
                    <a:srgbClr val="000000">
                      <a:alpha val="43137"/>
                    </a:srgbClr>
                  </a:outerShdw>
                </a:effectLst>
              </a:rPr>
              <a:t>Related Clinical Cases</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38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676400"/>
            <a:ext cx="3124200" cy="1874837"/>
          </a:xfrm>
        </p:spPr>
        <p:txBody>
          <a:bodyPr>
            <a:normAutofit/>
          </a:bodyPr>
          <a:lstStyle/>
          <a:p>
            <a:r>
              <a:rPr lang="en-US" sz="2800" b="1" dirty="0"/>
              <a:t>Facts to Keep in Mind</a:t>
            </a:r>
          </a:p>
        </p:txBody>
      </p:sp>
      <p:sp>
        <p:nvSpPr>
          <p:cNvPr id="3" name="Content Placeholder 2"/>
          <p:cNvSpPr>
            <a:spLocks noGrp="1"/>
          </p:cNvSpPr>
          <p:nvPr>
            <p:ph idx="1"/>
          </p:nvPr>
        </p:nvSpPr>
        <p:spPr>
          <a:xfrm>
            <a:off x="304800" y="1219200"/>
            <a:ext cx="4700016" cy="4267200"/>
          </a:xfrm>
        </p:spPr>
        <p:txBody>
          <a:bodyPr>
            <a:normAutofit lnSpcReduction="10000"/>
          </a:bodyPr>
          <a:lstStyle/>
          <a:p>
            <a:endParaRPr lang="en-US" dirty="0"/>
          </a:p>
          <a:p>
            <a:endParaRPr lang="en-US" dirty="0"/>
          </a:p>
          <a:p>
            <a:r>
              <a:rPr lang="en-US" sz="2400" dirty="0"/>
              <a:t>Wrong drug errors represent ~ </a:t>
            </a:r>
            <a:r>
              <a:rPr lang="en-US" sz="2400" b="1" dirty="0"/>
              <a:t>8% of medication errors in outpatient pharmacy</a:t>
            </a:r>
            <a:r>
              <a:rPr lang="en-US" sz="2400" dirty="0"/>
              <a:t>, and occur in ~ 0.13% of all dispensed prescriptions. </a:t>
            </a:r>
          </a:p>
          <a:p>
            <a:r>
              <a:rPr lang="en-US" sz="2400" dirty="0"/>
              <a:t>A wrong drug error rate of 0.13% </a:t>
            </a:r>
            <a:r>
              <a:rPr lang="en-US" sz="2400" b="1" dirty="0"/>
              <a:t>for 3.7 billion prescriptions </a:t>
            </a:r>
            <a:r>
              <a:rPr lang="en-US" sz="2400" dirty="0"/>
              <a:t>(2006 U.S. number of outpatient prescriptions) would translate to </a:t>
            </a:r>
            <a:r>
              <a:rPr lang="en-US" sz="2400" u="sng" dirty="0"/>
              <a:t>4.8 million wrong drug errors</a:t>
            </a:r>
            <a:r>
              <a:rPr lang="en-US" sz="2400" dirty="0"/>
              <a:t>. </a:t>
            </a:r>
          </a:p>
          <a:p>
            <a:endParaRPr lang="en-US" dirty="0"/>
          </a:p>
        </p:txBody>
      </p:sp>
      <p:sp>
        <p:nvSpPr>
          <p:cNvPr id="4" name="Text Placeholder 3"/>
          <p:cNvSpPr>
            <a:spLocks noGrp="1"/>
          </p:cNvSpPr>
          <p:nvPr>
            <p:ph type="body" sz="half" idx="2"/>
          </p:nvPr>
        </p:nvSpPr>
        <p:spPr>
          <a:xfrm>
            <a:off x="5486400" y="3886200"/>
            <a:ext cx="2209800" cy="1295400"/>
          </a:xfrm>
        </p:spPr>
        <p:txBody>
          <a:bodyPr>
            <a:normAutofit/>
          </a:bodyPr>
          <a:lstStyle/>
          <a:p>
            <a:r>
              <a:rPr lang="en-US" sz="2000" dirty="0"/>
              <a:t>2008 MEDMARX data report, USP</a:t>
            </a:r>
          </a:p>
          <a:p>
            <a:endParaRPr lang="en-US" sz="2000" dirty="0"/>
          </a:p>
        </p:txBody>
      </p:sp>
    </p:spTree>
    <p:extLst>
      <p:ext uri="{BB962C8B-B14F-4D97-AF65-F5344CB8AC3E}">
        <p14:creationId xmlns:p14="http://schemas.microsoft.com/office/powerpoint/2010/main" val="368188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343400" cy="5714999"/>
          </a:xfrm>
        </p:spPr>
        <p:txBody>
          <a:bodyPr>
            <a:normAutofit/>
          </a:bodyPr>
          <a:lstStyle/>
          <a:p>
            <a:pPr marL="0" indent="0">
              <a:buNone/>
            </a:pPr>
            <a:r>
              <a:rPr lang="en-US" b="1" dirty="0"/>
              <a:t>Case Description</a:t>
            </a:r>
          </a:p>
          <a:p>
            <a:r>
              <a:rPr lang="en-US" dirty="0"/>
              <a:t>A 71-year-old female accidentally received </a:t>
            </a:r>
            <a:r>
              <a:rPr lang="en-US" b="1" dirty="0" err="1"/>
              <a:t>thiothixene</a:t>
            </a:r>
            <a:r>
              <a:rPr lang="en-US" b="1" dirty="0"/>
              <a:t> (</a:t>
            </a:r>
            <a:r>
              <a:rPr lang="en-US" b="1" i="1" dirty="0" err="1"/>
              <a:t>Navane</a:t>
            </a:r>
            <a:r>
              <a:rPr lang="en-US" b="1" dirty="0"/>
              <a:t>), </a:t>
            </a:r>
            <a:r>
              <a:rPr lang="en-US" dirty="0"/>
              <a:t>an antipsychotic, instead of her anti-hypertensive medication </a:t>
            </a:r>
            <a:r>
              <a:rPr lang="en-US" b="1" dirty="0"/>
              <a:t>amlodipine (</a:t>
            </a:r>
            <a:r>
              <a:rPr lang="en-US" b="1" i="1" dirty="0"/>
              <a:t>Norvasc</a:t>
            </a:r>
            <a:r>
              <a:rPr lang="en-US" b="1" dirty="0"/>
              <a:t>) </a:t>
            </a:r>
            <a:r>
              <a:rPr lang="en-US" dirty="0"/>
              <a:t>for 3 months. </a:t>
            </a:r>
          </a:p>
          <a:p>
            <a:r>
              <a:rPr lang="en-US" dirty="0"/>
              <a:t>She sustained physical and psychological harm including ambulatory dysfunction, tremors, mood swings, and personality changes. </a:t>
            </a:r>
          </a:p>
          <a:p>
            <a:r>
              <a:rPr lang="en-US" dirty="0"/>
              <a:t>Despite the many opportunities for intervention, multiple health care providers overlooked her symptoms.</a:t>
            </a:r>
          </a:p>
          <a:p>
            <a:endParaRPr lang="en-US" dirty="0">
              <a:hlinkClick r:id="rId2"/>
            </a:endParaRPr>
          </a:p>
          <a:p>
            <a:r>
              <a:rPr lang="en-US" dirty="0">
                <a:hlinkClick r:id="rId2"/>
              </a:rPr>
              <a:t>https://www.ncbi.nlm.nih.gov/pmc/articles/PMC5016741/</a:t>
            </a:r>
            <a:r>
              <a:rPr lang="en-US" dirty="0"/>
              <a:t>. Accessed on 6/1/2017.</a:t>
            </a:r>
          </a:p>
          <a:p>
            <a:endParaRPr lang="en-US" dirty="0"/>
          </a:p>
        </p:txBody>
      </p:sp>
      <p:sp>
        <p:nvSpPr>
          <p:cNvPr id="2" name="Title 1"/>
          <p:cNvSpPr>
            <a:spLocks noGrp="1"/>
          </p:cNvSpPr>
          <p:nvPr>
            <p:ph type="title"/>
          </p:nvPr>
        </p:nvSpPr>
        <p:spPr/>
        <p:txBody>
          <a:bodyPr>
            <a:normAutofit/>
          </a:bodyPr>
          <a:lstStyle/>
          <a:p>
            <a:r>
              <a:rPr lang="en-US" dirty="0"/>
              <a:t>Related Clinical Cases: Case # 1</a:t>
            </a:r>
            <a:br>
              <a:rPr lang="en-US" dirty="0"/>
            </a:br>
            <a:endParaRPr lang="en-US" dirty="0"/>
          </a:p>
        </p:txBody>
      </p:sp>
    </p:spTree>
    <p:extLst>
      <p:ext uri="{BB962C8B-B14F-4D97-AF65-F5344CB8AC3E}">
        <p14:creationId xmlns:p14="http://schemas.microsoft.com/office/powerpoint/2010/main" val="28439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572000" cy="5714999"/>
          </a:xfrm>
        </p:spPr>
        <p:txBody>
          <a:bodyPr/>
          <a:lstStyle/>
          <a:p>
            <a:pPr marL="0" indent="0">
              <a:buNone/>
            </a:pPr>
            <a:r>
              <a:rPr lang="en-US" b="1" dirty="0"/>
              <a:t>Case Description: </a:t>
            </a:r>
          </a:p>
          <a:p>
            <a:r>
              <a:rPr lang="en-US" b="1" dirty="0"/>
              <a:t>Hydralazine/hydroxyzine</a:t>
            </a:r>
            <a:r>
              <a:rPr lang="en-US" dirty="0"/>
              <a:t> – a nurse attempting to order hydralazine through a hospital computer system mistakenly chose hydroxyzine. </a:t>
            </a:r>
          </a:p>
          <a:p>
            <a:r>
              <a:rPr lang="en-US" dirty="0"/>
              <a:t>The patient received 10 doses of hydroxyzine and developed bowel obstruction and worsening congestive heart failure.</a:t>
            </a:r>
          </a:p>
          <a:p>
            <a:r>
              <a:rPr lang="en-US" dirty="0"/>
              <a:t>Required transfer to a critical care unit for stabilization.</a:t>
            </a:r>
          </a:p>
          <a:p>
            <a:endParaRPr lang="en-US" dirty="0"/>
          </a:p>
          <a:p>
            <a:r>
              <a:rPr lang="en-US" b="1" dirty="0">
                <a:solidFill>
                  <a:srgbClr val="00B0F0"/>
                </a:solidFill>
              </a:rPr>
              <a:t>Selected Findings from MEDMARX USP data report 2003-2006</a:t>
            </a:r>
            <a:endParaRPr lang="en-US" dirty="0">
              <a:solidFill>
                <a:srgbClr val="00B0F0"/>
              </a:solidFill>
            </a:endParaRPr>
          </a:p>
        </p:txBody>
      </p:sp>
      <p:sp>
        <p:nvSpPr>
          <p:cNvPr id="2" name="Title 1"/>
          <p:cNvSpPr>
            <a:spLocks noGrp="1"/>
          </p:cNvSpPr>
          <p:nvPr>
            <p:ph type="title"/>
          </p:nvPr>
        </p:nvSpPr>
        <p:spPr/>
        <p:txBody>
          <a:bodyPr>
            <a:normAutofit/>
          </a:bodyPr>
          <a:lstStyle/>
          <a:p>
            <a:r>
              <a:rPr lang="en-US" dirty="0"/>
              <a:t>Related Clinical Cases: Case # 2</a:t>
            </a:r>
            <a:br>
              <a:rPr lang="en-US" dirty="0"/>
            </a:br>
            <a:endParaRPr lang="en-US" dirty="0"/>
          </a:p>
        </p:txBody>
      </p:sp>
    </p:spTree>
    <p:extLst>
      <p:ext uri="{BB962C8B-B14F-4D97-AF65-F5344CB8AC3E}">
        <p14:creationId xmlns:p14="http://schemas.microsoft.com/office/powerpoint/2010/main" val="205619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Case Description: </a:t>
            </a:r>
          </a:p>
          <a:p>
            <a:r>
              <a:rPr lang="en-US" b="1" dirty="0" err="1"/>
              <a:t>Lamictal</a:t>
            </a:r>
            <a:r>
              <a:rPr lang="en-US" b="1" dirty="0"/>
              <a:t>/</a:t>
            </a:r>
            <a:r>
              <a:rPr lang="en-US" b="1" dirty="0" err="1"/>
              <a:t>lebetalol</a:t>
            </a:r>
            <a:r>
              <a:rPr lang="en-US" b="1" dirty="0"/>
              <a:t> </a:t>
            </a:r>
            <a:r>
              <a:rPr lang="en-US" dirty="0"/>
              <a:t>– a refill for </a:t>
            </a:r>
            <a:r>
              <a:rPr lang="en-US" dirty="0" err="1"/>
              <a:t>lebetalol</a:t>
            </a:r>
            <a:r>
              <a:rPr lang="en-US" dirty="0"/>
              <a:t> 200 mg was mistakenly filled by a pharmacy technician with </a:t>
            </a:r>
            <a:r>
              <a:rPr lang="en-US" dirty="0" err="1"/>
              <a:t>lamictal</a:t>
            </a:r>
            <a:r>
              <a:rPr lang="en-US" dirty="0"/>
              <a:t> 200 mg. </a:t>
            </a:r>
          </a:p>
          <a:p>
            <a:r>
              <a:rPr lang="en-US" dirty="0"/>
              <a:t>The pharmacist did not catch the error. </a:t>
            </a:r>
          </a:p>
          <a:p>
            <a:r>
              <a:rPr lang="en-US" dirty="0" err="1"/>
              <a:t>Lamictal</a:t>
            </a:r>
            <a:r>
              <a:rPr lang="en-US" dirty="0"/>
              <a:t> was stored in a separate shelve at this pharmacy where look alike/sound alike drugs are stored.</a:t>
            </a:r>
          </a:p>
          <a:p>
            <a:r>
              <a:rPr lang="en-US" dirty="0"/>
              <a:t>The patient took the wrong drug for several weeks before being admitted for nausea/vomiting and elevated BP.</a:t>
            </a:r>
          </a:p>
          <a:p>
            <a:endParaRPr lang="en-US" dirty="0"/>
          </a:p>
          <a:p>
            <a:r>
              <a:rPr lang="en-US" b="1" dirty="0">
                <a:solidFill>
                  <a:srgbClr val="00B0F0"/>
                </a:solidFill>
              </a:rPr>
              <a:t>Selected Findings from MEDMARX USP data report 2003-2006</a:t>
            </a:r>
            <a:endParaRPr lang="en-US" dirty="0">
              <a:solidFill>
                <a:srgbClr val="00B0F0"/>
              </a:solidFill>
            </a:endParaRPr>
          </a:p>
        </p:txBody>
      </p:sp>
      <p:sp>
        <p:nvSpPr>
          <p:cNvPr id="2" name="Title 1"/>
          <p:cNvSpPr>
            <a:spLocks noGrp="1"/>
          </p:cNvSpPr>
          <p:nvPr>
            <p:ph type="title"/>
          </p:nvPr>
        </p:nvSpPr>
        <p:spPr/>
        <p:txBody>
          <a:bodyPr>
            <a:normAutofit/>
          </a:bodyPr>
          <a:lstStyle/>
          <a:p>
            <a:r>
              <a:rPr lang="en-US" dirty="0"/>
              <a:t>Related Clinical Cases: Case # 3</a:t>
            </a:r>
            <a:br>
              <a:rPr lang="en-US" dirty="0"/>
            </a:br>
            <a:endParaRPr lang="en-US" dirty="0"/>
          </a:p>
        </p:txBody>
      </p:sp>
    </p:spTree>
    <p:extLst>
      <p:ext uri="{BB962C8B-B14F-4D97-AF65-F5344CB8AC3E}">
        <p14:creationId xmlns:p14="http://schemas.microsoft.com/office/powerpoint/2010/main" val="133735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267200" cy="5714999"/>
          </a:xfrm>
        </p:spPr>
        <p:txBody>
          <a:bodyPr>
            <a:normAutofit/>
          </a:bodyPr>
          <a:lstStyle/>
          <a:p>
            <a:pPr marL="0" indent="0">
              <a:buNone/>
            </a:pPr>
            <a:r>
              <a:rPr lang="en-US" b="1" u="sng" dirty="0"/>
              <a:t>Case Description: </a:t>
            </a:r>
          </a:p>
          <a:p>
            <a:r>
              <a:rPr lang="en-US" b="1" dirty="0"/>
              <a:t>Fentanyl/</a:t>
            </a:r>
            <a:r>
              <a:rPr lang="en-US" b="1" dirty="0" err="1"/>
              <a:t>sufentanil</a:t>
            </a:r>
            <a:r>
              <a:rPr lang="en-US" b="1" dirty="0"/>
              <a:t> </a:t>
            </a:r>
            <a:r>
              <a:rPr lang="en-US" dirty="0"/>
              <a:t>– a nurse provided a verbal order to pharmacy for fentanyl for an endoscopy procedure. </a:t>
            </a:r>
          </a:p>
          <a:p>
            <a:r>
              <a:rPr lang="en-US" dirty="0"/>
              <a:t>The pharmacist heard </a:t>
            </a:r>
            <a:r>
              <a:rPr lang="en-US" dirty="0" err="1"/>
              <a:t>sufentanil</a:t>
            </a:r>
            <a:r>
              <a:rPr lang="en-US" dirty="0"/>
              <a:t> instead, which was dispensed.</a:t>
            </a:r>
          </a:p>
          <a:p>
            <a:r>
              <a:rPr lang="en-US" dirty="0"/>
              <a:t>The patient received the </a:t>
            </a:r>
            <a:r>
              <a:rPr lang="en-US" dirty="0" err="1"/>
              <a:t>sufentanil</a:t>
            </a:r>
            <a:r>
              <a:rPr lang="en-US" dirty="0"/>
              <a:t> at the fentanyl dose and required CPR. </a:t>
            </a:r>
          </a:p>
          <a:p>
            <a:r>
              <a:rPr lang="en-US" dirty="0"/>
              <a:t>The error was discovered later when the written orders were reviewed in the pharmacy.</a:t>
            </a:r>
          </a:p>
          <a:p>
            <a:endParaRPr lang="en-US" dirty="0"/>
          </a:p>
          <a:p>
            <a:r>
              <a:rPr lang="en-US" b="1" dirty="0">
                <a:solidFill>
                  <a:srgbClr val="00B0F0"/>
                </a:solidFill>
              </a:rPr>
              <a:t>Selected Findings from MEDMARX USP data report 2003-2006</a:t>
            </a:r>
            <a:endParaRPr lang="en-US" dirty="0">
              <a:solidFill>
                <a:srgbClr val="00B0F0"/>
              </a:solidFill>
            </a:endParaRPr>
          </a:p>
        </p:txBody>
      </p:sp>
      <p:sp>
        <p:nvSpPr>
          <p:cNvPr id="2" name="Title 1"/>
          <p:cNvSpPr>
            <a:spLocks noGrp="1"/>
          </p:cNvSpPr>
          <p:nvPr>
            <p:ph type="title"/>
          </p:nvPr>
        </p:nvSpPr>
        <p:spPr/>
        <p:txBody>
          <a:bodyPr>
            <a:normAutofit/>
          </a:bodyPr>
          <a:lstStyle/>
          <a:p>
            <a:r>
              <a:rPr lang="en-US" dirty="0"/>
              <a:t>Related Clinical Cases: Case # 4</a:t>
            </a:r>
            <a:br>
              <a:rPr lang="en-US" dirty="0"/>
            </a:br>
            <a:endParaRPr lang="en-US" dirty="0"/>
          </a:p>
        </p:txBody>
      </p:sp>
    </p:spTree>
    <p:extLst>
      <p:ext uri="{BB962C8B-B14F-4D97-AF65-F5344CB8AC3E}">
        <p14:creationId xmlns:p14="http://schemas.microsoft.com/office/powerpoint/2010/main" val="335441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495800" cy="5714999"/>
          </a:xfrm>
        </p:spPr>
        <p:txBody>
          <a:bodyPr>
            <a:normAutofit/>
          </a:bodyPr>
          <a:lstStyle/>
          <a:p>
            <a:pPr marL="514350" lvl="0" indent="-514350">
              <a:buFont typeface="+mj-lt"/>
              <a:buAutoNum type="arabicPeriod"/>
            </a:pPr>
            <a:r>
              <a:rPr lang="en-US" dirty="0"/>
              <a:t>Outline the classification of medication errors.</a:t>
            </a:r>
          </a:p>
          <a:p>
            <a:pPr marL="514350" lvl="0" indent="-514350">
              <a:buFont typeface="+mj-lt"/>
              <a:buAutoNum type="arabicPeriod"/>
            </a:pPr>
            <a:r>
              <a:rPr lang="en-US" dirty="0"/>
              <a:t>Discuss examples of the types of medication errors and examine related clinical cases.</a:t>
            </a:r>
          </a:p>
          <a:p>
            <a:pPr marL="514350" lvl="0" indent="-514350">
              <a:buFont typeface="+mj-lt"/>
              <a:buAutoNum type="arabicPeriod"/>
            </a:pPr>
            <a:r>
              <a:rPr lang="en-US" dirty="0"/>
              <a:t>Examine approaches to reduce the risk of medication errors. </a:t>
            </a:r>
          </a:p>
          <a:p>
            <a:pPr marL="514350" lvl="0" indent="-514350">
              <a:buFont typeface="+mj-lt"/>
              <a:buAutoNum type="arabicPeriod"/>
            </a:pPr>
            <a:r>
              <a:rPr lang="en-US" dirty="0"/>
              <a:t>Review medication error reporting such as internal and external reporting and discuss guidelines to follow when reporting medication errors.</a:t>
            </a:r>
          </a:p>
          <a:p>
            <a:pPr marL="514350" lvl="0" indent="-514350">
              <a:buFont typeface="+mj-lt"/>
              <a:buAutoNum type="arabicPeriod"/>
            </a:pPr>
            <a:r>
              <a:rPr lang="en-US" dirty="0"/>
              <a:t>Summarize available resources for pharmacists and healthcare professionals.</a:t>
            </a:r>
          </a:p>
          <a:p>
            <a:pPr marL="514350" lvl="0" indent="-514350">
              <a:buFont typeface="+mj-lt"/>
              <a:buAutoNum type="arabicPeriod"/>
            </a:pPr>
            <a:r>
              <a:rPr lang="en-US" dirty="0"/>
              <a:t>Discuss the impact of medication errors and evaluate the related costs.</a:t>
            </a:r>
          </a:p>
          <a:p>
            <a:endParaRPr lang="en-US" dirty="0"/>
          </a:p>
        </p:txBody>
      </p:sp>
      <p:sp>
        <p:nvSpPr>
          <p:cNvPr id="2" name="Title 1"/>
          <p:cNvSpPr>
            <a:spLocks noGrp="1"/>
          </p:cNvSpPr>
          <p:nvPr>
            <p:ph type="title"/>
          </p:nvPr>
        </p:nvSpPr>
        <p:spPr/>
        <p:txBody>
          <a:bodyPr/>
          <a:lstStyle/>
          <a:p>
            <a:r>
              <a:rPr lang="en-US" dirty="0"/>
              <a:t>Objectives for Pharmacists</a:t>
            </a:r>
          </a:p>
        </p:txBody>
      </p:sp>
    </p:spTree>
    <p:extLst>
      <p:ext uri="{BB962C8B-B14F-4D97-AF65-F5344CB8AC3E}">
        <p14:creationId xmlns:p14="http://schemas.microsoft.com/office/powerpoint/2010/main" val="118890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3657600" cy="5714999"/>
          </a:xfrm>
        </p:spPr>
        <p:txBody>
          <a:bodyPr>
            <a:normAutofit/>
          </a:bodyPr>
          <a:lstStyle/>
          <a:p>
            <a:pPr marL="0" indent="0">
              <a:buNone/>
            </a:pPr>
            <a:r>
              <a:rPr lang="en-US" sz="1600" b="1" dirty="0" err="1"/>
              <a:t>Brilinta</a:t>
            </a:r>
            <a:r>
              <a:rPr lang="en-US" sz="1600" b="1" dirty="0"/>
              <a:t> vs. </a:t>
            </a:r>
            <a:r>
              <a:rPr lang="en-US" sz="1600" b="1" dirty="0" err="1"/>
              <a:t>Brintellix</a:t>
            </a:r>
            <a:r>
              <a:rPr lang="en-US" sz="1600" b="1" dirty="0"/>
              <a:t> Name Confusion: </a:t>
            </a:r>
          </a:p>
          <a:p>
            <a:r>
              <a:rPr lang="en-US" dirty="0"/>
              <a:t>July 2015: FDA issued a Drug Safety Communication: As of June 2015, the FDA received 50 medication error reports describing brand name confusion with </a:t>
            </a:r>
            <a:r>
              <a:rPr lang="en-US" dirty="0" err="1"/>
              <a:t>Brintellix</a:t>
            </a:r>
            <a:r>
              <a:rPr lang="en-US" dirty="0"/>
              <a:t> (</a:t>
            </a:r>
            <a:r>
              <a:rPr lang="en-US" dirty="0" err="1"/>
              <a:t>vortioxetine</a:t>
            </a:r>
            <a:r>
              <a:rPr lang="en-US" dirty="0"/>
              <a:t>) and </a:t>
            </a:r>
            <a:r>
              <a:rPr lang="en-US" dirty="0" err="1"/>
              <a:t>Brilinta</a:t>
            </a:r>
            <a:r>
              <a:rPr lang="en-US" dirty="0"/>
              <a:t> (</a:t>
            </a:r>
            <a:r>
              <a:rPr lang="en-US" dirty="0" err="1"/>
              <a:t>ticagrelor</a:t>
            </a:r>
            <a:r>
              <a:rPr lang="en-US" dirty="0"/>
              <a:t>). In most cases, </a:t>
            </a:r>
            <a:r>
              <a:rPr lang="en-US" dirty="0" err="1"/>
              <a:t>Brintellix</a:t>
            </a:r>
            <a:r>
              <a:rPr lang="en-US" dirty="0"/>
              <a:t> was mistaken as </a:t>
            </a:r>
            <a:r>
              <a:rPr lang="en-US" dirty="0" err="1"/>
              <a:t>Brilinta</a:t>
            </a:r>
            <a:r>
              <a:rPr lang="en-US" dirty="0"/>
              <a:t>. </a:t>
            </a:r>
          </a:p>
          <a:p>
            <a:pPr marL="0" indent="0">
              <a:buNone/>
            </a:pPr>
            <a:endParaRPr lang="en-US" dirty="0"/>
          </a:p>
          <a:p>
            <a:pPr lvl="1"/>
            <a:r>
              <a:rPr lang="en-US" dirty="0"/>
              <a:t>Some of the contributing factors to the name confusion included the following: Both brand names begin with the same three letters. </a:t>
            </a:r>
          </a:p>
          <a:p>
            <a:pPr lvl="1"/>
            <a:r>
              <a:rPr lang="en-US" dirty="0"/>
              <a:t>Both brand names are presented when selecting medications in a computerized physician order entry (CPOE) system. </a:t>
            </a:r>
          </a:p>
          <a:p>
            <a:pPr lvl="1"/>
            <a:r>
              <a:rPr lang="en-US" dirty="0"/>
              <a:t>The pharmacist was not familiar with the new medication </a:t>
            </a:r>
            <a:r>
              <a:rPr lang="en-US" dirty="0" err="1"/>
              <a:t>Brintellix</a:t>
            </a:r>
            <a:r>
              <a:rPr lang="en-US" dirty="0"/>
              <a:t> and dispensed </a:t>
            </a:r>
            <a:r>
              <a:rPr lang="en-US" dirty="0" err="1"/>
              <a:t>Brilinta</a:t>
            </a:r>
            <a:r>
              <a:rPr lang="en-US" dirty="0"/>
              <a:t>. </a:t>
            </a:r>
          </a:p>
          <a:p>
            <a:pPr marL="0" indent="0">
              <a:buNone/>
            </a:pPr>
            <a:endParaRPr lang="en-US" dirty="0"/>
          </a:p>
        </p:txBody>
      </p:sp>
      <p:sp>
        <p:nvSpPr>
          <p:cNvPr id="2" name="Title 1"/>
          <p:cNvSpPr>
            <a:spLocks noGrp="1"/>
          </p:cNvSpPr>
          <p:nvPr>
            <p:ph type="title"/>
          </p:nvPr>
        </p:nvSpPr>
        <p:spPr/>
        <p:txBody>
          <a:bodyPr>
            <a:normAutofit/>
          </a:bodyPr>
          <a:lstStyle/>
          <a:p>
            <a:r>
              <a:rPr lang="en-US" dirty="0"/>
              <a:t>Related Clinical Cases: Case # 5 cont.</a:t>
            </a:r>
            <a:br>
              <a:rPr lang="en-US" dirty="0"/>
            </a:br>
            <a:endParaRPr lang="en-US" dirty="0"/>
          </a:p>
        </p:txBody>
      </p:sp>
    </p:spTree>
    <p:extLst>
      <p:ext uri="{BB962C8B-B14F-4D97-AF65-F5344CB8AC3E}">
        <p14:creationId xmlns:p14="http://schemas.microsoft.com/office/powerpoint/2010/main" val="200573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4495800" cy="4906963"/>
          </a:xfrm>
        </p:spPr>
        <p:txBody>
          <a:bodyPr>
            <a:normAutofit/>
          </a:bodyPr>
          <a:lstStyle/>
          <a:p>
            <a:pPr marL="0" indent="0">
              <a:buNone/>
            </a:pPr>
            <a:r>
              <a:rPr lang="en-US" b="1" dirty="0" err="1"/>
              <a:t>Brilinta</a:t>
            </a:r>
            <a:r>
              <a:rPr lang="en-US" b="1" dirty="0"/>
              <a:t> vs. </a:t>
            </a:r>
            <a:r>
              <a:rPr lang="en-US" b="1" dirty="0" err="1"/>
              <a:t>Brintellix</a:t>
            </a:r>
            <a:r>
              <a:rPr lang="en-US" b="1" dirty="0"/>
              <a:t> Name Confusion </a:t>
            </a:r>
          </a:p>
          <a:p>
            <a:endParaRPr lang="en-US" dirty="0"/>
          </a:p>
          <a:p>
            <a:r>
              <a:rPr lang="en-US" dirty="0"/>
              <a:t>Since the July 2015 DSC, the FDA received 5 additional cases describing brand name confusion involving </a:t>
            </a:r>
            <a:r>
              <a:rPr lang="en-US" dirty="0" err="1"/>
              <a:t>Brilinta</a:t>
            </a:r>
            <a:r>
              <a:rPr lang="en-US" dirty="0"/>
              <a:t> and </a:t>
            </a:r>
            <a:r>
              <a:rPr lang="en-US" dirty="0" err="1"/>
              <a:t>Brintellix</a:t>
            </a:r>
            <a:r>
              <a:rPr lang="en-US" dirty="0"/>
              <a:t> </a:t>
            </a:r>
          </a:p>
          <a:p>
            <a:endParaRPr lang="en-US" dirty="0"/>
          </a:p>
          <a:p>
            <a:r>
              <a:rPr lang="en-US" dirty="0"/>
              <a:t>Recommended a proprietary name change for </a:t>
            </a:r>
            <a:r>
              <a:rPr lang="en-US" dirty="0" err="1"/>
              <a:t>Brintellix</a:t>
            </a:r>
            <a:r>
              <a:rPr lang="en-US" dirty="0"/>
              <a:t> </a:t>
            </a:r>
          </a:p>
          <a:p>
            <a:endParaRPr lang="en-US" dirty="0"/>
          </a:p>
          <a:p>
            <a:r>
              <a:rPr lang="en-US" b="1" dirty="0"/>
              <a:t>FDA Action Taken: May 2016 name change to </a:t>
            </a:r>
            <a:r>
              <a:rPr lang="en-US" b="1" u="sng" dirty="0" err="1">
                <a:solidFill>
                  <a:srgbClr val="FF0000"/>
                </a:solidFill>
              </a:rPr>
              <a:t>Trintellix</a:t>
            </a:r>
            <a:r>
              <a:rPr lang="en-US" b="1" u="sng" dirty="0">
                <a:solidFill>
                  <a:srgbClr val="FF0000"/>
                </a:solidFill>
              </a:rPr>
              <a:t> </a:t>
            </a:r>
          </a:p>
          <a:p>
            <a:pPr lvl="1"/>
            <a:endParaRPr lang="en-US" dirty="0"/>
          </a:p>
          <a:p>
            <a:pPr lvl="1"/>
            <a:endParaRPr 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Related Clinical Cases: Case # 5 cont.</a:t>
            </a:r>
            <a:br>
              <a:rPr lang="en-US" dirty="0"/>
            </a:br>
            <a:endParaRPr lang="en-US" dirty="0"/>
          </a:p>
        </p:txBody>
      </p:sp>
    </p:spTree>
    <p:extLst>
      <p:ext uri="{BB962C8B-B14F-4D97-AF65-F5344CB8AC3E}">
        <p14:creationId xmlns:p14="http://schemas.microsoft.com/office/powerpoint/2010/main" val="30129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lvl="1"/>
            <a:endParaRPr lang="en-US" dirty="0"/>
          </a:p>
          <a:p>
            <a:pPr lvl="1"/>
            <a:endParaRPr lang="en-US" dirty="0"/>
          </a:p>
          <a:p>
            <a:pPr marL="0" indent="0">
              <a:buNone/>
            </a:pPr>
            <a:endParaRPr lang="en-US" dirty="0"/>
          </a:p>
        </p:txBody>
      </p:sp>
      <p:sp>
        <p:nvSpPr>
          <p:cNvPr id="2" name="Title 1"/>
          <p:cNvSpPr>
            <a:spLocks noGrp="1"/>
          </p:cNvSpPr>
          <p:nvPr>
            <p:ph type="title"/>
          </p:nvPr>
        </p:nvSpPr>
        <p:spPr>
          <a:xfrm>
            <a:off x="762000" y="457200"/>
            <a:ext cx="6934200" cy="1447800"/>
          </a:xfrm>
        </p:spPr>
        <p:txBody>
          <a:bodyPr>
            <a:normAutofit/>
          </a:bodyPr>
          <a:lstStyle/>
          <a:p>
            <a:pPr algn="ctr"/>
            <a:r>
              <a:rPr lang="en-US" b="1" dirty="0"/>
              <a:t>Related Clinical Cases: Case # 5 cont.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45" y="1371600"/>
            <a:ext cx="7000875"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77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572000" cy="5714999"/>
          </a:xfrm>
        </p:spPr>
        <p:txBody>
          <a:bodyPr>
            <a:noAutofit/>
          </a:bodyPr>
          <a:lstStyle/>
          <a:p>
            <a:r>
              <a:rPr lang="nl-NL" sz="1600" b="1" dirty="0"/>
              <a:t>Fatal 1000-fold error in iv zinc</a:t>
            </a:r>
            <a:r>
              <a:rPr lang="en-US" sz="1600" b="1" dirty="0"/>
              <a:t> TPN order </a:t>
            </a:r>
            <a:r>
              <a:rPr lang="en-US" sz="1600" dirty="0"/>
              <a:t>received with zinc ordered as 300 mcg/100ml</a:t>
            </a:r>
          </a:p>
          <a:p>
            <a:r>
              <a:rPr lang="en-US" sz="1600" dirty="0"/>
              <a:t>Pharmacist converted this dose to mcg/kg correctly, </a:t>
            </a:r>
            <a:r>
              <a:rPr lang="en-US" sz="1600" b="1" dirty="0"/>
              <a:t>but entered the final dose in mg (i.e. 330 mg/100ml instead of 330 mcg/100ml)</a:t>
            </a:r>
            <a:r>
              <a:rPr lang="en-US" sz="1600" dirty="0"/>
              <a:t> from a pull down menu.</a:t>
            </a:r>
          </a:p>
          <a:p>
            <a:r>
              <a:rPr lang="en-US" sz="1600" dirty="0"/>
              <a:t>A 2nd pharmacist checked the work but also didn’t notice </a:t>
            </a:r>
            <a:r>
              <a:rPr lang="en-US" sz="1600" b="1" dirty="0"/>
              <a:t>mg instead of mcg</a:t>
            </a:r>
            <a:r>
              <a:rPr lang="en-US" sz="1600" dirty="0"/>
              <a:t>. </a:t>
            </a:r>
          </a:p>
          <a:p>
            <a:r>
              <a:rPr lang="en-US" sz="1600" dirty="0"/>
              <a:t>The technician prepared the dose, having to replenish the compounder syringe containing the </a:t>
            </a:r>
            <a:r>
              <a:rPr lang="en-US" sz="1600" b="1" dirty="0"/>
              <a:t>zinc a total of 11 times during the automated preparation </a:t>
            </a:r>
            <a:r>
              <a:rPr lang="en-US" sz="1600" dirty="0"/>
              <a:t>(requiring dozens of zinc vials) </a:t>
            </a:r>
          </a:p>
          <a:p>
            <a:r>
              <a:rPr lang="en-US" sz="1600" dirty="0"/>
              <a:t>Final TPN bag dispensed to the NICU.</a:t>
            </a:r>
          </a:p>
          <a:p>
            <a:r>
              <a:rPr lang="en-US" sz="1600" dirty="0"/>
              <a:t>A 2</a:t>
            </a:r>
            <a:r>
              <a:rPr lang="en-US" sz="1600" baseline="30000" dirty="0"/>
              <a:t>nd</a:t>
            </a:r>
            <a:r>
              <a:rPr lang="en-US" sz="1600" dirty="0"/>
              <a:t> oncoming technician discovered the error (via a discussion with the preparing technician) and alerted a pharmacist, but by the time the infusion was stopped an antidote (calcium EDTA) was administered</a:t>
            </a:r>
            <a:r>
              <a:rPr lang="en-US" sz="1600" b="1" dirty="0"/>
              <a:t>, the infant died from cardiac failure due to zinc intoxication</a:t>
            </a:r>
            <a:r>
              <a:rPr lang="en-US" sz="1600" dirty="0"/>
              <a:t>.</a:t>
            </a:r>
          </a:p>
        </p:txBody>
      </p:sp>
      <p:sp>
        <p:nvSpPr>
          <p:cNvPr id="3" name="Title 2"/>
          <p:cNvSpPr>
            <a:spLocks noGrp="1"/>
          </p:cNvSpPr>
          <p:nvPr>
            <p:ph type="title"/>
          </p:nvPr>
        </p:nvSpPr>
        <p:spPr/>
        <p:txBody>
          <a:bodyPr/>
          <a:lstStyle/>
          <a:p>
            <a:r>
              <a:rPr lang="en-US" dirty="0"/>
              <a:t>Related Clinical Cases: Case # 6 Cont.</a:t>
            </a:r>
            <a:br>
              <a:rPr lang="en-US" dirty="0"/>
            </a:br>
            <a:r>
              <a:rPr lang="en-US" dirty="0"/>
              <a:t>September, 2007</a:t>
            </a:r>
            <a:br>
              <a:rPr lang="en-US" dirty="0"/>
            </a:br>
            <a:endParaRPr lang="en-US" dirty="0"/>
          </a:p>
        </p:txBody>
      </p:sp>
    </p:spTree>
    <p:extLst>
      <p:ext uri="{BB962C8B-B14F-4D97-AF65-F5344CB8AC3E}">
        <p14:creationId xmlns:p14="http://schemas.microsoft.com/office/powerpoint/2010/main" val="179045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429000"/>
            <a:ext cx="4114800" cy="2667000"/>
          </a:xfrm>
        </p:spPr>
        <p:txBody>
          <a:bodyPr>
            <a:noAutofit/>
          </a:bodyPr>
          <a:lstStyle/>
          <a:p>
            <a:pPr marL="45720" indent="0">
              <a:buNone/>
            </a:pPr>
            <a:r>
              <a:rPr lang="en-US" sz="2400" b="1" dirty="0"/>
              <a:t>Most frequent error types:</a:t>
            </a:r>
          </a:p>
          <a:p>
            <a:r>
              <a:rPr lang="en-US" sz="2400" u="sng" dirty="0"/>
              <a:t>Wrong vaccine – 23%</a:t>
            </a:r>
          </a:p>
          <a:p>
            <a:r>
              <a:rPr lang="en-US" sz="2400" u="sng" dirty="0"/>
              <a:t>Wrong age for vaccination </a:t>
            </a:r>
            <a:r>
              <a:rPr lang="en-US" sz="2400" dirty="0"/>
              <a:t>– 20%</a:t>
            </a:r>
          </a:p>
          <a:p>
            <a:r>
              <a:rPr lang="en-US" sz="2400" dirty="0"/>
              <a:t>Wrong vaccine dose – 12%</a:t>
            </a:r>
          </a:p>
          <a:p>
            <a:r>
              <a:rPr lang="en-US" sz="2400" dirty="0"/>
              <a:t>Extra vaccine dose – 9%</a:t>
            </a:r>
          </a:p>
          <a:p>
            <a:r>
              <a:rPr lang="en-US" sz="2400" dirty="0"/>
              <a:t>Wrong vaccine interval – 7%</a:t>
            </a:r>
          </a:p>
        </p:txBody>
      </p:sp>
      <p:sp>
        <p:nvSpPr>
          <p:cNvPr id="3" name="Content Placeholder 2"/>
          <p:cNvSpPr>
            <a:spLocks noGrp="1"/>
          </p:cNvSpPr>
          <p:nvPr>
            <p:ph sz="half" idx="2"/>
          </p:nvPr>
        </p:nvSpPr>
        <p:spPr>
          <a:xfrm>
            <a:off x="457200" y="457200"/>
            <a:ext cx="3733800" cy="2667000"/>
          </a:xfrm>
        </p:spPr>
        <p:txBody>
          <a:bodyPr>
            <a:noAutofit/>
          </a:bodyPr>
          <a:lstStyle/>
          <a:p>
            <a:pPr marL="45720" indent="0">
              <a:buNone/>
            </a:pPr>
            <a:r>
              <a:rPr lang="en-US" sz="1800" b="1" dirty="0"/>
              <a:t>ISMP Vaccine Errors Reporting Program</a:t>
            </a:r>
            <a:r>
              <a:rPr lang="en-US" sz="1800" dirty="0"/>
              <a:t>:</a:t>
            </a:r>
          </a:p>
          <a:p>
            <a:r>
              <a:rPr lang="en-US" sz="1800" dirty="0"/>
              <a:t>Estimate (based upon spontaneous reports) that errors occur </a:t>
            </a:r>
            <a:r>
              <a:rPr lang="en-US" sz="1800" b="1" dirty="0"/>
              <a:t>in 27-35% </a:t>
            </a:r>
            <a:r>
              <a:rPr lang="en-US" sz="1800" dirty="0"/>
              <a:t>of vaccinations</a:t>
            </a:r>
          </a:p>
          <a:p>
            <a:r>
              <a:rPr lang="en-US" sz="1800" dirty="0"/>
              <a:t>July newsletter provides summary of 4 </a:t>
            </a:r>
            <a:r>
              <a:rPr lang="en-US" sz="1800" dirty="0" err="1"/>
              <a:t>yr</a:t>
            </a:r>
            <a:r>
              <a:rPr lang="en-US" sz="1800" dirty="0"/>
              <a:t> of vaccination errors based on</a:t>
            </a:r>
            <a:r>
              <a:rPr lang="en-US" sz="1800" b="1" dirty="0"/>
              <a:t> &gt; 1700 reports/mostly in outpatient settings</a:t>
            </a:r>
          </a:p>
        </p:txBody>
      </p:sp>
      <p:sp>
        <p:nvSpPr>
          <p:cNvPr id="4" name="Title 3"/>
          <p:cNvSpPr>
            <a:spLocks noGrp="1"/>
          </p:cNvSpPr>
          <p:nvPr>
            <p:ph type="title"/>
          </p:nvPr>
        </p:nvSpPr>
        <p:spPr/>
        <p:txBody>
          <a:bodyPr/>
          <a:lstStyle/>
          <a:p>
            <a:r>
              <a:rPr lang="en-US" sz="3200" b="1" dirty="0"/>
              <a:t>ISMP </a:t>
            </a:r>
            <a:r>
              <a:rPr lang="en-US" sz="3200" b="1" dirty="0">
                <a:solidFill>
                  <a:srgbClr val="FF0000"/>
                </a:solidFill>
              </a:rPr>
              <a:t>Vaccine Errors</a:t>
            </a:r>
            <a:r>
              <a:rPr lang="en-US" sz="3200" b="1" dirty="0"/>
              <a:t> Reporting Program</a:t>
            </a:r>
            <a:br>
              <a:rPr lang="en-US" sz="3200" b="1" dirty="0"/>
            </a:br>
            <a:r>
              <a:rPr lang="en-US" dirty="0"/>
              <a:t>(ISMP July, 2016)</a:t>
            </a:r>
          </a:p>
        </p:txBody>
      </p:sp>
    </p:spTree>
    <p:extLst>
      <p:ext uri="{BB962C8B-B14F-4D97-AF65-F5344CB8AC3E}">
        <p14:creationId xmlns:p14="http://schemas.microsoft.com/office/powerpoint/2010/main" val="916813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4191000" cy="1752600"/>
          </a:xfrm>
        </p:spPr>
        <p:txBody>
          <a:bodyPr>
            <a:normAutofit/>
          </a:bodyPr>
          <a:lstStyle/>
          <a:p>
            <a:r>
              <a:rPr lang="en-US" sz="3600" b="1" dirty="0"/>
              <a:t>Reporting Medication Errors</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40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419600" cy="5714999"/>
          </a:xfrm>
        </p:spPr>
        <p:txBody>
          <a:bodyPr>
            <a:normAutofit/>
          </a:bodyPr>
          <a:lstStyle/>
          <a:p>
            <a:pPr marL="0" indent="0">
              <a:buNone/>
            </a:pPr>
            <a:r>
              <a:rPr lang="en-US" sz="2400" b="1" dirty="0"/>
              <a:t>Report Medication Errors</a:t>
            </a:r>
          </a:p>
          <a:p>
            <a:r>
              <a:rPr lang="en-US" sz="2400" dirty="0"/>
              <a:t>ISMP Medication Errors Reporting Program (MERP): </a:t>
            </a:r>
            <a:r>
              <a:rPr lang="en-US" sz="2400" dirty="0">
                <a:hlinkClick r:id="rId2"/>
              </a:rPr>
              <a:t>https://www.ismp.org/errorReporting/reportErrortoISMP.aspx</a:t>
            </a:r>
            <a:br>
              <a:rPr lang="en-US" sz="2400" dirty="0"/>
            </a:br>
            <a:r>
              <a:rPr lang="en-US" sz="2400" dirty="0"/>
              <a:t>1-800-233-7767</a:t>
            </a:r>
          </a:p>
          <a:p>
            <a:r>
              <a:rPr lang="en-US" sz="2400" dirty="0"/>
              <a:t>U.S. Food and Drug Administration's </a:t>
            </a:r>
            <a:r>
              <a:rPr lang="en-US" sz="2400" dirty="0" err="1"/>
              <a:t>MedWatch</a:t>
            </a:r>
            <a:r>
              <a:rPr lang="en-US" sz="2400" dirty="0"/>
              <a:t> Reporting Program: </a:t>
            </a:r>
            <a:r>
              <a:rPr lang="en-US" sz="2400" dirty="0">
                <a:hlinkClick r:id="rId3"/>
              </a:rPr>
              <a:t>https://www.fda.gov/Safety/MedWatch</a:t>
            </a:r>
            <a:br>
              <a:rPr lang="en-US" sz="2400" dirty="0"/>
            </a:br>
            <a:r>
              <a:rPr lang="en-US" sz="2400" dirty="0"/>
              <a:t>1-800-FDA-1088</a:t>
            </a:r>
          </a:p>
          <a:p>
            <a:endParaRPr lang="en-US" dirty="0"/>
          </a:p>
        </p:txBody>
      </p:sp>
      <p:sp>
        <p:nvSpPr>
          <p:cNvPr id="2" name="Title 1"/>
          <p:cNvSpPr>
            <a:spLocks noGrp="1"/>
          </p:cNvSpPr>
          <p:nvPr>
            <p:ph type="title"/>
          </p:nvPr>
        </p:nvSpPr>
        <p:spPr/>
        <p:txBody>
          <a:bodyPr>
            <a:normAutofit/>
          </a:bodyPr>
          <a:lstStyle/>
          <a:p>
            <a:r>
              <a:rPr lang="en-US" dirty="0"/>
              <a:t>Medication Error Reporting</a:t>
            </a:r>
          </a:p>
        </p:txBody>
      </p:sp>
    </p:spTree>
    <p:extLst>
      <p:ext uri="{BB962C8B-B14F-4D97-AF65-F5344CB8AC3E}">
        <p14:creationId xmlns:p14="http://schemas.microsoft.com/office/powerpoint/2010/main" val="289428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1066800" y="457200"/>
            <a:ext cx="6629400" cy="914400"/>
          </a:xfrm>
        </p:spPr>
        <p:txBody>
          <a:bodyPr>
            <a:normAutofit/>
          </a:bodyPr>
          <a:lstStyle/>
          <a:p>
            <a:r>
              <a:rPr lang="en-US" dirty="0"/>
              <a:t>Medication Error Reporting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8740"/>
            <a:ext cx="73914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52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1371600" y="228600"/>
            <a:ext cx="6324600" cy="682625"/>
          </a:xfrm>
        </p:spPr>
        <p:txBody>
          <a:bodyPr>
            <a:normAutofit/>
          </a:bodyPr>
          <a:lstStyle/>
          <a:p>
            <a:r>
              <a:rPr lang="en-US" dirty="0"/>
              <a:t>Medication Error Reporting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911225"/>
            <a:ext cx="78232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70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5791200" y="457200"/>
            <a:ext cx="1905000" cy="5715000"/>
          </a:xfrm>
        </p:spPr>
        <p:txBody>
          <a:bodyPr>
            <a:normAutofit/>
          </a:bodyPr>
          <a:lstStyle/>
          <a:p>
            <a:r>
              <a:rPr lang="en-US" dirty="0"/>
              <a:t>Guidelines to Follow When Reporting Medication Errors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5562600"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4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572000" cy="5714999"/>
          </a:xfrm>
        </p:spPr>
        <p:txBody>
          <a:bodyPr>
            <a:normAutofit/>
          </a:bodyPr>
          <a:lstStyle/>
          <a:p>
            <a:pPr marL="514350" lvl="0" indent="-514350">
              <a:buFont typeface="+mj-lt"/>
              <a:buAutoNum type="arabicPeriod"/>
            </a:pPr>
            <a:r>
              <a:rPr lang="en-US" dirty="0"/>
              <a:t>Outline the classification of medication errors.</a:t>
            </a:r>
          </a:p>
          <a:p>
            <a:pPr marL="514350" lvl="0" indent="-514350">
              <a:buFont typeface="+mj-lt"/>
              <a:buAutoNum type="arabicPeriod"/>
            </a:pPr>
            <a:r>
              <a:rPr lang="en-US" dirty="0"/>
              <a:t>Discuss examples of the types of medication errors and examine related clinical cases.</a:t>
            </a:r>
          </a:p>
          <a:p>
            <a:pPr marL="514350" lvl="0" indent="-514350">
              <a:buFont typeface="+mj-lt"/>
              <a:buAutoNum type="arabicPeriod"/>
            </a:pPr>
            <a:r>
              <a:rPr lang="en-US" dirty="0"/>
              <a:t>Examine approaches to reduce the risk of medication errors. </a:t>
            </a:r>
          </a:p>
          <a:p>
            <a:pPr marL="514350" lvl="0" indent="-514350">
              <a:buFont typeface="+mj-lt"/>
              <a:buAutoNum type="arabicPeriod"/>
            </a:pPr>
            <a:r>
              <a:rPr lang="en-US" dirty="0"/>
              <a:t>Review medication error reporting such as internal and external reporting and discuss guidelines to follow when reporting medication errors.</a:t>
            </a:r>
          </a:p>
          <a:p>
            <a:pPr marL="514350" indent="-514350">
              <a:buFont typeface="+mj-lt"/>
              <a:buAutoNum type="arabicPeriod"/>
            </a:pPr>
            <a:r>
              <a:rPr lang="en-US" dirty="0"/>
              <a:t>Summarize available resources for pharmacy technicians.</a:t>
            </a:r>
          </a:p>
          <a:p>
            <a:pPr marL="514350" lvl="0" indent="-514350">
              <a:buFont typeface="+mj-lt"/>
              <a:buAutoNum type="arabicPeriod"/>
            </a:pPr>
            <a:r>
              <a:rPr lang="en-US" dirty="0"/>
              <a:t>Discuss the impact of medication errors and evaluate the related costs.</a:t>
            </a:r>
          </a:p>
          <a:p>
            <a:endParaRPr lang="en-US" dirty="0"/>
          </a:p>
        </p:txBody>
      </p:sp>
      <p:sp>
        <p:nvSpPr>
          <p:cNvPr id="2" name="Title 1"/>
          <p:cNvSpPr>
            <a:spLocks noGrp="1"/>
          </p:cNvSpPr>
          <p:nvPr>
            <p:ph type="title"/>
          </p:nvPr>
        </p:nvSpPr>
        <p:spPr/>
        <p:txBody>
          <a:bodyPr>
            <a:normAutofit/>
          </a:bodyPr>
          <a:lstStyle/>
          <a:p>
            <a:r>
              <a:rPr lang="en-US" dirty="0"/>
              <a:t>Objectives for Pharmacy Technicians</a:t>
            </a:r>
          </a:p>
        </p:txBody>
      </p:sp>
    </p:spTree>
    <p:extLst>
      <p:ext uri="{BB962C8B-B14F-4D97-AF65-F5344CB8AC3E}">
        <p14:creationId xmlns:p14="http://schemas.microsoft.com/office/powerpoint/2010/main" val="44596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5791200" y="457200"/>
            <a:ext cx="1905000" cy="5715000"/>
          </a:xfrm>
        </p:spPr>
        <p:txBody>
          <a:bodyPr>
            <a:normAutofit/>
          </a:bodyPr>
          <a:lstStyle/>
          <a:p>
            <a:r>
              <a:rPr lang="en-US" dirty="0"/>
              <a:t>Guidelines to Follow When Reporting Medication Errors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53911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22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4648200" cy="1752600"/>
          </a:xfrm>
        </p:spPr>
        <p:txBody>
          <a:bodyPr/>
          <a:lstStyle/>
          <a:p>
            <a:r>
              <a:rPr lang="en-US" b="1" dirty="0"/>
              <a:t>Approaches to Reduce the Risk of Medication Errors</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0592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648200" cy="6248400"/>
          </a:xfrm>
        </p:spPr>
        <p:txBody>
          <a:bodyPr>
            <a:normAutofit lnSpcReduction="10000"/>
          </a:bodyPr>
          <a:lstStyle/>
          <a:p>
            <a:endParaRPr lang="en-US" b="1" i="1" dirty="0"/>
          </a:p>
          <a:p>
            <a:r>
              <a:rPr lang="en-US" b="1" dirty="0"/>
              <a:t>Drug labeling:</a:t>
            </a:r>
            <a:r>
              <a:rPr lang="en-US" dirty="0"/>
              <a:t> </a:t>
            </a:r>
          </a:p>
          <a:p>
            <a:pPr lvl="1"/>
            <a:r>
              <a:rPr lang="en-US" dirty="0"/>
              <a:t>Consumers tend to overlook important label information on OTC drugs</a:t>
            </a:r>
          </a:p>
          <a:p>
            <a:pPr lvl="1"/>
            <a:r>
              <a:rPr lang="en-US" dirty="0"/>
              <a:t>The FDA proposed a new format in 2000 to improve prescription drug labeling for physicians, also known as the package insert.</a:t>
            </a:r>
          </a:p>
          <a:p>
            <a:r>
              <a:rPr lang="en-US" b="1" dirty="0"/>
              <a:t>Error tracking and public education:</a:t>
            </a:r>
            <a:r>
              <a:rPr lang="en-US" dirty="0"/>
              <a:t>  </a:t>
            </a:r>
          </a:p>
          <a:p>
            <a:pPr lvl="1"/>
            <a:r>
              <a:rPr lang="en-US" dirty="0"/>
              <a:t>In December 2003, the USP released an analysis of medication errors captured in 2002 by its anonymous national reporting database, </a:t>
            </a:r>
            <a:r>
              <a:rPr lang="en-US" dirty="0" err="1"/>
              <a:t>MedMARX</a:t>
            </a:r>
            <a:r>
              <a:rPr lang="en-US" dirty="0"/>
              <a:t>. </a:t>
            </a:r>
          </a:p>
          <a:p>
            <a:pPr lvl="1"/>
            <a:r>
              <a:rPr lang="en-US" dirty="0"/>
              <a:t>Of the errors reported to </a:t>
            </a:r>
            <a:r>
              <a:rPr lang="en-US" dirty="0" err="1"/>
              <a:t>MedMARX</a:t>
            </a:r>
            <a:r>
              <a:rPr lang="en-US" dirty="0"/>
              <a:t>, slightly more than one-third reached the patient and involved a geriatric patient. </a:t>
            </a:r>
          </a:p>
          <a:p>
            <a:pPr lvl="1"/>
            <a:r>
              <a:rPr lang="en-US" dirty="0"/>
              <a:t>Many of these medication errors were found to be harmful.</a:t>
            </a:r>
          </a:p>
          <a:p>
            <a:pPr lvl="1"/>
            <a:r>
              <a:rPr lang="en-US" dirty="0"/>
              <a:t>The FDA receives and reviews about 300 medication error reports each month and classifies them to determine the cause and type of error.</a:t>
            </a:r>
          </a:p>
          <a:p>
            <a:pPr lvl="1"/>
            <a:r>
              <a:rPr lang="en-US" dirty="0"/>
              <a:t>Depending on the findings, the FDA can change the way it labels, names, or packages a drug product. </a:t>
            </a:r>
          </a:p>
          <a:p>
            <a:pPr lvl="1"/>
            <a:r>
              <a:rPr lang="en-US" dirty="0"/>
              <a:t>In addition, once a problem is discovered, the FDA educates the public on an ongoing basis to prevent repeat errors.</a:t>
            </a:r>
            <a:endParaRPr lang="en-US" dirty="0">
              <a:hlinkClick r:id="rId2"/>
            </a:endParaRPr>
          </a:p>
          <a:p>
            <a:r>
              <a:rPr lang="en-US" sz="1500" dirty="0">
                <a:hlinkClick r:id="rId2"/>
              </a:rPr>
              <a:t>https://www.fda.gov/drugs/resourcesforyou/consumers/ucm143553.htm</a:t>
            </a:r>
            <a:endParaRPr lang="en-US" sz="1500" dirty="0"/>
          </a:p>
          <a:p>
            <a:endParaRPr lang="en-US" dirty="0"/>
          </a:p>
        </p:txBody>
      </p:sp>
      <p:sp>
        <p:nvSpPr>
          <p:cNvPr id="2" name="Title 1"/>
          <p:cNvSpPr>
            <a:spLocks noGrp="1"/>
          </p:cNvSpPr>
          <p:nvPr>
            <p:ph type="title"/>
          </p:nvPr>
        </p:nvSpPr>
        <p:spPr/>
        <p:txBody>
          <a:bodyPr>
            <a:normAutofit/>
          </a:bodyPr>
          <a:lstStyle/>
          <a:p>
            <a:r>
              <a:rPr lang="en-US" dirty="0"/>
              <a:t>Approaches to Reduce the Risk of Medication Errors</a:t>
            </a:r>
          </a:p>
        </p:txBody>
      </p:sp>
    </p:spTree>
    <p:extLst>
      <p:ext uri="{BB962C8B-B14F-4D97-AF65-F5344CB8AC3E}">
        <p14:creationId xmlns:p14="http://schemas.microsoft.com/office/powerpoint/2010/main" val="2952900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419600" cy="5714999"/>
          </a:xfrm>
        </p:spPr>
        <p:txBody>
          <a:bodyPr>
            <a:normAutofit fontScale="92500" lnSpcReduction="10000"/>
          </a:bodyPr>
          <a:lstStyle/>
          <a:p>
            <a:endParaRPr lang="en-US" b="1" i="1" dirty="0"/>
          </a:p>
          <a:p>
            <a:r>
              <a:rPr lang="en-US" b="1" dirty="0"/>
              <a:t>Drug name confusion</a:t>
            </a:r>
          </a:p>
          <a:p>
            <a:pPr lvl="1"/>
            <a:r>
              <a:rPr lang="en-US" dirty="0"/>
              <a:t>Minimize confusion between drug names that look or sound alike</a:t>
            </a:r>
            <a:endParaRPr lang="en-US" b="1" i="1" dirty="0"/>
          </a:p>
          <a:p>
            <a:r>
              <a:rPr lang="en-US" b="1" i="1" dirty="0"/>
              <a:t>A Regulatory Approach</a:t>
            </a:r>
          </a:p>
          <a:p>
            <a:pPr lvl="1"/>
            <a:r>
              <a:rPr lang="en-US" dirty="0"/>
              <a:t>Bar code label rule</a:t>
            </a:r>
          </a:p>
          <a:p>
            <a:pPr lvl="1"/>
            <a:r>
              <a:rPr lang="en-US" dirty="0"/>
              <a:t>July 2002, the FDA decided to propose a new rule requiring bar codes on certain drug and biological product labels.</a:t>
            </a:r>
          </a:p>
          <a:p>
            <a:pPr lvl="1"/>
            <a:r>
              <a:rPr lang="en-US" dirty="0"/>
              <a:t>FDA mandated drug name change 2004 when the cholesterol-lowering medicine </a:t>
            </a:r>
            <a:r>
              <a:rPr lang="en-US" dirty="0" err="1"/>
              <a:t>Altocor</a:t>
            </a:r>
            <a:r>
              <a:rPr lang="en-US" dirty="0"/>
              <a:t> was being confused with the cholesterol-lowering medicine </a:t>
            </a:r>
            <a:r>
              <a:rPr lang="en-US" dirty="0" err="1"/>
              <a:t>Advicor</a:t>
            </a:r>
            <a:r>
              <a:rPr lang="en-US" dirty="0"/>
              <a:t>.  (Now </a:t>
            </a:r>
            <a:r>
              <a:rPr lang="en-US" dirty="0" err="1"/>
              <a:t>Altocor</a:t>
            </a:r>
            <a:r>
              <a:rPr lang="en-US" dirty="0"/>
              <a:t> is called </a:t>
            </a:r>
            <a:r>
              <a:rPr lang="en-US" dirty="0" err="1"/>
              <a:t>Altoprev</a:t>
            </a:r>
            <a:r>
              <a:rPr lang="en-US" dirty="0"/>
              <a:t>, and the agency hasn't received reports of errors since the name change).</a:t>
            </a:r>
          </a:p>
          <a:p>
            <a:pPr lvl="2"/>
            <a:endParaRPr lang="en-US" dirty="0"/>
          </a:p>
          <a:p>
            <a:r>
              <a:rPr lang="en-US" b="1" dirty="0"/>
              <a:t>After drugs are approved</a:t>
            </a:r>
          </a:p>
          <a:p>
            <a:pPr lvl="1"/>
            <a:r>
              <a:rPr lang="en-US" dirty="0"/>
              <a:t>the FDA tracks reports of errors due to drug name confusion and spreads the word to health professionals, along with recommendations for avoiding future problems. </a:t>
            </a:r>
            <a:endParaRPr lang="en-US" b="1" dirty="0"/>
          </a:p>
          <a:p>
            <a:endParaRPr lang="en-US" dirty="0">
              <a:hlinkClick r:id="rId2"/>
            </a:endParaRPr>
          </a:p>
          <a:p>
            <a:r>
              <a:rPr lang="en-US" dirty="0">
                <a:hlinkClick r:id="rId2"/>
              </a:rPr>
              <a:t>https://www.fda.gov/drugs/resourcesforyou/consumers/ucm143553.htm</a:t>
            </a:r>
            <a:endParaRPr lang="en-US" dirty="0"/>
          </a:p>
        </p:txBody>
      </p:sp>
      <p:sp>
        <p:nvSpPr>
          <p:cNvPr id="2" name="Title 1"/>
          <p:cNvSpPr>
            <a:spLocks noGrp="1"/>
          </p:cNvSpPr>
          <p:nvPr>
            <p:ph type="title"/>
          </p:nvPr>
        </p:nvSpPr>
        <p:spPr/>
        <p:txBody>
          <a:bodyPr>
            <a:normAutofit/>
          </a:bodyPr>
          <a:lstStyle/>
          <a:p>
            <a:r>
              <a:rPr lang="en-US" dirty="0"/>
              <a:t>Approaches to Reduce the Risk of Medication Errors</a:t>
            </a:r>
          </a:p>
        </p:txBody>
      </p:sp>
    </p:spTree>
    <p:extLst>
      <p:ext uri="{BB962C8B-B14F-4D97-AF65-F5344CB8AC3E}">
        <p14:creationId xmlns:p14="http://schemas.microsoft.com/office/powerpoint/2010/main" val="325216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648200" cy="6019800"/>
          </a:xfrm>
        </p:spPr>
        <p:txBody>
          <a:bodyPr>
            <a:normAutofit/>
          </a:bodyPr>
          <a:lstStyle/>
          <a:p>
            <a:pPr marL="0" indent="0">
              <a:buNone/>
            </a:pPr>
            <a:r>
              <a:rPr lang="en-US" sz="2400" b="1" dirty="0"/>
              <a:t>Common Hospital Strategies:</a:t>
            </a:r>
          </a:p>
          <a:p>
            <a:r>
              <a:rPr lang="en-US" dirty="0"/>
              <a:t>Hospitals and other health care organizations work to </a:t>
            </a:r>
            <a:r>
              <a:rPr lang="en-US" b="1" dirty="0"/>
              <a:t>reduce medication errors by using technology, improving processes, zeroing in on errors that cause harm, and building a culture of safety.</a:t>
            </a:r>
            <a:r>
              <a:rPr lang="en-US" dirty="0"/>
              <a:t> </a:t>
            </a:r>
          </a:p>
          <a:p>
            <a:pPr marL="0" indent="0">
              <a:buNone/>
            </a:pPr>
            <a:r>
              <a:rPr lang="en-US" b="1" u="sng" dirty="0"/>
              <a:t>Here are a couple of examples:</a:t>
            </a:r>
          </a:p>
          <a:p>
            <a:r>
              <a:rPr lang="en-US" b="1" dirty="0"/>
              <a:t>Pharmacy intervention:</a:t>
            </a:r>
            <a:r>
              <a:rPr lang="en-US" dirty="0"/>
              <a:t> </a:t>
            </a:r>
          </a:p>
          <a:p>
            <a:pPr lvl="1"/>
            <a:r>
              <a:rPr lang="en-US" dirty="0"/>
              <a:t>To ensure that patients continued taking their regularly prescribed medicines when they entered the hospital.</a:t>
            </a:r>
          </a:p>
          <a:p>
            <a:pPr lvl="1"/>
            <a:r>
              <a:rPr lang="en-US" sz="3000" b="1" dirty="0"/>
              <a:t>“Med Rec”</a:t>
            </a:r>
          </a:p>
          <a:p>
            <a:r>
              <a:rPr lang="en-US" b="1" dirty="0"/>
              <a:t>Computerized Physician Order Entry (CPOE):</a:t>
            </a:r>
          </a:p>
          <a:p>
            <a:r>
              <a:rPr lang="en-US" dirty="0"/>
              <a:t>Studies have shown that CPOE is effective in reducing medication errors.</a:t>
            </a:r>
            <a:endParaRPr lang="en-US" dirty="0">
              <a:hlinkClick r:id="rId2"/>
            </a:endParaRPr>
          </a:p>
          <a:p>
            <a:r>
              <a:rPr lang="en-US" sz="1400" dirty="0">
                <a:hlinkClick r:id="rId2"/>
              </a:rPr>
              <a:t>https://www.fda.gov/drugs/resourcesforyou/consumers/ucm143553.htm</a:t>
            </a:r>
            <a:endParaRPr lang="en-US" sz="1400" dirty="0"/>
          </a:p>
        </p:txBody>
      </p:sp>
      <p:sp>
        <p:nvSpPr>
          <p:cNvPr id="2" name="Title 1"/>
          <p:cNvSpPr>
            <a:spLocks noGrp="1"/>
          </p:cNvSpPr>
          <p:nvPr>
            <p:ph type="title"/>
          </p:nvPr>
        </p:nvSpPr>
        <p:spPr/>
        <p:txBody>
          <a:bodyPr>
            <a:normAutofit/>
          </a:bodyPr>
          <a:lstStyle/>
          <a:p>
            <a:r>
              <a:rPr lang="en-US" dirty="0"/>
              <a:t>Approaches to Reduce the Risk of Medication Errors</a:t>
            </a:r>
          </a:p>
        </p:txBody>
      </p:sp>
    </p:spTree>
    <p:extLst>
      <p:ext uri="{BB962C8B-B14F-4D97-AF65-F5344CB8AC3E}">
        <p14:creationId xmlns:p14="http://schemas.microsoft.com/office/powerpoint/2010/main" val="1384756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143000"/>
            <a:ext cx="2057400" cy="3048000"/>
          </a:xfrm>
        </p:spPr>
        <p:txBody>
          <a:bodyPr>
            <a:normAutofit/>
          </a:bodyPr>
          <a:lstStyle/>
          <a:p>
            <a:r>
              <a:rPr lang="en-US" sz="2800" dirty="0"/>
              <a:t>Approaches to Reduce the Risk of Medication Errors</a:t>
            </a:r>
          </a:p>
        </p:txBody>
      </p:sp>
      <p:sp>
        <p:nvSpPr>
          <p:cNvPr id="3" name="Content Placeholder 2"/>
          <p:cNvSpPr>
            <a:spLocks noGrp="1"/>
          </p:cNvSpPr>
          <p:nvPr>
            <p:ph idx="1"/>
          </p:nvPr>
        </p:nvSpPr>
        <p:spPr>
          <a:xfrm>
            <a:off x="304800" y="533400"/>
            <a:ext cx="5029200" cy="5638800"/>
          </a:xfrm>
        </p:spPr>
        <p:txBody>
          <a:bodyPr>
            <a:noAutofit/>
          </a:bodyPr>
          <a:lstStyle/>
          <a:p>
            <a:pPr marL="45720" indent="0">
              <a:buNone/>
            </a:pPr>
            <a:r>
              <a:rPr lang="en-US" sz="2000" b="1" dirty="0"/>
              <a:t>Improving Transition of Care: Opportunities for Community Pharmacists </a:t>
            </a:r>
            <a:r>
              <a:rPr lang="en-US" sz="2000" b="1" dirty="0">
                <a:solidFill>
                  <a:srgbClr val="00B0F0"/>
                </a:solidFill>
              </a:rPr>
              <a:t>(</a:t>
            </a:r>
            <a:r>
              <a:rPr lang="en-US" sz="2000" u="sng" dirty="0">
                <a:solidFill>
                  <a:srgbClr val="00B0F0"/>
                </a:solidFill>
                <a:hlinkClick r:id="rId2"/>
              </a:rPr>
              <a:t>February 2017, </a:t>
            </a:r>
            <a:r>
              <a:rPr lang="en-US" sz="2000" u="sng" dirty="0" err="1">
                <a:solidFill>
                  <a:srgbClr val="00B0F0"/>
                </a:solidFill>
                <a:hlinkClick r:id="rId2"/>
              </a:rPr>
              <a:t>Vol</a:t>
            </a:r>
            <a:r>
              <a:rPr lang="en-US" sz="2000" u="sng" dirty="0">
                <a:solidFill>
                  <a:srgbClr val="00B0F0"/>
                </a:solidFill>
                <a:hlinkClick r:id="rId2"/>
              </a:rPr>
              <a:t> 5, No 2</a:t>
            </a:r>
            <a:r>
              <a:rPr lang="en-US" sz="2000" dirty="0">
                <a:solidFill>
                  <a:srgbClr val="00B0F0"/>
                </a:solidFill>
              </a:rPr>
              <a:t> - </a:t>
            </a:r>
            <a:r>
              <a:rPr lang="en-US" sz="2000" i="1" dirty="0">
                <a:solidFill>
                  <a:srgbClr val="00B0F0"/>
                </a:solidFill>
                <a:hlinkClick r:id="rId3"/>
              </a:rPr>
              <a:t>Inside Pharmacy</a:t>
            </a:r>
            <a:r>
              <a:rPr lang="en-US" sz="2000" i="1" dirty="0">
                <a:solidFill>
                  <a:srgbClr val="00B0F0"/>
                </a:solidFill>
              </a:rPr>
              <a:t>):</a:t>
            </a:r>
            <a:endParaRPr lang="en-US" sz="2000" b="1" dirty="0">
              <a:solidFill>
                <a:srgbClr val="00B0F0"/>
              </a:solidFill>
            </a:endParaRPr>
          </a:p>
          <a:p>
            <a:r>
              <a:rPr lang="en-US" sz="1800" b="1" u="sng" dirty="0"/>
              <a:t>Transition of care</a:t>
            </a:r>
            <a:r>
              <a:rPr lang="en-US" sz="1800" dirty="0"/>
              <a:t> is the transfer of the care of a patient from one setting to another.</a:t>
            </a:r>
            <a:endParaRPr lang="en-US" sz="1800" baseline="30000" dirty="0"/>
          </a:p>
          <a:p>
            <a:r>
              <a:rPr lang="en-US" sz="1800" dirty="0"/>
              <a:t> In the United States, approximately 20% of 30-day hospital readmissions occur because of uncoordinated transition of care.</a:t>
            </a:r>
          </a:p>
          <a:p>
            <a:r>
              <a:rPr lang="en-US" sz="1800" b="1" dirty="0"/>
              <a:t>Billions of dollars </a:t>
            </a:r>
            <a:r>
              <a:rPr lang="en-US" sz="1800" dirty="0"/>
              <a:t>are spent unnecessarily because patients are not receiving proper, coordinated, and consistent care when they are discharged from the hospital into their communities.</a:t>
            </a:r>
          </a:p>
          <a:p>
            <a:r>
              <a:rPr lang="en-US" sz="1800" dirty="0"/>
              <a:t> In fact, Medicare reports show that more than </a:t>
            </a:r>
            <a:r>
              <a:rPr lang="en-US" sz="1800" b="1" dirty="0"/>
              <a:t>$17 billion are spent annually </a:t>
            </a:r>
            <a:r>
              <a:rPr lang="en-US" sz="1800" dirty="0"/>
              <a:t>on preventable readmissions; a large percentage of patients are readmitted because of </a:t>
            </a:r>
            <a:r>
              <a:rPr lang="en-US" sz="1800" b="1" dirty="0"/>
              <a:t>improper medication use after discharge</a:t>
            </a:r>
            <a:r>
              <a:rPr lang="en-US" sz="1800" dirty="0"/>
              <a:t>.</a:t>
            </a:r>
            <a:endParaRPr lang="en-US" sz="1800" baseline="30000" dirty="0"/>
          </a:p>
          <a:p>
            <a:endParaRPr lang="en-US" sz="1400"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523698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143000"/>
            <a:ext cx="2057400" cy="3048000"/>
          </a:xfrm>
        </p:spPr>
        <p:txBody>
          <a:bodyPr>
            <a:normAutofit/>
          </a:bodyPr>
          <a:lstStyle/>
          <a:p>
            <a:r>
              <a:rPr lang="en-US" sz="2800" dirty="0"/>
              <a:t>Approaches to Reduce the Risk of Medication Errors</a:t>
            </a:r>
          </a:p>
        </p:txBody>
      </p:sp>
      <p:sp>
        <p:nvSpPr>
          <p:cNvPr id="3" name="Content Placeholder 2"/>
          <p:cNvSpPr>
            <a:spLocks noGrp="1"/>
          </p:cNvSpPr>
          <p:nvPr>
            <p:ph idx="1"/>
          </p:nvPr>
        </p:nvSpPr>
        <p:spPr>
          <a:xfrm>
            <a:off x="304800" y="457200"/>
            <a:ext cx="5029200" cy="5638800"/>
          </a:xfrm>
        </p:spPr>
        <p:txBody>
          <a:bodyPr>
            <a:noAutofit/>
          </a:bodyPr>
          <a:lstStyle/>
          <a:p>
            <a:pPr marL="45720" indent="0">
              <a:buNone/>
            </a:pPr>
            <a:r>
              <a:rPr lang="en-US" sz="1800" b="1" dirty="0"/>
              <a:t>Improving Transition of Care: Opportunities for Community Pharmacists </a:t>
            </a:r>
            <a:r>
              <a:rPr lang="en-US" sz="1800" i="1" dirty="0"/>
              <a:t>(cont.)</a:t>
            </a:r>
            <a:endParaRPr lang="en-US" sz="1800" b="1" dirty="0"/>
          </a:p>
          <a:p>
            <a:r>
              <a:rPr lang="en-US" sz="1800" dirty="0"/>
              <a:t>A systematic review showed that up to </a:t>
            </a:r>
            <a:r>
              <a:rPr lang="en-US" sz="1800" b="1" dirty="0"/>
              <a:t>2% of medication discrepancies are life-threatening and lead to death.</a:t>
            </a:r>
          </a:p>
          <a:p>
            <a:r>
              <a:rPr lang="en-US" sz="1800" b="1" dirty="0"/>
              <a:t>Medication discrepancies </a:t>
            </a:r>
            <a:r>
              <a:rPr lang="en-US" sz="1800" dirty="0"/>
              <a:t>often occur when patients lack understanding of discharge medication plans, have inadequate literacy to understand the discharge instructions, become </a:t>
            </a:r>
            <a:r>
              <a:rPr lang="en-US" sz="1800" dirty="0" err="1"/>
              <a:t>nonadherent</a:t>
            </a:r>
            <a:r>
              <a:rPr lang="en-US" sz="1800" dirty="0"/>
              <a:t> to a medication regimen, and/or experience adverse drug events.</a:t>
            </a:r>
            <a:endParaRPr lang="en-US" sz="1800" baseline="30000" dirty="0"/>
          </a:p>
          <a:p>
            <a:r>
              <a:rPr lang="en-US" sz="1800" b="1" dirty="0"/>
              <a:t>Expanding community pharmacists’ involvement in post discharge transition of care and improving communication will benefit patients</a:t>
            </a:r>
            <a:r>
              <a:rPr lang="en-US" sz="1800" dirty="0"/>
              <a:t>, healthcare providers, and the healthcare system by decreasing hospital readmissions, medication-related adverse events, and financial burdens. </a:t>
            </a:r>
          </a:p>
          <a:p>
            <a:endParaRPr lang="en-US" sz="1400" dirty="0"/>
          </a:p>
          <a:p>
            <a:r>
              <a:rPr lang="en-US" sz="1400" b="1" dirty="0">
                <a:solidFill>
                  <a:srgbClr val="00B0F0"/>
                </a:solidFill>
              </a:rPr>
              <a:t>(</a:t>
            </a:r>
            <a:r>
              <a:rPr lang="en-US" sz="1400" u="sng" dirty="0">
                <a:solidFill>
                  <a:srgbClr val="00B0F0"/>
                </a:solidFill>
                <a:hlinkClick r:id="rId2"/>
              </a:rPr>
              <a:t>February 2017, </a:t>
            </a:r>
            <a:r>
              <a:rPr lang="en-US" sz="1400" u="sng" dirty="0" err="1">
                <a:solidFill>
                  <a:srgbClr val="00B0F0"/>
                </a:solidFill>
                <a:hlinkClick r:id="rId2"/>
              </a:rPr>
              <a:t>Vol</a:t>
            </a:r>
            <a:r>
              <a:rPr lang="en-US" sz="1400" u="sng" dirty="0">
                <a:solidFill>
                  <a:srgbClr val="00B0F0"/>
                </a:solidFill>
                <a:hlinkClick r:id="rId2"/>
              </a:rPr>
              <a:t> 5, No 2</a:t>
            </a:r>
            <a:r>
              <a:rPr lang="en-US" sz="1400" dirty="0">
                <a:solidFill>
                  <a:srgbClr val="00B0F0"/>
                </a:solidFill>
              </a:rPr>
              <a:t> - </a:t>
            </a:r>
            <a:r>
              <a:rPr lang="en-US" sz="1400" i="1" dirty="0">
                <a:solidFill>
                  <a:srgbClr val="00B0F0"/>
                </a:solidFill>
                <a:hlinkClick r:id="rId3"/>
              </a:rPr>
              <a:t>Inside Pharmacy</a:t>
            </a:r>
            <a:r>
              <a:rPr lang="en-US" sz="1400" i="1" dirty="0">
                <a:solidFill>
                  <a:srgbClr val="00B0F0"/>
                </a:solidFill>
              </a:rPr>
              <a:t>)</a:t>
            </a:r>
            <a:endParaRPr lang="en-US" sz="1400" dirty="0">
              <a:solidFill>
                <a:srgbClr val="00B0F0"/>
              </a:solidFill>
            </a:endParaRP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828574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14400"/>
            <a:ext cx="1905000" cy="3352800"/>
          </a:xfrm>
        </p:spPr>
        <p:txBody>
          <a:bodyPr/>
          <a:lstStyle/>
          <a:p>
            <a:r>
              <a:rPr lang="en-US" b="1" dirty="0"/>
              <a:t>Improving Transition of Care: Opportunities for Community Pharmacists (cont.)</a:t>
            </a:r>
            <a:endParaRPr lang="en-US" dirty="0"/>
          </a:p>
        </p:txBody>
      </p:sp>
      <p:sp>
        <p:nvSpPr>
          <p:cNvPr id="3" name="Content Placeholder 2"/>
          <p:cNvSpPr>
            <a:spLocks noGrp="1"/>
          </p:cNvSpPr>
          <p:nvPr>
            <p:ph idx="1"/>
          </p:nvPr>
        </p:nvSpPr>
        <p:spPr>
          <a:xfrm>
            <a:off x="304800" y="304800"/>
            <a:ext cx="5562600" cy="5867400"/>
          </a:xfrm>
        </p:spPr>
        <p:txBody>
          <a:bodyPr>
            <a:noAutofit/>
          </a:bodyPr>
          <a:lstStyle/>
          <a:p>
            <a:pPr marL="45720" indent="0">
              <a:buNone/>
            </a:pPr>
            <a:r>
              <a:rPr lang="en-US" sz="2000" b="1" u="sng" dirty="0"/>
              <a:t>Barriers:</a:t>
            </a:r>
          </a:p>
          <a:p>
            <a:r>
              <a:rPr lang="en-US" sz="2000" dirty="0"/>
              <a:t>Despite having community pharmacists readily accessible, many </a:t>
            </a:r>
            <a:r>
              <a:rPr lang="en-US" sz="2000" b="1" dirty="0"/>
              <a:t>roadblocks </a:t>
            </a:r>
            <a:r>
              <a:rPr lang="en-US" sz="2000" dirty="0"/>
              <a:t>discourage care transition services in community pharmacies. </a:t>
            </a:r>
          </a:p>
          <a:p>
            <a:r>
              <a:rPr lang="en-US" sz="2000" dirty="0"/>
              <a:t>A study published in 2015 assessed community pharmacists’ readiness to participate in care transition. </a:t>
            </a:r>
          </a:p>
          <a:p>
            <a:r>
              <a:rPr lang="en-US" sz="2000" dirty="0"/>
              <a:t>The </a:t>
            </a:r>
            <a:r>
              <a:rPr lang="en-US" sz="2000" b="1" dirty="0"/>
              <a:t>primary barrier was the lack of time to offer </a:t>
            </a:r>
            <a:r>
              <a:rPr lang="en-US" sz="2000" dirty="0"/>
              <a:t>transition of care services in the community. </a:t>
            </a:r>
          </a:p>
          <a:p>
            <a:r>
              <a:rPr lang="en-US" sz="2000" dirty="0"/>
              <a:t>The </a:t>
            </a:r>
            <a:r>
              <a:rPr lang="en-US" sz="2000" b="1" dirty="0"/>
              <a:t>inadequate staffing of pharmacists </a:t>
            </a:r>
            <a:r>
              <a:rPr lang="en-US" sz="2000" dirty="0"/>
              <a:t>and technicians prohibits the incorporation of other services, and prohibits pharmacists from providing efficient and/or sufficient care to patients.</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86394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14400"/>
            <a:ext cx="1905000" cy="3352800"/>
          </a:xfrm>
        </p:spPr>
        <p:txBody>
          <a:bodyPr/>
          <a:lstStyle/>
          <a:p>
            <a:r>
              <a:rPr lang="en-US" b="1" dirty="0"/>
              <a:t>Improving Transition of Care: Opportunities for Community Pharmacists (cont.)</a:t>
            </a:r>
            <a:endParaRPr lang="en-US" dirty="0"/>
          </a:p>
        </p:txBody>
      </p:sp>
      <p:sp>
        <p:nvSpPr>
          <p:cNvPr id="3" name="Content Placeholder 2"/>
          <p:cNvSpPr>
            <a:spLocks noGrp="1"/>
          </p:cNvSpPr>
          <p:nvPr>
            <p:ph idx="1"/>
          </p:nvPr>
        </p:nvSpPr>
        <p:spPr>
          <a:xfrm>
            <a:off x="304800" y="533400"/>
            <a:ext cx="5562600" cy="5638800"/>
          </a:xfrm>
        </p:spPr>
        <p:txBody>
          <a:bodyPr>
            <a:noAutofit/>
          </a:bodyPr>
          <a:lstStyle/>
          <a:p>
            <a:pPr marL="45720" indent="0">
              <a:buNone/>
            </a:pPr>
            <a:r>
              <a:rPr lang="en-US" sz="2000" b="1" u="sng" dirty="0"/>
              <a:t>Barriers</a:t>
            </a:r>
            <a:r>
              <a:rPr lang="en-US" sz="2000" b="1" dirty="0"/>
              <a:t> (cont.):</a:t>
            </a:r>
          </a:p>
          <a:p>
            <a:r>
              <a:rPr lang="en-US" sz="2000" dirty="0"/>
              <a:t>Other obstacles include </a:t>
            </a:r>
            <a:r>
              <a:rPr lang="en-US" sz="2000" b="1" dirty="0"/>
              <a:t>poor communication between the physicians and pharmacists</a:t>
            </a:r>
            <a:r>
              <a:rPr lang="en-US" sz="2000" dirty="0"/>
              <a:t>, and </a:t>
            </a:r>
            <a:r>
              <a:rPr lang="en-US" sz="2000" b="1" dirty="0"/>
              <a:t>lack of access to the patient’s hospitalization data.</a:t>
            </a:r>
            <a:r>
              <a:rPr lang="en-US" sz="2000" dirty="0"/>
              <a:t> </a:t>
            </a:r>
          </a:p>
          <a:p>
            <a:r>
              <a:rPr lang="en-US" sz="2000" dirty="0"/>
              <a:t>Lack of physician and patient acceptance and lack of reimbursements are also reasons why community pharmacists are hesitant to be more involved in transition of care.</a:t>
            </a:r>
          </a:p>
          <a:p>
            <a:r>
              <a:rPr lang="en-US" sz="2000" dirty="0"/>
              <a:t>By failing to take a larger role and actively get </a:t>
            </a:r>
            <a:r>
              <a:rPr lang="en-US" sz="2000" b="1" dirty="0"/>
              <a:t>involved in transition of care</a:t>
            </a:r>
            <a:r>
              <a:rPr lang="en-US" sz="2000" dirty="0"/>
              <a:t>, pharmacists may leave patients unaware of the services that community pharmacists are capable of providing.</a:t>
            </a:r>
          </a:p>
          <a:p>
            <a:r>
              <a:rPr lang="en-US" sz="2000" dirty="0"/>
              <a:t>Once pharmacies are able to </a:t>
            </a:r>
            <a:r>
              <a:rPr lang="en-US" sz="2000" b="1" dirty="0"/>
              <a:t>get reimbursed for their services,</a:t>
            </a:r>
            <a:r>
              <a:rPr lang="en-US" sz="2000" dirty="0"/>
              <a:t> it is likely that more community pharmacies will obtain sufficient resources, including time, and be willing to offer these services.</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06934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419600" cy="5714999"/>
          </a:xfrm>
        </p:spPr>
        <p:txBody>
          <a:bodyPr>
            <a:normAutofit fontScale="92500"/>
          </a:bodyPr>
          <a:lstStyle/>
          <a:p>
            <a:pPr marL="0" indent="0">
              <a:buNone/>
            </a:pPr>
            <a:r>
              <a:rPr lang="en-US" sz="2400" b="1" i="1" dirty="0"/>
              <a:t>What Consumers/Patients Can Do? </a:t>
            </a:r>
          </a:p>
          <a:p>
            <a:r>
              <a:rPr lang="en-US" sz="2400" b="1" i="1" dirty="0"/>
              <a:t>Recommendations by the FDA:</a:t>
            </a:r>
          </a:p>
          <a:p>
            <a:pPr lvl="1"/>
            <a:r>
              <a:rPr lang="en-US" sz="1800" dirty="0"/>
              <a:t>Know </a:t>
            </a:r>
            <a:r>
              <a:rPr lang="en-US" sz="1800" b="1" dirty="0"/>
              <a:t>what kind of errors occur</a:t>
            </a:r>
            <a:r>
              <a:rPr lang="en-US" sz="1800" dirty="0"/>
              <a:t>. </a:t>
            </a:r>
          </a:p>
          <a:p>
            <a:pPr lvl="1"/>
            <a:r>
              <a:rPr lang="en-US" sz="1800" dirty="0"/>
              <a:t>Find out what </a:t>
            </a:r>
            <a:r>
              <a:rPr lang="en-US" sz="1800" b="1" dirty="0"/>
              <a:t>drug you're taking </a:t>
            </a:r>
            <a:r>
              <a:rPr lang="en-US" sz="1800" dirty="0"/>
              <a:t>and what it's for.</a:t>
            </a:r>
          </a:p>
          <a:p>
            <a:pPr lvl="1"/>
            <a:r>
              <a:rPr lang="en-US" sz="1800" dirty="0"/>
              <a:t>Find out how to take the drug and make sure you understand the directions.</a:t>
            </a:r>
          </a:p>
          <a:p>
            <a:pPr lvl="1"/>
            <a:r>
              <a:rPr lang="en-US" sz="1800" b="1" dirty="0"/>
              <a:t>Keep a list of all medications</a:t>
            </a:r>
            <a:r>
              <a:rPr lang="en-US" sz="1800" dirty="0"/>
              <a:t>, including OTC drugs, as well as dietary supplements, medicinal herbs, and other substances you take for health reasons, and report it to your health care providers. </a:t>
            </a:r>
          </a:p>
          <a:p>
            <a:pPr lvl="1"/>
            <a:r>
              <a:rPr lang="en-US" sz="1800" dirty="0"/>
              <a:t>If in doubt</a:t>
            </a:r>
            <a:r>
              <a:rPr lang="en-US" sz="1800" b="1" dirty="0"/>
              <a:t>, ask, ask, ask</a:t>
            </a:r>
            <a:r>
              <a:rPr lang="en-US" sz="1800" dirty="0"/>
              <a:t>. Be on the lookout for clues of a problem,  such as if your pills look different than normal or if you notice a different drug name or different directions than what you thought. </a:t>
            </a:r>
            <a:endParaRPr lang="en-US" dirty="0">
              <a:hlinkClick r:id="rId2"/>
            </a:endParaRPr>
          </a:p>
          <a:p>
            <a:r>
              <a:rPr lang="en-US" sz="1400" dirty="0">
                <a:hlinkClick r:id="rId2"/>
              </a:rPr>
              <a:t>https://www.fda.gov/drugs/resourcesforyou/consumers/ucm143553.htm</a:t>
            </a:r>
            <a:endParaRPr lang="en-US" dirty="0"/>
          </a:p>
        </p:txBody>
      </p:sp>
      <p:sp>
        <p:nvSpPr>
          <p:cNvPr id="2" name="Title 1"/>
          <p:cNvSpPr>
            <a:spLocks noGrp="1"/>
          </p:cNvSpPr>
          <p:nvPr>
            <p:ph type="title"/>
          </p:nvPr>
        </p:nvSpPr>
        <p:spPr/>
        <p:txBody>
          <a:bodyPr>
            <a:normAutofit/>
          </a:bodyPr>
          <a:lstStyle/>
          <a:p>
            <a:r>
              <a:rPr lang="en-US" dirty="0"/>
              <a:t>Approaches to Reduce the Risk of Medication Errors</a:t>
            </a:r>
          </a:p>
        </p:txBody>
      </p:sp>
    </p:spTree>
    <p:extLst>
      <p:ext uri="{BB962C8B-B14F-4D97-AF65-F5344CB8AC3E}">
        <p14:creationId xmlns:p14="http://schemas.microsoft.com/office/powerpoint/2010/main" val="199091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800600" cy="5714999"/>
          </a:xfrm>
        </p:spPr>
        <p:txBody>
          <a:bodyPr>
            <a:normAutofit/>
          </a:bodyPr>
          <a:lstStyle/>
          <a:p>
            <a:r>
              <a:rPr lang="en-US" dirty="0"/>
              <a:t>"A medication error is any </a:t>
            </a:r>
            <a:r>
              <a:rPr lang="en-US" b="1" u="sng" dirty="0"/>
              <a:t>preventable</a:t>
            </a:r>
            <a:r>
              <a:rPr lang="en-US" dirty="0"/>
              <a:t> event that may cause or lead to inappropriate medication use or patient harm while the medication is in the control of the health care professional, patient, or consumer. Such events may be related to </a:t>
            </a:r>
            <a:r>
              <a:rPr lang="en-US" b="1" dirty="0"/>
              <a:t>professional practice, health care products, procedures, and systems, including prescribing, order communication, product labeling, packaging, and nomenclature, compounding, dispensing, distribution, administration, education, monitoring, and use.“</a:t>
            </a:r>
          </a:p>
          <a:p>
            <a:r>
              <a:rPr lang="en-US" dirty="0">
                <a:hlinkClick r:id="rId2"/>
              </a:rPr>
              <a:t>http://www.nccmerp.org/about-medication-errors</a:t>
            </a:r>
            <a:r>
              <a:rPr lang="en-US" dirty="0"/>
              <a:t>. Accessed 5/30/2017.</a:t>
            </a:r>
          </a:p>
          <a:p>
            <a:endParaRPr lang="en-US" dirty="0"/>
          </a:p>
        </p:txBody>
      </p:sp>
      <p:sp>
        <p:nvSpPr>
          <p:cNvPr id="2" name="Title 1"/>
          <p:cNvSpPr>
            <a:spLocks noGrp="1"/>
          </p:cNvSpPr>
          <p:nvPr>
            <p:ph type="title"/>
          </p:nvPr>
        </p:nvSpPr>
        <p:spPr/>
        <p:txBody>
          <a:bodyPr>
            <a:normAutofit/>
          </a:bodyPr>
          <a:lstStyle/>
          <a:p>
            <a:r>
              <a:rPr lang="en-US" b="1" dirty="0"/>
              <a:t>What is a Medication Error?</a:t>
            </a:r>
            <a:br>
              <a:rPr lang="en-US" b="1" dirty="0"/>
            </a:br>
            <a:endParaRPr lang="en-US" dirty="0"/>
          </a:p>
        </p:txBody>
      </p:sp>
    </p:spTree>
    <p:extLst>
      <p:ext uri="{BB962C8B-B14F-4D97-AF65-F5344CB8AC3E}">
        <p14:creationId xmlns:p14="http://schemas.microsoft.com/office/powerpoint/2010/main" val="3031713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4191000" cy="1752600"/>
          </a:xfrm>
        </p:spPr>
        <p:txBody>
          <a:bodyPr>
            <a:normAutofit/>
          </a:bodyPr>
          <a:lstStyle/>
          <a:p>
            <a:r>
              <a:rPr lang="en-US" sz="3600" b="1" dirty="0"/>
              <a:t>Available Resources</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0927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105400" cy="5943600"/>
          </a:xfrm>
        </p:spPr>
        <p:txBody>
          <a:bodyPr>
            <a:normAutofit fontScale="85000" lnSpcReduction="20000"/>
          </a:bodyPr>
          <a:lstStyle/>
          <a:p>
            <a:pPr marL="0" indent="0">
              <a:buNone/>
            </a:pPr>
            <a:r>
              <a:rPr lang="en-US" sz="3100" b="1" i="1" u="sng" dirty="0"/>
              <a:t>Who Tracks Medication Errors?</a:t>
            </a:r>
            <a:endParaRPr lang="en-US" sz="3100" b="1" u="sng" dirty="0"/>
          </a:p>
          <a:p>
            <a:r>
              <a:rPr lang="en-US" b="1" dirty="0"/>
              <a:t>The Food and Drug Administration</a:t>
            </a:r>
            <a:endParaRPr lang="en-US" dirty="0"/>
          </a:p>
          <a:p>
            <a:r>
              <a:rPr lang="en-US" dirty="0"/>
              <a:t>Accepts reports from consumers and health professionals about products regulated by the FDA, including drugs and medical devices, through </a:t>
            </a:r>
            <a:r>
              <a:rPr lang="en-US" dirty="0" err="1"/>
              <a:t>MedWatch</a:t>
            </a:r>
            <a:r>
              <a:rPr lang="en-US" dirty="0"/>
              <a:t>, the FDA's safety information and adverse event reporting program.</a:t>
            </a:r>
            <a:br>
              <a:rPr lang="en-US" dirty="0"/>
            </a:br>
            <a:r>
              <a:rPr lang="en-US" dirty="0"/>
              <a:t>(800) 332-1088</a:t>
            </a:r>
            <a:br>
              <a:rPr lang="en-US" dirty="0"/>
            </a:br>
            <a:r>
              <a:rPr lang="en-US" dirty="0">
                <a:hlinkClick r:id="rId2"/>
              </a:rPr>
              <a:t>www.fda.gov/medwatch.htm</a:t>
            </a:r>
            <a:endParaRPr lang="en-US" dirty="0"/>
          </a:p>
          <a:p>
            <a:r>
              <a:rPr lang="en-US" b="1" dirty="0"/>
              <a:t>Institute for Safe Medication Practices</a:t>
            </a:r>
            <a:endParaRPr lang="en-US" dirty="0"/>
          </a:p>
          <a:p>
            <a:r>
              <a:rPr lang="en-US" dirty="0"/>
              <a:t>Accepts reports from consumers and health professionals related to medication. Publishes Safe Medicine, a consumer newsletter on medication errors.</a:t>
            </a:r>
            <a:br>
              <a:rPr lang="en-US" dirty="0"/>
            </a:br>
            <a:r>
              <a:rPr lang="en-US" dirty="0"/>
              <a:t>1800 </a:t>
            </a:r>
            <a:r>
              <a:rPr lang="en-US" dirty="0" err="1"/>
              <a:t>Byberry</a:t>
            </a:r>
            <a:r>
              <a:rPr lang="en-US" dirty="0"/>
              <a:t> Road, Suite 810 Huntingdon Valley, PA 19006-3520</a:t>
            </a:r>
            <a:br>
              <a:rPr lang="en-US" dirty="0"/>
            </a:br>
            <a:r>
              <a:rPr lang="en-US" dirty="0"/>
              <a:t>(215) 947-7797</a:t>
            </a:r>
            <a:br>
              <a:rPr lang="en-US" dirty="0"/>
            </a:br>
            <a:r>
              <a:rPr lang="en-US" dirty="0">
                <a:hlinkClick r:id="rId3"/>
              </a:rPr>
              <a:t>www.ismp.org</a:t>
            </a:r>
            <a:endParaRPr lang="en-US" dirty="0">
              <a:hlinkClick r:id="rId4"/>
            </a:endParaRPr>
          </a:p>
          <a:p>
            <a:r>
              <a:rPr lang="en-US" dirty="0">
                <a:hlinkClick r:id="rId4"/>
              </a:rPr>
              <a:t>http://www.ismp.org/tools/default.aspx</a:t>
            </a:r>
            <a:endParaRPr lang="en-US" dirty="0"/>
          </a:p>
          <a:p>
            <a:r>
              <a:rPr lang="en-US" b="1" dirty="0"/>
              <a:t>U.S. Pharmacopeia</a:t>
            </a:r>
            <a:endParaRPr lang="en-US" dirty="0"/>
          </a:p>
          <a:p>
            <a:r>
              <a:rPr lang="en-US" dirty="0"/>
              <a:t>The Medication Errors Reporting (MER) Program, in cooperation with the Institute for Safe Medication Practices, is a voluntary national medication error reporting program.</a:t>
            </a:r>
            <a:br>
              <a:rPr lang="en-US" dirty="0"/>
            </a:br>
            <a:r>
              <a:rPr lang="en-US" dirty="0"/>
              <a:t>12601 </a:t>
            </a:r>
            <a:r>
              <a:rPr lang="en-US" dirty="0" err="1"/>
              <a:t>Twinbrook</a:t>
            </a:r>
            <a:r>
              <a:rPr lang="en-US" dirty="0"/>
              <a:t> Parkway</a:t>
            </a:r>
            <a:br>
              <a:rPr lang="en-US" dirty="0"/>
            </a:br>
            <a:r>
              <a:rPr lang="en-US" dirty="0"/>
              <a:t>Rockville, MD 20852 (800) 23-ERROR (233-7767)</a:t>
            </a:r>
            <a:br>
              <a:rPr lang="en-US" dirty="0"/>
            </a:br>
            <a:r>
              <a:rPr lang="en-US" dirty="0">
                <a:hlinkClick r:id="rId5"/>
              </a:rPr>
              <a:t>www.usp.org</a:t>
            </a:r>
            <a:endParaRPr lang="en-US" dirty="0"/>
          </a:p>
          <a:p>
            <a:r>
              <a:rPr lang="en-US" b="1" dirty="0" err="1"/>
              <a:t>MedMARX</a:t>
            </a:r>
            <a:endParaRPr lang="en-US" dirty="0"/>
          </a:p>
          <a:p>
            <a:r>
              <a:rPr lang="en-US" dirty="0"/>
              <a:t>USP's anonymous medication error reporting program used by hospitals. These data are not submitted to the FDA.</a:t>
            </a:r>
            <a:br>
              <a:rPr lang="en-US" dirty="0"/>
            </a:br>
            <a:r>
              <a:rPr lang="en-US" dirty="0">
                <a:hlinkClick r:id="rId6"/>
              </a:rPr>
              <a:t>www.medmarx.com</a:t>
            </a:r>
            <a:endParaRPr lang="en-US" dirty="0"/>
          </a:p>
        </p:txBody>
      </p:sp>
      <p:sp>
        <p:nvSpPr>
          <p:cNvPr id="2" name="Title 1"/>
          <p:cNvSpPr>
            <a:spLocks noGrp="1"/>
          </p:cNvSpPr>
          <p:nvPr>
            <p:ph type="title"/>
          </p:nvPr>
        </p:nvSpPr>
        <p:spPr>
          <a:xfrm>
            <a:off x="5562600" y="457200"/>
            <a:ext cx="2362200" cy="5715000"/>
          </a:xfrm>
        </p:spPr>
        <p:txBody>
          <a:bodyPr>
            <a:normAutofit/>
          </a:bodyPr>
          <a:lstStyle/>
          <a:p>
            <a:r>
              <a:rPr lang="en-US" sz="2400" dirty="0"/>
              <a:t>Available Resources for Pharmacists and Healthcare Professionals</a:t>
            </a:r>
          </a:p>
        </p:txBody>
      </p:sp>
    </p:spTree>
    <p:extLst>
      <p:ext uri="{BB962C8B-B14F-4D97-AF65-F5344CB8AC3E}">
        <p14:creationId xmlns:p14="http://schemas.microsoft.com/office/powerpoint/2010/main" val="2460906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05840"/>
            <a:ext cx="82010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588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For More Information</a:t>
            </a:r>
          </a:p>
          <a:p>
            <a:r>
              <a:rPr lang="en-US" dirty="0"/>
              <a:t>Agency for </a:t>
            </a:r>
            <a:r>
              <a:rPr lang="en-US" b="1" dirty="0"/>
              <a:t>Healthcare Research and Quality</a:t>
            </a:r>
            <a:br>
              <a:rPr lang="en-US" dirty="0"/>
            </a:br>
            <a:r>
              <a:rPr lang="en-US" dirty="0"/>
              <a:t>Brochures: "20 Tips to Help Prevent Medical Errors" and "20 Tips to Help Prevent Medical Errors in Children"</a:t>
            </a:r>
            <a:br>
              <a:rPr lang="en-US" dirty="0"/>
            </a:br>
            <a:r>
              <a:rPr lang="en-US" dirty="0"/>
              <a:t>(800) 358-9295</a:t>
            </a:r>
          </a:p>
          <a:p>
            <a:r>
              <a:rPr lang="en-US" dirty="0"/>
              <a:t>Food and Drug Administration</a:t>
            </a:r>
            <a:br>
              <a:rPr lang="en-US" dirty="0"/>
            </a:br>
            <a:r>
              <a:rPr lang="en-US" dirty="0">
                <a:hlinkClick r:id="rId2"/>
              </a:rPr>
              <a:t>Think it Through: A Guide to Managing the Benefits and Risks of Medicines</a:t>
            </a:r>
            <a:br>
              <a:rPr lang="en-US" dirty="0"/>
            </a:br>
            <a:r>
              <a:rPr lang="en-US" dirty="0"/>
              <a:t>(888) 878-3256</a:t>
            </a:r>
            <a:endParaRPr lang="en-US" b="1" dirty="0">
              <a:hlinkClick r:id="rId3"/>
            </a:endParaRPr>
          </a:p>
          <a:p>
            <a:r>
              <a:rPr lang="en-US" dirty="0">
                <a:hlinkClick r:id="rId3"/>
              </a:rPr>
              <a:t>http://www.ismp.org/tools/default.aspx</a:t>
            </a:r>
            <a:endParaRPr lang="en-US" dirty="0"/>
          </a:p>
          <a:p>
            <a:r>
              <a:rPr lang="en-US" dirty="0">
                <a:hlinkClick r:id="rId4"/>
              </a:rPr>
              <a:t>https://www.fda.gov/drugs/resourcesforyou</a:t>
            </a:r>
            <a:endParaRPr lang="en-US" dirty="0"/>
          </a:p>
        </p:txBody>
      </p:sp>
      <p:sp>
        <p:nvSpPr>
          <p:cNvPr id="2" name="Title 1"/>
          <p:cNvSpPr>
            <a:spLocks noGrp="1"/>
          </p:cNvSpPr>
          <p:nvPr>
            <p:ph type="title"/>
          </p:nvPr>
        </p:nvSpPr>
        <p:spPr/>
        <p:txBody>
          <a:bodyPr>
            <a:normAutofit/>
          </a:bodyPr>
          <a:lstStyle/>
          <a:p>
            <a:r>
              <a:rPr lang="en-US" dirty="0"/>
              <a:t>Additional Resources for Pharmacy Technicians </a:t>
            </a:r>
          </a:p>
        </p:txBody>
      </p:sp>
    </p:spTree>
    <p:extLst>
      <p:ext uri="{BB962C8B-B14F-4D97-AF65-F5344CB8AC3E}">
        <p14:creationId xmlns:p14="http://schemas.microsoft.com/office/powerpoint/2010/main" val="3864290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4343400" cy="1752600"/>
          </a:xfrm>
        </p:spPr>
        <p:txBody>
          <a:bodyPr>
            <a:noAutofit/>
          </a:bodyPr>
          <a:lstStyle/>
          <a:p>
            <a:r>
              <a:rPr lang="en-US" sz="3600" b="1" dirty="0"/>
              <a:t>Impact and Related Costs of Medication Errors</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96141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4876800" cy="5943600"/>
          </a:xfrm>
        </p:spPr>
        <p:txBody>
          <a:bodyPr>
            <a:noAutofit/>
          </a:bodyPr>
          <a:lstStyle/>
          <a:p>
            <a:pPr marL="0" indent="0">
              <a:buNone/>
            </a:pPr>
            <a:r>
              <a:rPr lang="en-US" sz="2400" b="1" dirty="0"/>
              <a:t>Economic Impact (United States)</a:t>
            </a:r>
          </a:p>
          <a:p>
            <a:endParaRPr lang="en-US" sz="1200" dirty="0"/>
          </a:p>
          <a:p>
            <a:r>
              <a:rPr lang="en-US" sz="1600" dirty="0"/>
              <a:t>Economic impacts have been inadequately studied.</a:t>
            </a:r>
          </a:p>
          <a:p>
            <a:r>
              <a:rPr lang="en-US" sz="1600" dirty="0"/>
              <a:t>Medication errors harm an estimated 1.5 million people every year, </a:t>
            </a:r>
            <a:r>
              <a:rPr lang="en-US" sz="1600" b="1" dirty="0"/>
              <a:t>costing at least $3.5 billion annually</a:t>
            </a:r>
            <a:r>
              <a:rPr lang="en-US" sz="1600" dirty="0"/>
              <a:t>.</a:t>
            </a:r>
          </a:p>
          <a:p>
            <a:r>
              <a:rPr lang="en-US" sz="1600" dirty="0"/>
              <a:t>It is estimated that ADEs affect approximately </a:t>
            </a:r>
            <a:r>
              <a:rPr lang="en-US" sz="1600" b="1" dirty="0"/>
              <a:t>2 million </a:t>
            </a:r>
            <a:r>
              <a:rPr lang="en-US" sz="1600" dirty="0"/>
              <a:t>hospital stays annually and prolong the length of stay by 1.7–4.6 days .</a:t>
            </a:r>
          </a:p>
          <a:p>
            <a:r>
              <a:rPr lang="en-US" sz="1600" dirty="0"/>
              <a:t>In 2006, at least </a:t>
            </a:r>
            <a:r>
              <a:rPr lang="en-US" sz="1600" b="1" dirty="0"/>
              <a:t>1.5 million </a:t>
            </a:r>
            <a:r>
              <a:rPr lang="en-US" sz="1600" dirty="0"/>
              <a:t>preventable ADEs occurred totaling more than </a:t>
            </a:r>
            <a:r>
              <a:rPr lang="en-US" sz="1600" b="1" dirty="0"/>
              <a:t>$7 billion</a:t>
            </a:r>
            <a:r>
              <a:rPr lang="en-US" sz="1600" dirty="0"/>
              <a:t>.</a:t>
            </a:r>
          </a:p>
          <a:p>
            <a:r>
              <a:rPr lang="en-US" sz="1600" dirty="0"/>
              <a:t>Preventable medication errors impact more than </a:t>
            </a:r>
            <a:r>
              <a:rPr lang="en-US" sz="1600" b="1" dirty="0"/>
              <a:t>7 million patients and cost almost $21 billion </a:t>
            </a:r>
            <a:r>
              <a:rPr lang="en-US" sz="1600" dirty="0"/>
              <a:t>annually across all care settings .</a:t>
            </a:r>
          </a:p>
          <a:p>
            <a:r>
              <a:rPr lang="en-US" sz="1600" dirty="0"/>
              <a:t>Spending in the United States for prescription drugs in 2010 was </a:t>
            </a:r>
            <a:r>
              <a:rPr lang="en-US" sz="1600" b="1" dirty="0"/>
              <a:t>$259.1 billion </a:t>
            </a:r>
            <a:r>
              <a:rPr lang="en-US" sz="1600" dirty="0"/>
              <a:t>and is expected to double over the next decade .</a:t>
            </a:r>
          </a:p>
          <a:p>
            <a:r>
              <a:rPr lang="en-US" sz="1600" dirty="0"/>
              <a:t>Total expenditures on the Medicare Part D program alone in 2012 were </a:t>
            </a:r>
            <a:r>
              <a:rPr lang="en-US" sz="1600" b="1" dirty="0"/>
              <a:t>$66.9 billion and are projected to reach $165.1 billion </a:t>
            </a:r>
            <a:r>
              <a:rPr lang="en-US" sz="1600" dirty="0"/>
              <a:t>by 2022</a:t>
            </a:r>
            <a:r>
              <a:rPr lang="en-US" sz="1400" dirty="0"/>
              <a:t>.</a:t>
            </a:r>
          </a:p>
          <a:p>
            <a:endParaRPr lang="en-US" sz="1000" dirty="0">
              <a:hlinkClick r:id="rId2"/>
            </a:endParaRPr>
          </a:p>
          <a:p>
            <a:r>
              <a:rPr lang="en-US" sz="1000" dirty="0">
                <a:hlinkClick r:id="rId2"/>
              </a:rPr>
              <a:t>https://www.ncbi.nlm.nih.gov/pmc/articles/PMC5016741/</a:t>
            </a:r>
            <a:endParaRPr lang="en-US" sz="800" dirty="0"/>
          </a:p>
        </p:txBody>
      </p:sp>
      <p:sp>
        <p:nvSpPr>
          <p:cNvPr id="2" name="Title 1"/>
          <p:cNvSpPr>
            <a:spLocks noGrp="1"/>
          </p:cNvSpPr>
          <p:nvPr>
            <p:ph type="title"/>
          </p:nvPr>
        </p:nvSpPr>
        <p:spPr>
          <a:xfrm>
            <a:off x="5334000" y="457200"/>
            <a:ext cx="2895600" cy="5715000"/>
          </a:xfrm>
        </p:spPr>
        <p:txBody>
          <a:bodyPr>
            <a:normAutofit/>
          </a:bodyPr>
          <a:lstStyle/>
          <a:p>
            <a:r>
              <a:rPr lang="en-US" dirty="0"/>
              <a:t>Impact and Related Costs of Medication Errors</a:t>
            </a:r>
          </a:p>
        </p:txBody>
      </p:sp>
    </p:spTree>
    <p:extLst>
      <p:ext uri="{BB962C8B-B14F-4D97-AF65-F5344CB8AC3E}">
        <p14:creationId xmlns:p14="http://schemas.microsoft.com/office/powerpoint/2010/main" val="2162261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562600" cy="5714999"/>
          </a:xfrm>
        </p:spPr>
        <p:txBody>
          <a:bodyPr>
            <a:normAutofit/>
          </a:bodyPr>
          <a:lstStyle/>
          <a:p>
            <a:r>
              <a:rPr lang="en-US" sz="2000" b="1" u="sng" dirty="0"/>
              <a:t>Errors </a:t>
            </a:r>
            <a:r>
              <a:rPr lang="en-US" sz="2000" dirty="0"/>
              <a:t>occurred at multiple care levels, including </a:t>
            </a:r>
            <a:r>
              <a:rPr lang="en-US" sz="2000" b="1" dirty="0"/>
              <a:t>prescribing, initial pharmacy dispensation, hospitalization, and subsequent outpatient follow-up</a:t>
            </a:r>
            <a:r>
              <a:rPr lang="en-US" sz="2000" dirty="0"/>
              <a:t>. </a:t>
            </a:r>
          </a:p>
          <a:p>
            <a:r>
              <a:rPr lang="en-US" sz="2000" dirty="0"/>
              <a:t>Adverse drug events (ADEs) account for more than </a:t>
            </a:r>
            <a:r>
              <a:rPr lang="en-US" sz="2000" b="1" dirty="0"/>
              <a:t>3.5 million physician office visits and 1 million emergency department visits </a:t>
            </a:r>
            <a:r>
              <a:rPr lang="en-US" sz="2000" dirty="0"/>
              <a:t>each year. </a:t>
            </a:r>
          </a:p>
          <a:p>
            <a:r>
              <a:rPr lang="en-US" sz="2000" dirty="0"/>
              <a:t>It is believed that </a:t>
            </a:r>
            <a:r>
              <a:rPr lang="en-US" sz="2000" b="1" u="sng" dirty="0"/>
              <a:t>preventable medication errors impact </a:t>
            </a:r>
            <a:r>
              <a:rPr lang="en-US" sz="2000" dirty="0"/>
              <a:t>more than </a:t>
            </a:r>
            <a:r>
              <a:rPr lang="en-US" sz="2000" b="1" dirty="0"/>
              <a:t>7 million patients </a:t>
            </a:r>
            <a:r>
              <a:rPr lang="en-US" sz="2000" dirty="0"/>
              <a:t>and cost almost </a:t>
            </a:r>
            <a:r>
              <a:rPr lang="en-US" sz="2000" b="1" dirty="0"/>
              <a:t>$21 billion </a:t>
            </a:r>
            <a:r>
              <a:rPr lang="en-US" sz="2000" dirty="0"/>
              <a:t>annually across all care settings. </a:t>
            </a:r>
          </a:p>
          <a:p>
            <a:r>
              <a:rPr lang="en-US" sz="2000" dirty="0"/>
              <a:t>About 30% of hospitalized patients have at least one discrepancy on discharge medication reconciliation. </a:t>
            </a:r>
          </a:p>
          <a:p>
            <a:r>
              <a:rPr lang="en-US" sz="2000" b="1" dirty="0"/>
              <a:t>Medication errors and ADEs are an underreported burden</a:t>
            </a:r>
            <a:r>
              <a:rPr lang="en-US" sz="2000" dirty="0"/>
              <a:t> that adversely affects patients, providers, and the economy.</a:t>
            </a:r>
          </a:p>
        </p:txBody>
      </p:sp>
      <p:sp>
        <p:nvSpPr>
          <p:cNvPr id="2" name="Title 1"/>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208973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2" name="Title 1"/>
          <p:cNvSpPr>
            <a:spLocks noGrp="1"/>
          </p:cNvSpPr>
          <p:nvPr>
            <p:ph type="title"/>
          </p:nvPr>
        </p:nvSpPr>
        <p:spPr>
          <a:xfrm>
            <a:off x="4876800" y="533400"/>
            <a:ext cx="2819400" cy="5715000"/>
          </a:xfrm>
        </p:spPr>
        <p:txBody>
          <a:bodyPr/>
          <a:lstStyle/>
          <a:p>
            <a:r>
              <a:rPr lang="en-US" dirty="0"/>
              <a:t>Questions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72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368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410200" cy="5714999"/>
          </a:xfrm>
        </p:spPr>
        <p:txBody>
          <a:bodyPr>
            <a:normAutofit/>
          </a:bodyPr>
          <a:lstStyle/>
          <a:p>
            <a:pPr marL="342900" indent="-342900">
              <a:buFont typeface="+mj-lt"/>
              <a:buAutoNum type="arabicPeriod"/>
            </a:pPr>
            <a:r>
              <a:rPr lang="en-US" dirty="0"/>
              <a:t>Argo AL, et al. The ten most common lethal medication errors in hospital patients. Hospital Pharmacy 2000; 35:470-4.</a:t>
            </a:r>
          </a:p>
          <a:p>
            <a:pPr marL="342900" indent="-342900">
              <a:buFont typeface="+mj-lt"/>
              <a:buAutoNum type="arabicPeriod"/>
            </a:pPr>
            <a:r>
              <a:rPr lang="en-US" dirty="0"/>
              <a:t>MEDMARX USP data report 2003-2006.</a:t>
            </a:r>
          </a:p>
          <a:p>
            <a:pPr marL="342900" indent="-342900">
              <a:buFont typeface="+mj-lt"/>
              <a:buAutoNum type="arabicPeriod"/>
            </a:pPr>
            <a:r>
              <a:rPr lang="en-US" dirty="0"/>
              <a:t>National Coordinating Council for Medication Error Reporting and Prevention.  Available at: www.nccmerp.org. Accessed 06/01/2017.</a:t>
            </a:r>
          </a:p>
          <a:p>
            <a:pPr marL="342900" indent="-342900">
              <a:buFont typeface="+mj-lt"/>
              <a:buAutoNum type="arabicPeriod"/>
            </a:pPr>
            <a:r>
              <a:rPr lang="en-US" dirty="0">
                <a:hlinkClick r:id="rId2"/>
              </a:rPr>
              <a:t>https://www.ncbi.nlm.nih.gov/pmc/articles/PMC5016741/</a:t>
            </a:r>
            <a:r>
              <a:rPr lang="en-US" dirty="0"/>
              <a:t>. Accessed 05/24/2917.</a:t>
            </a:r>
          </a:p>
          <a:p>
            <a:pPr marL="342900" indent="-342900">
              <a:buFont typeface="+mj-lt"/>
              <a:buAutoNum type="arabicPeriod"/>
            </a:pPr>
            <a:r>
              <a:rPr lang="en-US" dirty="0">
                <a:hlinkClick r:id="rId3"/>
              </a:rPr>
              <a:t>https://www.fda.gov/drugs/resourcesforyou/consumers/ucm143553.htm</a:t>
            </a:r>
            <a:r>
              <a:rPr lang="en-US" dirty="0"/>
              <a:t>. Accessed 04/01/2017</a:t>
            </a:r>
          </a:p>
          <a:p>
            <a:pPr marL="342900" indent="-342900">
              <a:buFont typeface="+mj-lt"/>
              <a:buAutoNum type="arabicPeriod"/>
            </a:pPr>
            <a:r>
              <a:rPr lang="en-US" dirty="0">
                <a:hlinkClick r:id="rId4"/>
              </a:rPr>
              <a:t>http://www.insidepatientcare.com/issues/2017/february-2017-vol-5-no-2/455-improving-transition-of-care-opportunities-for-community-pharmacists</a:t>
            </a:r>
            <a:r>
              <a:rPr lang="en-US" dirty="0"/>
              <a:t>. Accessed 6/5/2017.</a:t>
            </a:r>
          </a:p>
        </p:txBody>
      </p:sp>
      <p:sp>
        <p:nvSpPr>
          <p:cNvPr id="2" name="Title 1"/>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76837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25963"/>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National Coordinating Council for Medication Error Reporting and Prevention. Available at: </a:t>
            </a:r>
            <a:r>
              <a:rPr lang="en-US" dirty="0">
                <a:hlinkClick r:id="rId2"/>
              </a:rPr>
              <a:t>www.nccmerp.org</a:t>
            </a:r>
            <a:r>
              <a:rPr lang="en-US" dirty="0"/>
              <a:t>.  Accessed 05/24/2017.</a:t>
            </a:r>
          </a:p>
        </p:txBody>
      </p:sp>
      <p:sp>
        <p:nvSpPr>
          <p:cNvPr id="2" name="Title 1"/>
          <p:cNvSpPr>
            <a:spLocks noGrp="1"/>
          </p:cNvSpPr>
          <p:nvPr>
            <p:ph type="title"/>
          </p:nvPr>
        </p:nvSpPr>
        <p:spPr/>
        <p:txBody>
          <a:bodyPr/>
          <a:lstStyle/>
          <a:p>
            <a:r>
              <a:rPr lang="en-US" dirty="0"/>
              <a:t>What is a “</a:t>
            </a:r>
            <a:r>
              <a:rPr lang="en-US" b="1" dirty="0"/>
              <a:t>Medication Error</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7262"/>
            <a:ext cx="4953000"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83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905000"/>
          </a:xfrm>
        </p:spPr>
        <p:txBody>
          <a:bodyPr>
            <a:normAutofit/>
          </a:bodyPr>
          <a:lstStyle/>
          <a:p>
            <a:r>
              <a:rPr lang="en-US" sz="4000" b="1" dirty="0"/>
              <a:t>Culture of Safety</a:t>
            </a:r>
          </a:p>
        </p:txBody>
      </p:sp>
      <p:sp>
        <p:nvSpPr>
          <p:cNvPr id="3" name="Content Placeholder 2"/>
          <p:cNvSpPr>
            <a:spLocks noGrp="1"/>
          </p:cNvSpPr>
          <p:nvPr>
            <p:ph idx="1"/>
          </p:nvPr>
        </p:nvSpPr>
        <p:spPr>
          <a:xfrm>
            <a:off x="304800" y="1371600"/>
            <a:ext cx="4700016" cy="4572000"/>
          </a:xfrm>
        </p:spPr>
        <p:txBody>
          <a:bodyPr>
            <a:normAutofit fontScale="85000" lnSpcReduction="20000"/>
          </a:bodyPr>
          <a:lstStyle/>
          <a:p>
            <a:r>
              <a:rPr lang="en-US" sz="2800" dirty="0"/>
              <a:t>“</a:t>
            </a:r>
            <a:r>
              <a:rPr lang="en-US" sz="2800" b="1" dirty="0"/>
              <a:t>People make errors</a:t>
            </a:r>
            <a:r>
              <a:rPr lang="en-US" sz="2800" dirty="0"/>
              <a:t>, which lead to accidents. Accidents lead to deaths. </a:t>
            </a:r>
            <a:r>
              <a:rPr lang="en-US" sz="2800" b="1" dirty="0"/>
              <a:t>The standard solution is to blame the people involved.</a:t>
            </a:r>
            <a:r>
              <a:rPr lang="en-US" sz="2800" dirty="0"/>
              <a:t> If we find out who made the errors and punish them, we solve the problem</a:t>
            </a:r>
            <a:r>
              <a:rPr lang="en-US" sz="2800" b="1" dirty="0"/>
              <a:t>, right</a:t>
            </a:r>
            <a:r>
              <a:rPr lang="en-US" sz="2800" dirty="0"/>
              <a:t>?</a:t>
            </a:r>
          </a:p>
          <a:p>
            <a:r>
              <a:rPr lang="en-US" sz="2800" b="1" u="sng" dirty="0"/>
              <a:t>Wrong</a:t>
            </a:r>
            <a:r>
              <a:rPr lang="en-US" sz="2800" dirty="0"/>
              <a:t>. The </a:t>
            </a:r>
            <a:r>
              <a:rPr lang="en-US" sz="2800" b="1" dirty="0"/>
              <a:t>problem is seldom the fault of an individual; it is the fault of the system. </a:t>
            </a:r>
            <a:r>
              <a:rPr lang="en-US" sz="2800" dirty="0"/>
              <a:t>Change the people without changing the system and the problems will continue.”</a:t>
            </a:r>
          </a:p>
          <a:p>
            <a:pPr marL="960120" lvl="5" indent="0">
              <a:buNone/>
            </a:pPr>
            <a:endParaRPr lang="en-US" dirty="0"/>
          </a:p>
          <a:p>
            <a:pPr marL="960120" lvl="5" indent="0">
              <a:buNone/>
            </a:pPr>
            <a:r>
              <a:rPr lang="en-US" sz="1600" b="1" dirty="0"/>
              <a:t>Don Norman</a:t>
            </a:r>
          </a:p>
          <a:p>
            <a:pPr marL="960120" lvl="5" indent="0">
              <a:buNone/>
            </a:pPr>
            <a:r>
              <a:rPr lang="en-US" sz="1600" b="1" dirty="0"/>
              <a:t>The Design of Everyday Things</a:t>
            </a:r>
          </a:p>
        </p:txBody>
      </p:sp>
      <p:sp>
        <p:nvSpPr>
          <p:cNvPr id="4" name="Text Placeholder 3"/>
          <p:cNvSpPr>
            <a:spLocks noGrp="1"/>
          </p:cNvSpPr>
          <p:nvPr>
            <p:ph type="body" sz="half" idx="2"/>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0"/>
            <a:ext cx="27813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83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a:t>Classification of Medication Errors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07" y="609600"/>
            <a:ext cx="445409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5105400"/>
            <a:ext cx="84391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40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267200" cy="5714999"/>
          </a:xfrm>
        </p:spPr>
        <p:txBody>
          <a:bodyPr>
            <a:normAutofit fontScale="92500" lnSpcReduction="10000"/>
          </a:bodyPr>
          <a:lstStyle/>
          <a:p>
            <a:r>
              <a:rPr lang="en-US" dirty="0"/>
              <a:t>On July 16, 1996, the NCC MERP adopted a </a:t>
            </a:r>
            <a:r>
              <a:rPr lang="en-US" b="1" dirty="0"/>
              <a:t>Medication Error Index</a:t>
            </a:r>
            <a:r>
              <a:rPr lang="en-US" dirty="0"/>
              <a:t> that classifies an error according to the severity of the outcome. </a:t>
            </a:r>
          </a:p>
          <a:p>
            <a:r>
              <a:rPr lang="en-US" dirty="0"/>
              <a:t>The Council realized the need for a standardized categorization of errors. </a:t>
            </a:r>
          </a:p>
          <a:p>
            <a:r>
              <a:rPr lang="en-US" dirty="0"/>
              <a:t>It is hoped that the index will help health care practitioners and institutions to track medication errors in a consistent, systematic manner.</a:t>
            </a:r>
          </a:p>
          <a:p>
            <a:r>
              <a:rPr lang="en-US" dirty="0"/>
              <a:t>The index considers </a:t>
            </a:r>
            <a:r>
              <a:rPr lang="en-US" b="1" dirty="0"/>
              <a:t>factors such as whether the error reached the patient and, if the patient was harmed, and to what degree</a:t>
            </a:r>
            <a:r>
              <a:rPr lang="en-US" dirty="0"/>
              <a:t>. </a:t>
            </a:r>
          </a:p>
          <a:p>
            <a:r>
              <a:rPr lang="en-US" dirty="0"/>
              <a:t>The Council encourages the use of the index in all health care delivery settings and by researchers and vendors of medication error tracking software. </a:t>
            </a:r>
          </a:p>
          <a:p>
            <a:r>
              <a:rPr lang="en-US" dirty="0"/>
              <a:t>The ISMP </a:t>
            </a:r>
            <a:r>
              <a:rPr lang="en-US" dirty="0">
                <a:hlinkClick r:id="rId2"/>
              </a:rPr>
              <a:t>Medication Errors Reporting Program</a:t>
            </a:r>
            <a:r>
              <a:rPr lang="en-US" dirty="0"/>
              <a:t> has implemented this index for use in its database.</a:t>
            </a:r>
            <a:br>
              <a:rPr lang="en-US" dirty="0"/>
            </a:br>
            <a:endParaRPr lang="en-US" dirty="0"/>
          </a:p>
        </p:txBody>
      </p:sp>
      <p:sp>
        <p:nvSpPr>
          <p:cNvPr id="2" name="Title 1"/>
          <p:cNvSpPr>
            <a:spLocks noGrp="1"/>
          </p:cNvSpPr>
          <p:nvPr>
            <p:ph type="title"/>
          </p:nvPr>
        </p:nvSpPr>
        <p:spPr/>
        <p:txBody>
          <a:bodyPr>
            <a:normAutofit/>
          </a:bodyPr>
          <a:lstStyle/>
          <a:p>
            <a:r>
              <a:rPr lang="en-US" dirty="0"/>
              <a:t>Classification of Medication Errors</a:t>
            </a:r>
          </a:p>
        </p:txBody>
      </p:sp>
    </p:spTree>
    <p:extLst>
      <p:ext uri="{BB962C8B-B14F-4D97-AF65-F5344CB8AC3E}">
        <p14:creationId xmlns:p14="http://schemas.microsoft.com/office/powerpoint/2010/main" val="12562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a:xfrm>
            <a:off x="5867400" y="457200"/>
            <a:ext cx="1828800" cy="5715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3428"/>
            <a:ext cx="7924800" cy="536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292512"/>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958</TotalTime>
  <Words>2431</Words>
  <Application>Microsoft Office PowerPoint</Application>
  <PresentationFormat>On-screen Show (4:3)</PresentationFormat>
  <Paragraphs>296</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Calibri</vt:lpstr>
      <vt:lpstr>Wingdings</vt:lpstr>
      <vt:lpstr>Composite</vt:lpstr>
      <vt:lpstr>An Overview of Approaches to Minimize the Risk of Medication Errors</vt:lpstr>
      <vt:lpstr>Objectives for Pharmacists</vt:lpstr>
      <vt:lpstr>Objectives for Pharmacy Technicians</vt:lpstr>
      <vt:lpstr>What is a Medication Error? </vt:lpstr>
      <vt:lpstr>What is a “Medication Error”? </vt:lpstr>
      <vt:lpstr>Culture of Safety</vt:lpstr>
      <vt:lpstr>Classification of Medication Errors</vt:lpstr>
      <vt:lpstr>Classification of Medication Errors</vt:lpstr>
      <vt:lpstr>PowerPoint Presentation</vt:lpstr>
      <vt:lpstr>Categories of Medication Error Classification with Examples </vt:lpstr>
      <vt:lpstr>Examples of the Types of Medication Errors</vt:lpstr>
      <vt:lpstr>Examples of the Types of Medication Errors: </vt:lpstr>
      <vt:lpstr>Examples of the Types of Medication Errors</vt:lpstr>
      <vt:lpstr>Related Clinical Cases</vt:lpstr>
      <vt:lpstr>Facts to Keep in Mind</vt:lpstr>
      <vt:lpstr>Related Clinical Cases: Case # 1 </vt:lpstr>
      <vt:lpstr>Related Clinical Cases: Case # 2 </vt:lpstr>
      <vt:lpstr>Related Clinical Cases: Case # 3 </vt:lpstr>
      <vt:lpstr>Related Clinical Cases: Case # 4 </vt:lpstr>
      <vt:lpstr>Related Clinical Cases: Case # 5 cont. </vt:lpstr>
      <vt:lpstr>Related Clinical Cases: Case # 5 cont. </vt:lpstr>
      <vt:lpstr>Related Clinical Cases: Case # 5 cont.  </vt:lpstr>
      <vt:lpstr>Related Clinical Cases: Case # 6 Cont. September, 2007 </vt:lpstr>
      <vt:lpstr>ISMP Vaccine Errors Reporting Program (ISMP July, 2016)</vt:lpstr>
      <vt:lpstr>Reporting Medication Errors</vt:lpstr>
      <vt:lpstr>Medication Error Reporting</vt:lpstr>
      <vt:lpstr>Medication Error Reporting</vt:lpstr>
      <vt:lpstr>Medication Error Reporting</vt:lpstr>
      <vt:lpstr>Guidelines to Follow When Reporting Medication Errors</vt:lpstr>
      <vt:lpstr>Guidelines to Follow When Reporting Medication Errors</vt:lpstr>
      <vt:lpstr>Approaches to Reduce the Risk of Medication Errors</vt:lpstr>
      <vt:lpstr>Approaches to Reduce the Risk of Medication Errors</vt:lpstr>
      <vt:lpstr>Approaches to Reduce the Risk of Medication Errors</vt:lpstr>
      <vt:lpstr>Approaches to Reduce the Risk of Medication Errors</vt:lpstr>
      <vt:lpstr>Approaches to Reduce the Risk of Medication Errors</vt:lpstr>
      <vt:lpstr>Approaches to Reduce the Risk of Medication Errors</vt:lpstr>
      <vt:lpstr>Improving Transition of Care: Opportunities for Community Pharmacists (cont.)</vt:lpstr>
      <vt:lpstr>Improving Transition of Care: Opportunities for Community Pharmacists (cont.)</vt:lpstr>
      <vt:lpstr>Approaches to Reduce the Risk of Medication Errors</vt:lpstr>
      <vt:lpstr>Available Resources</vt:lpstr>
      <vt:lpstr>Available Resources for Pharmacists and Healthcare Professionals</vt:lpstr>
      <vt:lpstr>PowerPoint Presentation</vt:lpstr>
      <vt:lpstr>Additional Resources for Pharmacy Technicians </vt:lpstr>
      <vt:lpstr>Impact and Related Costs of Medication Errors</vt:lpstr>
      <vt:lpstr>Impact and Related Costs of Medication Errors</vt:lpstr>
      <vt:lpstr>Summary</vt:lpstr>
      <vt:lpstr>Questions</vt:lpstr>
      <vt:lpstr>References</vt:lpstr>
    </vt:vector>
  </TitlesOfParts>
  <Company>Molina Healthcare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Approaches to Minimize the Risk of Medication Errors</dc:title>
  <dc:creator>Tammy Butler</dc:creator>
  <cp:lastModifiedBy>Dale Tinker</cp:lastModifiedBy>
  <cp:revision>54</cp:revision>
  <dcterms:created xsi:type="dcterms:W3CDTF">2017-06-06T00:36:50Z</dcterms:created>
  <dcterms:modified xsi:type="dcterms:W3CDTF">2017-06-20T15:48:54Z</dcterms:modified>
</cp:coreProperties>
</file>