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3"/>
  </p:notesMasterIdLst>
  <p:sldIdLst>
    <p:sldId id="258" r:id="rId2"/>
    <p:sldId id="376" r:id="rId3"/>
    <p:sldId id="259" r:id="rId4"/>
    <p:sldId id="293" r:id="rId5"/>
    <p:sldId id="295" r:id="rId6"/>
    <p:sldId id="411" r:id="rId7"/>
    <p:sldId id="408" r:id="rId8"/>
    <p:sldId id="304" r:id="rId9"/>
    <p:sldId id="296" r:id="rId10"/>
    <p:sldId id="297" r:id="rId11"/>
    <p:sldId id="298" r:id="rId12"/>
    <p:sldId id="300" r:id="rId13"/>
    <p:sldId id="301" r:id="rId14"/>
    <p:sldId id="302" r:id="rId15"/>
    <p:sldId id="303" r:id="rId16"/>
    <p:sldId id="306" r:id="rId17"/>
    <p:sldId id="386" r:id="rId18"/>
    <p:sldId id="387" r:id="rId19"/>
    <p:sldId id="388" r:id="rId20"/>
    <p:sldId id="307" r:id="rId21"/>
    <p:sldId id="401" r:id="rId22"/>
    <p:sldId id="402" r:id="rId23"/>
    <p:sldId id="389" r:id="rId24"/>
    <p:sldId id="390" r:id="rId25"/>
    <p:sldId id="315" r:id="rId26"/>
    <p:sldId id="393" r:id="rId27"/>
    <p:sldId id="395" r:id="rId28"/>
    <p:sldId id="396" r:id="rId29"/>
    <p:sldId id="397" r:id="rId30"/>
    <p:sldId id="403" r:id="rId31"/>
    <p:sldId id="326" r:id="rId32"/>
    <p:sldId id="383" r:id="rId33"/>
    <p:sldId id="384" r:id="rId34"/>
    <p:sldId id="385" r:id="rId35"/>
    <p:sldId id="379" r:id="rId36"/>
    <p:sldId id="380" r:id="rId37"/>
    <p:sldId id="381" r:id="rId38"/>
    <p:sldId id="336" r:id="rId39"/>
    <p:sldId id="337" r:id="rId40"/>
    <p:sldId id="338" r:id="rId41"/>
    <p:sldId id="339" r:id="rId42"/>
    <p:sldId id="332" r:id="rId43"/>
    <p:sldId id="333" r:id="rId44"/>
    <p:sldId id="404" r:id="rId45"/>
    <p:sldId id="377" r:id="rId46"/>
    <p:sldId id="405" r:id="rId47"/>
    <p:sldId id="406" r:id="rId48"/>
    <p:sldId id="407" r:id="rId49"/>
    <p:sldId id="409" r:id="rId50"/>
    <p:sldId id="410" r:id="rId51"/>
    <p:sldId id="38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4660"/>
  </p:normalViewPr>
  <p:slideViewPr>
    <p:cSldViewPr>
      <p:cViewPr varScale="1">
        <p:scale>
          <a:sx n="103" d="100"/>
          <a:sy n="103" d="100"/>
        </p:scale>
        <p:origin x="208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9C0C25-046A-4DD6-B549-6F36350C43F7}" type="datetimeFigureOut">
              <a:rPr lang="en-US" smtClean="0"/>
              <a:t>6/15/2017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B5D4DB-6596-4EA9-B9BD-9D1001876A2E}" type="slidenum">
              <a:rPr lang="en-US" smtClean="0"/>
              <a:t>‹#›</a:t>
            </a:fld>
            <a:endParaRPr lang="en-US" dirty="0"/>
          </a:p>
        </p:txBody>
      </p:sp>
    </p:spTree>
    <p:extLst>
      <p:ext uri="{BB962C8B-B14F-4D97-AF65-F5344CB8AC3E}">
        <p14:creationId xmlns:p14="http://schemas.microsoft.com/office/powerpoint/2010/main" val="1615232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D4DB-6596-4EA9-B9BD-9D1001876A2E}" type="slidenum">
              <a:rPr lang="en-US" smtClean="0"/>
              <a:t>1</a:t>
            </a:fld>
            <a:endParaRPr lang="en-US" dirty="0"/>
          </a:p>
        </p:txBody>
      </p:sp>
    </p:spTree>
    <p:extLst>
      <p:ext uri="{BB962C8B-B14F-4D97-AF65-F5344CB8AC3E}">
        <p14:creationId xmlns:p14="http://schemas.microsoft.com/office/powerpoint/2010/main" val="3429136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D4DB-6596-4EA9-B9BD-9D1001876A2E}" type="slidenum">
              <a:rPr lang="en-US" smtClean="0"/>
              <a:t>12</a:t>
            </a:fld>
            <a:endParaRPr lang="en-US" dirty="0"/>
          </a:p>
        </p:txBody>
      </p:sp>
    </p:spTree>
    <p:extLst>
      <p:ext uri="{BB962C8B-B14F-4D97-AF65-F5344CB8AC3E}">
        <p14:creationId xmlns:p14="http://schemas.microsoft.com/office/powerpoint/2010/main" val="1722095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D4DB-6596-4EA9-B9BD-9D1001876A2E}" type="slidenum">
              <a:rPr lang="en-US" smtClean="0"/>
              <a:t>13</a:t>
            </a:fld>
            <a:endParaRPr lang="en-US" dirty="0"/>
          </a:p>
        </p:txBody>
      </p:sp>
    </p:spTree>
    <p:extLst>
      <p:ext uri="{BB962C8B-B14F-4D97-AF65-F5344CB8AC3E}">
        <p14:creationId xmlns:p14="http://schemas.microsoft.com/office/powerpoint/2010/main" val="1722095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D4DB-6596-4EA9-B9BD-9D1001876A2E}" type="slidenum">
              <a:rPr lang="en-US" smtClean="0"/>
              <a:t>14</a:t>
            </a:fld>
            <a:endParaRPr lang="en-US" dirty="0"/>
          </a:p>
        </p:txBody>
      </p:sp>
    </p:spTree>
    <p:extLst>
      <p:ext uri="{BB962C8B-B14F-4D97-AF65-F5344CB8AC3E}">
        <p14:creationId xmlns:p14="http://schemas.microsoft.com/office/powerpoint/2010/main" val="1722095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D4DB-6596-4EA9-B9BD-9D1001876A2E}" type="slidenum">
              <a:rPr lang="en-US" smtClean="0"/>
              <a:t>15</a:t>
            </a:fld>
            <a:endParaRPr lang="en-US" dirty="0"/>
          </a:p>
        </p:txBody>
      </p:sp>
    </p:spTree>
    <p:extLst>
      <p:ext uri="{BB962C8B-B14F-4D97-AF65-F5344CB8AC3E}">
        <p14:creationId xmlns:p14="http://schemas.microsoft.com/office/powerpoint/2010/main" val="1722095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D4DB-6596-4EA9-B9BD-9D1001876A2E}" type="slidenum">
              <a:rPr lang="en-US" smtClean="0"/>
              <a:t>16</a:t>
            </a:fld>
            <a:endParaRPr lang="en-US" dirty="0"/>
          </a:p>
        </p:txBody>
      </p:sp>
    </p:spTree>
    <p:extLst>
      <p:ext uri="{BB962C8B-B14F-4D97-AF65-F5344CB8AC3E}">
        <p14:creationId xmlns:p14="http://schemas.microsoft.com/office/powerpoint/2010/main" val="1722095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D4DB-6596-4EA9-B9BD-9D1001876A2E}" type="slidenum">
              <a:rPr lang="en-US" smtClean="0"/>
              <a:t>20</a:t>
            </a:fld>
            <a:endParaRPr lang="en-US" dirty="0"/>
          </a:p>
        </p:txBody>
      </p:sp>
    </p:spTree>
    <p:extLst>
      <p:ext uri="{BB962C8B-B14F-4D97-AF65-F5344CB8AC3E}">
        <p14:creationId xmlns:p14="http://schemas.microsoft.com/office/powerpoint/2010/main" val="259085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D4DB-6596-4EA9-B9BD-9D1001876A2E}" type="slidenum">
              <a:rPr lang="en-US" smtClean="0"/>
              <a:t>21</a:t>
            </a:fld>
            <a:endParaRPr lang="en-US" dirty="0"/>
          </a:p>
        </p:txBody>
      </p:sp>
    </p:spTree>
    <p:extLst>
      <p:ext uri="{BB962C8B-B14F-4D97-AF65-F5344CB8AC3E}">
        <p14:creationId xmlns:p14="http://schemas.microsoft.com/office/powerpoint/2010/main" val="2782018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D4DB-6596-4EA9-B9BD-9D1001876A2E}" type="slidenum">
              <a:rPr lang="en-US" smtClean="0"/>
              <a:t>22</a:t>
            </a:fld>
            <a:endParaRPr lang="en-US" dirty="0"/>
          </a:p>
        </p:txBody>
      </p:sp>
    </p:spTree>
    <p:extLst>
      <p:ext uri="{BB962C8B-B14F-4D97-AF65-F5344CB8AC3E}">
        <p14:creationId xmlns:p14="http://schemas.microsoft.com/office/powerpoint/2010/main" val="3942356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D4DB-6596-4EA9-B9BD-9D1001876A2E}" type="slidenum">
              <a:rPr lang="en-US" smtClean="0"/>
              <a:t>25</a:t>
            </a:fld>
            <a:endParaRPr lang="en-US" dirty="0"/>
          </a:p>
        </p:txBody>
      </p:sp>
    </p:spTree>
    <p:extLst>
      <p:ext uri="{BB962C8B-B14F-4D97-AF65-F5344CB8AC3E}">
        <p14:creationId xmlns:p14="http://schemas.microsoft.com/office/powerpoint/2010/main" val="259085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D4DB-6596-4EA9-B9BD-9D1001876A2E}" type="slidenum">
              <a:rPr lang="en-US" smtClean="0"/>
              <a:t>26</a:t>
            </a:fld>
            <a:endParaRPr lang="en-US" dirty="0"/>
          </a:p>
        </p:txBody>
      </p:sp>
    </p:spTree>
    <p:extLst>
      <p:ext uri="{BB962C8B-B14F-4D97-AF65-F5344CB8AC3E}">
        <p14:creationId xmlns:p14="http://schemas.microsoft.com/office/powerpoint/2010/main" val="2682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D4DB-6596-4EA9-B9BD-9D1001876A2E}" type="slidenum">
              <a:rPr lang="en-US" smtClean="0"/>
              <a:t>3</a:t>
            </a:fld>
            <a:endParaRPr lang="en-US" dirty="0"/>
          </a:p>
        </p:txBody>
      </p:sp>
    </p:spTree>
    <p:extLst>
      <p:ext uri="{BB962C8B-B14F-4D97-AF65-F5344CB8AC3E}">
        <p14:creationId xmlns:p14="http://schemas.microsoft.com/office/powerpoint/2010/main" val="3142602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D4DB-6596-4EA9-B9BD-9D1001876A2E}" type="slidenum">
              <a:rPr lang="en-US" smtClean="0"/>
              <a:t>27</a:t>
            </a:fld>
            <a:endParaRPr lang="en-US" dirty="0"/>
          </a:p>
        </p:txBody>
      </p:sp>
    </p:spTree>
    <p:extLst>
      <p:ext uri="{BB962C8B-B14F-4D97-AF65-F5344CB8AC3E}">
        <p14:creationId xmlns:p14="http://schemas.microsoft.com/office/powerpoint/2010/main" val="3190381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D4DB-6596-4EA9-B9BD-9D1001876A2E}" type="slidenum">
              <a:rPr lang="en-US" smtClean="0"/>
              <a:t>28</a:t>
            </a:fld>
            <a:endParaRPr lang="en-US" dirty="0"/>
          </a:p>
        </p:txBody>
      </p:sp>
    </p:spTree>
    <p:extLst>
      <p:ext uri="{BB962C8B-B14F-4D97-AF65-F5344CB8AC3E}">
        <p14:creationId xmlns:p14="http://schemas.microsoft.com/office/powerpoint/2010/main" val="1114176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D4DB-6596-4EA9-B9BD-9D1001876A2E}" type="slidenum">
              <a:rPr lang="en-US" smtClean="0"/>
              <a:t>29</a:t>
            </a:fld>
            <a:endParaRPr lang="en-US" dirty="0"/>
          </a:p>
        </p:txBody>
      </p:sp>
    </p:spTree>
    <p:extLst>
      <p:ext uri="{BB962C8B-B14F-4D97-AF65-F5344CB8AC3E}">
        <p14:creationId xmlns:p14="http://schemas.microsoft.com/office/powerpoint/2010/main" val="2548627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84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018375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22E7B3-FA75-4687-8170-5A1ECC55F525}" type="slidenum">
              <a:rPr lang="en-US" altLang="en-US"/>
              <a:pPr eaLnBrk="1" hangingPunct="1"/>
              <a:t>51</a:t>
            </a:fld>
            <a:endParaRPr lang="en-US" altLang="en-US"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3474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D4DB-6596-4EA9-B9BD-9D1001876A2E}" type="slidenum">
              <a:rPr lang="en-US" smtClean="0"/>
              <a:t>4</a:t>
            </a:fld>
            <a:endParaRPr lang="en-US" dirty="0"/>
          </a:p>
        </p:txBody>
      </p:sp>
    </p:spTree>
    <p:extLst>
      <p:ext uri="{BB962C8B-B14F-4D97-AF65-F5344CB8AC3E}">
        <p14:creationId xmlns:p14="http://schemas.microsoft.com/office/powerpoint/2010/main" val="345943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D4DB-6596-4EA9-B9BD-9D1001876A2E}" type="slidenum">
              <a:rPr lang="en-US" smtClean="0"/>
              <a:t>5</a:t>
            </a:fld>
            <a:endParaRPr lang="en-US" dirty="0"/>
          </a:p>
        </p:txBody>
      </p:sp>
    </p:spTree>
    <p:extLst>
      <p:ext uri="{BB962C8B-B14F-4D97-AF65-F5344CB8AC3E}">
        <p14:creationId xmlns:p14="http://schemas.microsoft.com/office/powerpoint/2010/main" val="18104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AE1BA9-1E34-47A2-B2AD-85F7AE21C1F8}" type="slidenum">
              <a:rPr lang="en-US" altLang="en-US"/>
              <a:pPr eaLnBrk="1" hangingPunct="1"/>
              <a:t>7</a:t>
            </a:fld>
            <a:endParaRPr lang="en-US" altLang="en-US"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64404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D4DB-6596-4EA9-B9BD-9D1001876A2E}" type="slidenum">
              <a:rPr lang="en-US" smtClean="0"/>
              <a:t>8</a:t>
            </a:fld>
            <a:endParaRPr lang="en-US" dirty="0"/>
          </a:p>
        </p:txBody>
      </p:sp>
    </p:spTree>
    <p:extLst>
      <p:ext uri="{BB962C8B-B14F-4D97-AF65-F5344CB8AC3E}">
        <p14:creationId xmlns:p14="http://schemas.microsoft.com/office/powerpoint/2010/main" val="239206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D4DB-6596-4EA9-B9BD-9D1001876A2E}" type="slidenum">
              <a:rPr lang="en-US" smtClean="0"/>
              <a:t>9</a:t>
            </a:fld>
            <a:endParaRPr lang="en-US" dirty="0"/>
          </a:p>
        </p:txBody>
      </p:sp>
    </p:spTree>
    <p:extLst>
      <p:ext uri="{BB962C8B-B14F-4D97-AF65-F5344CB8AC3E}">
        <p14:creationId xmlns:p14="http://schemas.microsoft.com/office/powerpoint/2010/main" val="239206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D4DB-6596-4EA9-B9BD-9D1001876A2E}" type="slidenum">
              <a:rPr lang="en-US" smtClean="0"/>
              <a:t>10</a:t>
            </a:fld>
            <a:endParaRPr lang="en-US" dirty="0"/>
          </a:p>
        </p:txBody>
      </p:sp>
    </p:spTree>
    <p:extLst>
      <p:ext uri="{BB962C8B-B14F-4D97-AF65-F5344CB8AC3E}">
        <p14:creationId xmlns:p14="http://schemas.microsoft.com/office/powerpoint/2010/main" val="2392065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D4DB-6596-4EA9-B9BD-9D1001876A2E}" type="slidenum">
              <a:rPr lang="en-US" smtClean="0"/>
              <a:t>11</a:t>
            </a:fld>
            <a:endParaRPr lang="en-US" dirty="0"/>
          </a:p>
        </p:txBody>
      </p:sp>
    </p:spTree>
    <p:extLst>
      <p:ext uri="{BB962C8B-B14F-4D97-AF65-F5344CB8AC3E}">
        <p14:creationId xmlns:p14="http://schemas.microsoft.com/office/powerpoint/2010/main" val="239206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DB76E4D-BCB9-43BF-A300-5D7843B935A0}" type="datetimeFigureOut">
              <a:rPr lang="en-US" smtClean="0"/>
              <a:t>6/15/2017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4A65942-AC12-4A0E-BE27-8B10844FCD4D}"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B76E4D-BCB9-43BF-A300-5D7843B935A0}" type="datetimeFigureOut">
              <a:rPr lang="en-US" smtClean="0"/>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65942-AC12-4A0E-BE27-8B10844FCD4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B76E4D-BCB9-43BF-A300-5D7843B935A0}" type="datetimeFigureOut">
              <a:rPr lang="en-US" smtClean="0"/>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65942-AC12-4A0E-BE27-8B10844FCD4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B76E4D-BCB9-43BF-A300-5D7843B935A0}" type="datetimeFigureOut">
              <a:rPr lang="en-US" smtClean="0"/>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65942-AC12-4A0E-BE27-8B10844FCD4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DB76E4D-BCB9-43BF-A300-5D7843B935A0}" type="datetimeFigureOut">
              <a:rPr lang="en-US" smtClean="0"/>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65942-AC12-4A0E-BE27-8B10844FCD4D}"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DB76E4D-BCB9-43BF-A300-5D7843B935A0}" type="datetimeFigureOut">
              <a:rPr lang="en-US" smtClean="0"/>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A65942-AC12-4A0E-BE27-8B10844FCD4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DB76E4D-BCB9-43BF-A300-5D7843B935A0}" type="datetimeFigureOut">
              <a:rPr lang="en-US" smtClean="0"/>
              <a:t>6/15/2017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A65942-AC12-4A0E-BE27-8B10844FCD4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9DB76E4D-BCB9-43BF-A300-5D7843B935A0}" type="datetimeFigureOut">
              <a:rPr lang="en-US" smtClean="0"/>
              <a:t>6/15/2017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A65942-AC12-4A0E-BE27-8B10844FCD4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B76E4D-BCB9-43BF-A300-5D7843B935A0}" type="datetimeFigureOut">
              <a:rPr lang="en-US" smtClean="0"/>
              <a:t>6/15/2017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A65942-AC12-4A0E-BE27-8B10844FCD4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DB76E4D-BCB9-43BF-A300-5D7843B935A0}" type="datetimeFigureOut">
              <a:rPr lang="en-US" smtClean="0"/>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A65942-AC12-4A0E-BE27-8B10844FCD4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DB76E4D-BCB9-43BF-A300-5D7843B935A0}" type="datetimeFigureOut">
              <a:rPr lang="en-US" smtClean="0"/>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4A65942-AC12-4A0E-BE27-8B10844FCD4D}"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DB76E4D-BCB9-43BF-A300-5D7843B935A0}" type="datetimeFigureOut">
              <a:rPr lang="en-US" smtClean="0"/>
              <a:t>6/15/2017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4A65942-AC12-4A0E-BE27-8B10844FCD4D}"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447800"/>
            <a:ext cx="4953000" cy="1904999"/>
          </a:xfrm>
        </p:spPr>
        <p:txBody>
          <a:bodyPr>
            <a:normAutofit fontScale="90000"/>
          </a:bodyPr>
          <a:lstStyle/>
          <a:p>
            <a:pPr algn="l"/>
            <a:r>
              <a:rPr lang="en-US" sz="4000" dirty="0"/>
              <a:t>The Role of Pharmacist and Pharmacy Technicians in the Treatment of Asthma</a:t>
            </a:r>
          </a:p>
        </p:txBody>
      </p:sp>
      <p:sp>
        <p:nvSpPr>
          <p:cNvPr id="2" name="TextBox 1"/>
          <p:cNvSpPr txBox="1"/>
          <p:nvPr/>
        </p:nvSpPr>
        <p:spPr>
          <a:xfrm>
            <a:off x="264223" y="3962400"/>
            <a:ext cx="4612577" cy="1200329"/>
          </a:xfrm>
          <a:prstGeom prst="rect">
            <a:avLst/>
          </a:prstGeom>
          <a:noFill/>
        </p:spPr>
        <p:txBody>
          <a:bodyPr wrap="square" rtlCol="0">
            <a:spAutoFit/>
          </a:bodyPr>
          <a:lstStyle/>
          <a:p>
            <a:r>
              <a:rPr lang="en-US" sz="2400" dirty="0"/>
              <a:t>June 24, 2017</a:t>
            </a:r>
          </a:p>
          <a:p>
            <a:r>
              <a:rPr lang="en-US" sz="2400" dirty="0"/>
              <a:t>Kevin McDermott, PharmD, NCPS-PP, BCPS</a:t>
            </a:r>
          </a:p>
        </p:txBody>
      </p:sp>
      <p:pic>
        <p:nvPicPr>
          <p:cNvPr id="5" name="Content Placeholder 4"/>
          <p:cNvPicPr>
            <a:picLocks noChangeAspect="1"/>
          </p:cNvPicPr>
          <p:nvPr/>
        </p:nvPicPr>
        <p:blipFill>
          <a:blip r:embed="rId3"/>
          <a:stretch>
            <a:fillRect/>
          </a:stretch>
        </p:blipFill>
        <p:spPr>
          <a:xfrm>
            <a:off x="4984325" y="632617"/>
            <a:ext cx="4159675" cy="5440363"/>
          </a:xfrm>
          <a:prstGeom prst="rect">
            <a:avLst/>
          </a:prstGeom>
        </p:spPr>
      </p:pic>
    </p:spTree>
    <p:extLst>
      <p:ext uri="{BB962C8B-B14F-4D97-AF65-F5344CB8AC3E}">
        <p14:creationId xmlns:p14="http://schemas.microsoft.com/office/powerpoint/2010/main" val="261564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r>
              <a:rPr lang="en-US" dirty="0"/>
              <a:t>Control</a:t>
            </a:r>
          </a:p>
          <a:p>
            <a:pPr marL="914400" lvl="1" indent="-514350"/>
            <a:r>
              <a:rPr lang="en-US" dirty="0"/>
              <a:t>Degree to which manifestation of disease are minimized by therapeutic intervention</a:t>
            </a:r>
          </a:p>
          <a:p>
            <a:pPr marL="914400" lvl="1" indent="-514350"/>
            <a:r>
              <a:rPr lang="en-US" dirty="0"/>
              <a:t>Degree to which goals are met</a:t>
            </a:r>
          </a:p>
          <a:p>
            <a:pPr marL="514350" indent="-514350"/>
            <a:r>
              <a:rPr lang="en-US" dirty="0"/>
              <a:t>Responsiveness</a:t>
            </a:r>
          </a:p>
          <a:p>
            <a:pPr marL="914400" lvl="1" indent="-514350"/>
            <a:r>
              <a:rPr lang="en-US" dirty="0"/>
              <a:t>Ease that asthma control is achieved</a:t>
            </a:r>
          </a:p>
          <a:p>
            <a:pPr lvl="1"/>
            <a:endParaRPr lang="en-US" dirty="0"/>
          </a:p>
        </p:txBody>
      </p:sp>
      <p:sp>
        <p:nvSpPr>
          <p:cNvPr id="5" name="Title 1"/>
          <p:cNvSpPr>
            <a:spLocks noGrp="1"/>
          </p:cNvSpPr>
          <p:nvPr>
            <p:ph type="title"/>
          </p:nvPr>
        </p:nvSpPr>
        <p:spPr>
          <a:xfrm>
            <a:off x="457200" y="685800"/>
            <a:ext cx="8229600" cy="1143000"/>
          </a:xfrm>
        </p:spPr>
        <p:txBody>
          <a:bodyPr>
            <a:normAutofit fontScale="90000"/>
          </a:bodyPr>
          <a:lstStyle/>
          <a:p>
            <a:br>
              <a:rPr lang="en-US" dirty="0"/>
            </a:br>
            <a:r>
              <a:rPr lang="en-US" sz="4000" dirty="0"/>
              <a:t>Assessing and monitoring asthma severity and control</a:t>
            </a:r>
          </a:p>
        </p:txBody>
      </p:sp>
    </p:spTree>
    <p:extLst>
      <p:ext uri="{BB962C8B-B14F-4D97-AF65-F5344CB8AC3E}">
        <p14:creationId xmlns:p14="http://schemas.microsoft.com/office/powerpoint/2010/main" val="2221436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Severity/control include domains of </a:t>
            </a:r>
            <a:r>
              <a:rPr lang="en-US" u="sng" dirty="0"/>
              <a:t>current impairment</a:t>
            </a:r>
            <a:r>
              <a:rPr lang="en-US" dirty="0"/>
              <a:t> and </a:t>
            </a:r>
            <a:r>
              <a:rPr lang="en-US" u="sng" dirty="0"/>
              <a:t>future risk</a:t>
            </a:r>
          </a:p>
          <a:p>
            <a:r>
              <a:rPr lang="en-US" dirty="0"/>
              <a:t>Impairment</a:t>
            </a:r>
          </a:p>
          <a:p>
            <a:pPr lvl="1"/>
            <a:r>
              <a:rPr lang="en-US" dirty="0"/>
              <a:t>Frequency/intensity of symptoms/limitations the patient is currently or has recently experienced</a:t>
            </a:r>
          </a:p>
          <a:p>
            <a:pPr marL="514350" indent="-514350"/>
            <a:r>
              <a:rPr lang="en-US" dirty="0"/>
              <a:t>Future risk</a:t>
            </a:r>
          </a:p>
          <a:p>
            <a:pPr marL="914400" lvl="1" indent="-514350"/>
            <a:r>
              <a:rPr lang="en-US" dirty="0"/>
              <a:t>Likelihood of asthma exacerbations, decreased lung function (decrease lung growth in children), or risk of adverse effects from medication</a:t>
            </a:r>
          </a:p>
          <a:p>
            <a:pPr lvl="1"/>
            <a:endParaRPr lang="en-US" dirty="0"/>
          </a:p>
        </p:txBody>
      </p:sp>
      <p:sp>
        <p:nvSpPr>
          <p:cNvPr id="5" name="Title 1"/>
          <p:cNvSpPr>
            <a:spLocks noGrp="1"/>
          </p:cNvSpPr>
          <p:nvPr>
            <p:ph type="title"/>
          </p:nvPr>
        </p:nvSpPr>
        <p:spPr/>
        <p:txBody>
          <a:bodyPr>
            <a:normAutofit fontScale="90000"/>
          </a:bodyPr>
          <a:lstStyle/>
          <a:p>
            <a:br>
              <a:rPr lang="en-US" dirty="0"/>
            </a:br>
            <a:r>
              <a:rPr lang="en-US" sz="4000" dirty="0"/>
              <a:t>Assessing and monitoring asthma severity and control</a:t>
            </a:r>
          </a:p>
        </p:txBody>
      </p:sp>
    </p:spTree>
    <p:extLst>
      <p:ext uri="{BB962C8B-B14F-4D97-AF65-F5344CB8AC3E}">
        <p14:creationId xmlns:p14="http://schemas.microsoft.com/office/powerpoint/2010/main" val="2052455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Guideline emphasize distinction between impairment and risk</a:t>
            </a:r>
          </a:p>
          <a:p>
            <a:pPr lvl="1"/>
            <a:r>
              <a:rPr lang="en-US" dirty="0"/>
              <a:t>Represents complicated aspects of asthma</a:t>
            </a:r>
          </a:p>
          <a:p>
            <a:pPr lvl="1"/>
            <a:r>
              <a:rPr lang="en-US" dirty="0"/>
              <a:t>Must consider each domain separately</a:t>
            </a:r>
          </a:p>
          <a:p>
            <a:pPr lvl="1"/>
            <a:r>
              <a:rPr lang="en-US" dirty="0"/>
              <a:t>Each domain may respond differently to treatment</a:t>
            </a:r>
          </a:p>
          <a:p>
            <a:pPr lvl="1"/>
            <a:r>
              <a:rPr lang="en-US" dirty="0"/>
              <a:t>Patients may have adequate control but be at high risk</a:t>
            </a:r>
          </a:p>
        </p:txBody>
      </p:sp>
      <p:sp>
        <p:nvSpPr>
          <p:cNvPr id="5" name="Title 1"/>
          <p:cNvSpPr>
            <a:spLocks noGrp="1"/>
          </p:cNvSpPr>
          <p:nvPr>
            <p:ph type="title"/>
          </p:nvPr>
        </p:nvSpPr>
        <p:spPr>
          <a:xfrm>
            <a:off x="457200" y="685800"/>
            <a:ext cx="8229600" cy="1143000"/>
          </a:xfrm>
        </p:spPr>
        <p:txBody>
          <a:bodyPr>
            <a:normAutofit fontScale="90000"/>
          </a:bodyPr>
          <a:lstStyle/>
          <a:p>
            <a:br>
              <a:rPr lang="en-US" dirty="0"/>
            </a:br>
            <a:r>
              <a:rPr lang="en-US" sz="4000" dirty="0"/>
              <a:t>Assessing and monitoring asthma severity and control</a:t>
            </a:r>
          </a:p>
        </p:txBody>
      </p:sp>
    </p:spTree>
    <p:extLst>
      <p:ext uri="{BB962C8B-B14F-4D97-AF65-F5344CB8AC3E}">
        <p14:creationId xmlns:p14="http://schemas.microsoft.com/office/powerpoint/2010/main" val="2287534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Concepts of severity/control for asthma care</a:t>
            </a:r>
          </a:p>
          <a:p>
            <a:pPr lvl="1"/>
            <a:r>
              <a:rPr lang="en-US" dirty="0"/>
              <a:t>Asthma Severity – initial presentation (no long-term medications on board)</a:t>
            </a:r>
          </a:p>
          <a:p>
            <a:pPr lvl="1"/>
            <a:r>
              <a:rPr lang="en-US" dirty="0"/>
              <a:t>Asthma Control – subsequent visits</a:t>
            </a:r>
          </a:p>
          <a:p>
            <a:pPr lvl="1"/>
            <a:r>
              <a:rPr lang="en-US" dirty="0"/>
              <a:t>Asthma Severity after treatment – based on lowest medication dose to provide optimal care</a:t>
            </a:r>
          </a:p>
        </p:txBody>
      </p:sp>
      <p:sp>
        <p:nvSpPr>
          <p:cNvPr id="5" name="Title 1"/>
          <p:cNvSpPr>
            <a:spLocks noGrp="1"/>
          </p:cNvSpPr>
          <p:nvPr>
            <p:ph type="title"/>
          </p:nvPr>
        </p:nvSpPr>
        <p:spPr>
          <a:xfrm>
            <a:off x="457200" y="685800"/>
            <a:ext cx="8229600" cy="1143000"/>
          </a:xfrm>
        </p:spPr>
        <p:txBody>
          <a:bodyPr>
            <a:normAutofit fontScale="90000"/>
          </a:bodyPr>
          <a:lstStyle/>
          <a:p>
            <a:br>
              <a:rPr lang="en-US" dirty="0"/>
            </a:br>
            <a:r>
              <a:rPr lang="en-US" sz="4000" dirty="0"/>
              <a:t>Assessing and monitoring asthma severity and control</a:t>
            </a:r>
          </a:p>
        </p:txBody>
      </p:sp>
    </p:spTree>
    <p:extLst>
      <p:ext uri="{BB962C8B-B14F-4D97-AF65-F5344CB8AC3E}">
        <p14:creationId xmlns:p14="http://schemas.microsoft.com/office/powerpoint/2010/main" val="831785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Initial assessment of severity</a:t>
            </a:r>
          </a:p>
          <a:p>
            <a:pPr lvl="1"/>
            <a:r>
              <a:rPr lang="en-US" dirty="0"/>
              <a:t>Classify severity</a:t>
            </a:r>
          </a:p>
          <a:p>
            <a:pPr lvl="1"/>
            <a:r>
              <a:rPr lang="en-US" dirty="0"/>
              <a:t>Identify precipitating factors</a:t>
            </a:r>
          </a:p>
          <a:p>
            <a:pPr lvl="1"/>
            <a:r>
              <a:rPr lang="en-US" dirty="0"/>
              <a:t>Identify comorbid conditions that impede asthma management</a:t>
            </a:r>
          </a:p>
          <a:p>
            <a:pPr lvl="1"/>
            <a:r>
              <a:rPr lang="en-US" dirty="0"/>
              <a:t>Assess the patient’s/family’s knowledge and skills</a:t>
            </a:r>
          </a:p>
        </p:txBody>
      </p:sp>
      <p:sp>
        <p:nvSpPr>
          <p:cNvPr id="5" name="Title 1"/>
          <p:cNvSpPr>
            <a:spLocks noGrp="1"/>
          </p:cNvSpPr>
          <p:nvPr>
            <p:ph type="title"/>
          </p:nvPr>
        </p:nvSpPr>
        <p:spPr>
          <a:xfrm>
            <a:off x="457200" y="685800"/>
            <a:ext cx="8229600" cy="1143000"/>
          </a:xfrm>
        </p:spPr>
        <p:txBody>
          <a:bodyPr>
            <a:normAutofit fontScale="90000"/>
          </a:bodyPr>
          <a:lstStyle/>
          <a:p>
            <a:br>
              <a:rPr lang="en-US" dirty="0"/>
            </a:br>
            <a:r>
              <a:rPr lang="en-US" sz="4000" dirty="0"/>
              <a:t>Assessing and monitoring asthma severity and control</a:t>
            </a:r>
          </a:p>
        </p:txBody>
      </p:sp>
    </p:spTree>
    <p:extLst>
      <p:ext uri="{BB962C8B-B14F-4D97-AF65-F5344CB8AC3E}">
        <p14:creationId xmlns:p14="http://schemas.microsoft.com/office/powerpoint/2010/main" val="1092849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br>
              <a:rPr lang="en-US" dirty="0"/>
            </a:br>
            <a:r>
              <a:rPr lang="en-US" sz="4000" dirty="0"/>
              <a:t>Assessing and monitoring asthma severity and control</a:t>
            </a:r>
          </a:p>
        </p:txBody>
      </p:sp>
      <p:sp>
        <p:nvSpPr>
          <p:cNvPr id="3" name="Content Placeholder 2"/>
          <p:cNvSpPr>
            <a:spLocks noGrp="1"/>
          </p:cNvSpPr>
          <p:nvPr>
            <p:ph idx="1"/>
          </p:nvPr>
        </p:nvSpPr>
        <p:spPr/>
        <p:txBody>
          <a:bodyPr>
            <a:normAutofit/>
          </a:bodyPr>
          <a:lstStyle/>
          <a:p>
            <a:r>
              <a:rPr lang="en-US" dirty="0"/>
              <a:t>Patient monitoring</a:t>
            </a:r>
          </a:p>
          <a:p>
            <a:pPr lvl="1"/>
            <a:r>
              <a:rPr lang="en-US" dirty="0"/>
              <a:t>Instruct patients to monitor their control</a:t>
            </a:r>
          </a:p>
          <a:p>
            <a:pPr lvl="1"/>
            <a:r>
              <a:rPr lang="en-US" dirty="0"/>
              <a:t>Either symptom based OR peak flow monitoring is acceptable per guidelines</a:t>
            </a:r>
          </a:p>
          <a:p>
            <a:pPr lvl="1"/>
            <a:r>
              <a:rPr lang="en-US" dirty="0"/>
              <a:t>Consider daily peak flows for patients that have moderate to severe persistent asthma, history of severe exacerbations, or poorly perceive worsening of symptoms</a:t>
            </a:r>
          </a:p>
        </p:txBody>
      </p:sp>
    </p:spTree>
    <p:extLst>
      <p:ext uri="{BB962C8B-B14F-4D97-AF65-F5344CB8AC3E}">
        <p14:creationId xmlns:p14="http://schemas.microsoft.com/office/powerpoint/2010/main" val="1092849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endParaRPr lang="en-US" dirty="0"/>
          </a:p>
        </p:txBody>
      </p:sp>
      <p:sp>
        <p:nvSpPr>
          <p:cNvPr id="3" name="Content Placeholder 2"/>
          <p:cNvSpPr>
            <a:spLocks noGrp="1"/>
          </p:cNvSpPr>
          <p:nvPr>
            <p:ph idx="1"/>
          </p:nvPr>
        </p:nvSpPr>
        <p:spPr/>
        <p:txBody>
          <a:bodyPr>
            <a:normAutofit/>
          </a:bodyPr>
          <a:lstStyle/>
          <a:p>
            <a:r>
              <a:rPr lang="en-US" dirty="0"/>
              <a:t>Assess medication technique, adherence and patient concerns at every visit</a:t>
            </a:r>
          </a:p>
          <a:p>
            <a:pPr lvl="1"/>
            <a:r>
              <a:rPr lang="en-US" dirty="0"/>
              <a:t>These should not be limited to a provider’s office visit</a:t>
            </a:r>
          </a:p>
          <a:p>
            <a:pPr lvl="1"/>
            <a:r>
              <a:rPr lang="en-US" dirty="0"/>
              <a:t>Is this happening during hospital admission?</a:t>
            </a:r>
          </a:p>
        </p:txBody>
      </p:sp>
      <p:sp>
        <p:nvSpPr>
          <p:cNvPr id="4" name="Rectangle 3"/>
          <p:cNvSpPr/>
          <p:nvPr/>
        </p:nvSpPr>
        <p:spPr>
          <a:xfrm>
            <a:off x="381000" y="609600"/>
            <a:ext cx="8229600" cy="1200329"/>
          </a:xfrm>
          <a:prstGeom prst="rect">
            <a:avLst/>
          </a:prstGeom>
        </p:spPr>
        <p:txBody>
          <a:bodyPr wrap="square">
            <a:spAutoFit/>
          </a:bodyPr>
          <a:lstStyle/>
          <a:p>
            <a:r>
              <a:rPr lang="en-US" sz="3600" dirty="0">
                <a:solidFill>
                  <a:srgbClr val="04617B"/>
                </a:solidFill>
                <a:latin typeface="Calibri"/>
                <a:ea typeface="+mj-ea"/>
                <a:cs typeface="+mj-cs"/>
              </a:rPr>
              <a:t>Assessing and monitoring asthma severity and control</a:t>
            </a:r>
            <a:endParaRPr lang="en-US" sz="3600" dirty="0"/>
          </a:p>
        </p:txBody>
      </p:sp>
    </p:spTree>
    <p:extLst>
      <p:ext uri="{BB962C8B-B14F-4D97-AF65-F5344CB8AC3E}">
        <p14:creationId xmlns:p14="http://schemas.microsoft.com/office/powerpoint/2010/main" val="3104902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Retail Role</a:t>
            </a:r>
          </a:p>
        </p:txBody>
      </p:sp>
      <p:sp>
        <p:nvSpPr>
          <p:cNvPr id="3" name="Content Placeholder 2"/>
          <p:cNvSpPr>
            <a:spLocks noGrp="1"/>
          </p:cNvSpPr>
          <p:nvPr>
            <p:ph idx="1"/>
          </p:nvPr>
        </p:nvSpPr>
        <p:spPr/>
        <p:txBody>
          <a:bodyPr/>
          <a:lstStyle/>
          <a:p>
            <a:r>
              <a:rPr lang="en-US" dirty="0"/>
              <a:t>Refills</a:t>
            </a:r>
          </a:p>
          <a:p>
            <a:pPr lvl="1"/>
            <a:r>
              <a:rPr lang="en-US" dirty="0"/>
              <a:t>Ask patients about control; if poor find out why</a:t>
            </a:r>
          </a:p>
          <a:p>
            <a:pPr lvl="1"/>
            <a:r>
              <a:rPr lang="en-US" dirty="0"/>
              <a:t>Check albuterol refills</a:t>
            </a:r>
          </a:p>
          <a:p>
            <a:pPr lvl="2"/>
            <a:r>
              <a:rPr lang="en-US" dirty="0"/>
              <a:t>Frequent refills would indicate poor control</a:t>
            </a:r>
          </a:p>
          <a:p>
            <a:pPr lvl="2"/>
            <a:r>
              <a:rPr lang="en-US" dirty="0"/>
              <a:t>Few refills: good control or poor compliance; compare with ICS refill history</a:t>
            </a:r>
          </a:p>
          <a:p>
            <a:pPr lvl="1"/>
            <a:r>
              <a:rPr lang="en-US" dirty="0"/>
              <a:t>Are meds helping (responsiveness)</a:t>
            </a:r>
          </a:p>
          <a:p>
            <a:pPr lvl="1"/>
            <a:r>
              <a:rPr lang="en-US" dirty="0"/>
              <a:t>Is the patient/family happy with control</a:t>
            </a:r>
          </a:p>
          <a:p>
            <a:pPr lvl="1"/>
            <a:r>
              <a:rPr lang="en-US" dirty="0"/>
              <a:t>Guideline control versus patient’s perception (risk)</a:t>
            </a:r>
          </a:p>
        </p:txBody>
      </p:sp>
    </p:spTree>
    <p:extLst>
      <p:ext uri="{BB962C8B-B14F-4D97-AF65-F5344CB8AC3E}">
        <p14:creationId xmlns:p14="http://schemas.microsoft.com/office/powerpoint/2010/main" val="1221561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Retail Role</a:t>
            </a:r>
          </a:p>
        </p:txBody>
      </p:sp>
      <p:sp>
        <p:nvSpPr>
          <p:cNvPr id="3" name="Content Placeholder 2"/>
          <p:cNvSpPr>
            <a:spLocks noGrp="1"/>
          </p:cNvSpPr>
          <p:nvPr>
            <p:ph idx="1"/>
          </p:nvPr>
        </p:nvSpPr>
        <p:spPr/>
        <p:txBody>
          <a:bodyPr/>
          <a:lstStyle/>
          <a:p>
            <a:r>
              <a:rPr lang="en-US" dirty="0"/>
              <a:t>New prescription</a:t>
            </a:r>
          </a:p>
          <a:p>
            <a:pPr lvl="1"/>
            <a:r>
              <a:rPr lang="en-US" dirty="0"/>
              <a:t>New diagnosis??</a:t>
            </a:r>
          </a:p>
          <a:p>
            <a:pPr lvl="1"/>
            <a:r>
              <a:rPr lang="en-US" dirty="0"/>
              <a:t>Ask about how they feel about this</a:t>
            </a:r>
          </a:p>
          <a:p>
            <a:pPr lvl="1"/>
            <a:r>
              <a:rPr lang="en-US" dirty="0"/>
              <a:t>Expectations of care</a:t>
            </a:r>
          </a:p>
          <a:p>
            <a:pPr lvl="1"/>
            <a:r>
              <a:rPr lang="en-US" dirty="0"/>
              <a:t>Educate on what asthma is and why giving meds</a:t>
            </a:r>
          </a:p>
          <a:p>
            <a:r>
              <a:rPr lang="en-US" dirty="0"/>
              <a:t>Have the patient use the medications in front of you (new and refills)</a:t>
            </a:r>
          </a:p>
        </p:txBody>
      </p:sp>
    </p:spTree>
    <p:extLst>
      <p:ext uri="{BB962C8B-B14F-4D97-AF65-F5344CB8AC3E}">
        <p14:creationId xmlns:p14="http://schemas.microsoft.com/office/powerpoint/2010/main" val="3034441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Role</a:t>
            </a:r>
          </a:p>
        </p:txBody>
      </p:sp>
      <p:sp>
        <p:nvSpPr>
          <p:cNvPr id="3" name="Content Placeholder 2"/>
          <p:cNvSpPr>
            <a:spLocks noGrp="1"/>
          </p:cNvSpPr>
          <p:nvPr>
            <p:ph idx="1"/>
          </p:nvPr>
        </p:nvSpPr>
        <p:spPr/>
        <p:txBody>
          <a:bodyPr/>
          <a:lstStyle/>
          <a:p>
            <a:r>
              <a:rPr lang="en-US" dirty="0"/>
              <a:t>Admission</a:t>
            </a:r>
          </a:p>
          <a:p>
            <a:pPr lvl="1"/>
            <a:r>
              <a:rPr lang="en-US" dirty="0"/>
              <a:t>Medication reconciliation</a:t>
            </a:r>
          </a:p>
          <a:p>
            <a:pPr lvl="1"/>
            <a:r>
              <a:rPr lang="en-US" dirty="0"/>
              <a:t>Surgery patient – do they need steroids during surgery</a:t>
            </a:r>
          </a:p>
          <a:p>
            <a:r>
              <a:rPr lang="en-US" dirty="0"/>
              <a:t>Discharge</a:t>
            </a:r>
          </a:p>
          <a:p>
            <a:pPr lvl="1"/>
            <a:r>
              <a:rPr lang="en-US" dirty="0"/>
              <a:t>Counsel patient</a:t>
            </a:r>
          </a:p>
          <a:p>
            <a:pPr lvl="1"/>
            <a:r>
              <a:rPr lang="en-US" dirty="0"/>
              <a:t>Guideline risk versus patient perception</a:t>
            </a:r>
          </a:p>
          <a:p>
            <a:r>
              <a:rPr lang="en-US" dirty="0"/>
              <a:t>Go talk to the patient!!</a:t>
            </a:r>
          </a:p>
          <a:p>
            <a:pPr lvl="1"/>
            <a:endParaRPr lang="en-US" dirty="0"/>
          </a:p>
          <a:p>
            <a:pPr lvl="1"/>
            <a:endParaRPr lang="en-US" dirty="0"/>
          </a:p>
        </p:txBody>
      </p:sp>
    </p:spTree>
    <p:extLst>
      <p:ext uri="{BB962C8B-B14F-4D97-AF65-F5344CB8AC3E}">
        <p14:creationId xmlns:p14="http://schemas.microsoft.com/office/powerpoint/2010/main" val="396148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dirty="0"/>
              <a:t>Describe how pharmacists and technicians in various setting can work within the National Institutes of Health (NIH) asthma guidelines to improve care</a:t>
            </a:r>
          </a:p>
          <a:p>
            <a:r>
              <a:rPr lang="en-US" dirty="0"/>
              <a:t>Understand the four components of care in the asthma guidelines</a:t>
            </a:r>
          </a:p>
          <a:p>
            <a:r>
              <a:rPr lang="en-US" dirty="0"/>
              <a:t>Describe some specific health maintenance issues related to asthma patients</a:t>
            </a:r>
          </a:p>
          <a:p>
            <a:r>
              <a:rPr lang="en-US" dirty="0"/>
              <a:t>Identify other useful guidelines</a:t>
            </a:r>
          </a:p>
          <a:p>
            <a:pPr marL="0" indent="0">
              <a:buNone/>
            </a:pPr>
            <a:endParaRPr lang="en-US" dirty="0"/>
          </a:p>
        </p:txBody>
      </p:sp>
    </p:spTree>
    <p:extLst>
      <p:ext uri="{BB962C8B-B14F-4D97-AF65-F5344CB8AC3E}">
        <p14:creationId xmlns:p14="http://schemas.microsoft.com/office/powerpoint/2010/main" val="2738009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Education for partnership in care</a:t>
            </a:r>
          </a:p>
        </p:txBody>
      </p:sp>
      <p:sp>
        <p:nvSpPr>
          <p:cNvPr id="3" name="Content Placeholder 2"/>
          <p:cNvSpPr>
            <a:spLocks noGrp="1"/>
          </p:cNvSpPr>
          <p:nvPr>
            <p:ph idx="1"/>
          </p:nvPr>
        </p:nvSpPr>
        <p:spPr/>
        <p:txBody>
          <a:bodyPr/>
          <a:lstStyle/>
          <a:p>
            <a:r>
              <a:rPr lang="en-US" dirty="0"/>
              <a:t>Develop active partnership with patient and family</a:t>
            </a:r>
          </a:p>
          <a:p>
            <a:pPr lvl="1"/>
            <a:r>
              <a:rPr lang="en-US" dirty="0"/>
              <a:t>Open communication that considers cultural and ethnic factors, language, and health care literacy needs</a:t>
            </a:r>
          </a:p>
          <a:p>
            <a:pPr lvl="1"/>
            <a:r>
              <a:rPr lang="en-US" dirty="0"/>
              <a:t>Identify and address patient/family concerns about asthma and asthma treatment</a:t>
            </a:r>
          </a:p>
          <a:p>
            <a:pPr lvl="1"/>
            <a:r>
              <a:rPr lang="en-US" dirty="0"/>
              <a:t>Review response to treatment at each visit</a:t>
            </a:r>
          </a:p>
        </p:txBody>
      </p:sp>
    </p:spTree>
    <p:extLst>
      <p:ext uri="{BB962C8B-B14F-4D97-AF65-F5344CB8AC3E}">
        <p14:creationId xmlns:p14="http://schemas.microsoft.com/office/powerpoint/2010/main" val="3355349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Education for partnership in care</a:t>
            </a:r>
          </a:p>
        </p:txBody>
      </p:sp>
      <p:sp>
        <p:nvSpPr>
          <p:cNvPr id="3" name="Content Placeholder 2"/>
          <p:cNvSpPr>
            <a:spLocks noGrp="1"/>
          </p:cNvSpPr>
          <p:nvPr>
            <p:ph idx="1"/>
          </p:nvPr>
        </p:nvSpPr>
        <p:spPr/>
        <p:txBody>
          <a:bodyPr/>
          <a:lstStyle/>
          <a:p>
            <a:r>
              <a:rPr lang="en-US" dirty="0"/>
              <a:t>Integrate asthma self-management into all aspects of asthma care</a:t>
            </a:r>
          </a:p>
          <a:p>
            <a:pPr lvl="1"/>
            <a:r>
              <a:rPr lang="en-US" dirty="0"/>
              <a:t>Requires repetition and reinforcement</a:t>
            </a:r>
          </a:p>
          <a:p>
            <a:pPr lvl="1"/>
            <a:r>
              <a:rPr lang="en-US" dirty="0"/>
              <a:t>“Involves all members of the health care team, including physicians, nurses, pharmacists….”</a:t>
            </a:r>
          </a:p>
          <a:p>
            <a:pPr lvl="1"/>
            <a:r>
              <a:rPr lang="en-US" dirty="0"/>
              <a:t>“Evidence also supports education provided in patients’ homes, pharmacies…”</a:t>
            </a:r>
          </a:p>
        </p:txBody>
      </p:sp>
    </p:spTree>
    <p:extLst>
      <p:ext uri="{BB962C8B-B14F-4D97-AF65-F5344CB8AC3E}">
        <p14:creationId xmlns:p14="http://schemas.microsoft.com/office/powerpoint/2010/main" val="2229713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Education for partnership in care</a:t>
            </a:r>
          </a:p>
        </p:txBody>
      </p:sp>
      <p:sp>
        <p:nvSpPr>
          <p:cNvPr id="3" name="Content Placeholder 2"/>
          <p:cNvSpPr>
            <a:spLocks noGrp="1"/>
          </p:cNvSpPr>
          <p:nvPr>
            <p:ph idx="1"/>
          </p:nvPr>
        </p:nvSpPr>
        <p:spPr/>
        <p:txBody>
          <a:bodyPr/>
          <a:lstStyle/>
          <a:p>
            <a:r>
              <a:rPr lang="en-US" dirty="0"/>
              <a:t>Encourage patient to use the asthma action plan</a:t>
            </a:r>
          </a:p>
          <a:p>
            <a:r>
              <a:rPr lang="en-US" dirty="0"/>
              <a:t>Plans recommended for:</a:t>
            </a:r>
          </a:p>
          <a:p>
            <a:pPr lvl="1"/>
            <a:r>
              <a:rPr lang="en-US" dirty="0"/>
              <a:t>Moderate to severe persistent asthma</a:t>
            </a:r>
          </a:p>
          <a:p>
            <a:pPr lvl="1"/>
            <a:r>
              <a:rPr lang="en-US" dirty="0"/>
              <a:t>History of severe exacerbations</a:t>
            </a:r>
          </a:p>
          <a:p>
            <a:pPr lvl="1"/>
            <a:r>
              <a:rPr lang="en-US" dirty="0"/>
              <a:t>Poorly controlled asthma</a:t>
            </a:r>
          </a:p>
          <a:p>
            <a:pPr lvl="1"/>
            <a:r>
              <a:rPr lang="en-US" dirty="0"/>
              <a:t>Patient perception does not meet actual control</a:t>
            </a:r>
          </a:p>
          <a:p>
            <a:pPr marL="0" indent="0">
              <a:buNone/>
            </a:pPr>
            <a:endParaRPr lang="en-US" dirty="0"/>
          </a:p>
          <a:p>
            <a:endParaRPr lang="en-US" dirty="0"/>
          </a:p>
        </p:txBody>
      </p:sp>
    </p:spTree>
    <p:extLst>
      <p:ext uri="{BB962C8B-B14F-4D97-AF65-F5344CB8AC3E}">
        <p14:creationId xmlns:p14="http://schemas.microsoft.com/office/powerpoint/2010/main" val="555269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Retail Role</a:t>
            </a:r>
          </a:p>
        </p:txBody>
      </p:sp>
      <p:sp>
        <p:nvSpPr>
          <p:cNvPr id="3" name="Content Placeholder 2"/>
          <p:cNvSpPr>
            <a:spLocks noGrp="1"/>
          </p:cNvSpPr>
          <p:nvPr>
            <p:ph idx="1"/>
          </p:nvPr>
        </p:nvSpPr>
        <p:spPr/>
        <p:txBody>
          <a:bodyPr>
            <a:normAutofit lnSpcReduction="10000"/>
          </a:bodyPr>
          <a:lstStyle/>
          <a:p>
            <a:r>
              <a:rPr lang="en-US" dirty="0"/>
              <a:t>Counsel on medication technique</a:t>
            </a:r>
          </a:p>
          <a:p>
            <a:pPr lvl="1"/>
            <a:r>
              <a:rPr lang="en-US" dirty="0"/>
              <a:t>All new patients and ask occasionally on refills</a:t>
            </a:r>
          </a:p>
          <a:p>
            <a:pPr lvl="1"/>
            <a:r>
              <a:rPr lang="en-US" dirty="0"/>
              <a:t>Have the demonstrate in front of you</a:t>
            </a:r>
          </a:p>
          <a:p>
            <a:r>
              <a:rPr lang="en-US" dirty="0"/>
              <a:t>Do they really understand the difference between a controller and rescue inhaler</a:t>
            </a:r>
          </a:p>
          <a:p>
            <a:r>
              <a:rPr lang="en-US" dirty="0"/>
              <a:t>Spacers, etc.</a:t>
            </a:r>
          </a:p>
          <a:p>
            <a:r>
              <a:rPr lang="en-US" dirty="0"/>
              <a:t>Do they understand the asthma action plan (if they have one)</a:t>
            </a:r>
          </a:p>
          <a:p>
            <a:r>
              <a:rPr lang="en-US" dirty="0"/>
              <a:t>Smoking history</a:t>
            </a:r>
          </a:p>
          <a:p>
            <a:r>
              <a:rPr lang="en-US" dirty="0"/>
              <a:t>Develop relationship with providers</a:t>
            </a:r>
          </a:p>
        </p:txBody>
      </p:sp>
    </p:spTree>
    <p:extLst>
      <p:ext uri="{BB962C8B-B14F-4D97-AF65-F5344CB8AC3E}">
        <p14:creationId xmlns:p14="http://schemas.microsoft.com/office/powerpoint/2010/main" val="3596296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Role</a:t>
            </a:r>
          </a:p>
        </p:txBody>
      </p:sp>
      <p:sp>
        <p:nvSpPr>
          <p:cNvPr id="3" name="Content Placeholder 2"/>
          <p:cNvSpPr>
            <a:spLocks noGrp="1"/>
          </p:cNvSpPr>
          <p:nvPr>
            <p:ph idx="1"/>
          </p:nvPr>
        </p:nvSpPr>
        <p:spPr/>
        <p:txBody>
          <a:bodyPr/>
          <a:lstStyle/>
          <a:p>
            <a:r>
              <a:rPr lang="en-US" dirty="0"/>
              <a:t>Smoking history – refer while in house if possible</a:t>
            </a:r>
          </a:p>
          <a:p>
            <a:r>
              <a:rPr lang="en-US" dirty="0"/>
              <a:t>Difference between controller and rescue medication</a:t>
            </a:r>
          </a:p>
          <a:p>
            <a:r>
              <a:rPr lang="en-US" dirty="0"/>
              <a:t>Leaves with good plan for action</a:t>
            </a:r>
          </a:p>
          <a:p>
            <a:r>
              <a:rPr lang="en-US" dirty="0"/>
              <a:t>Develop relationship with hospitalists</a:t>
            </a:r>
          </a:p>
        </p:txBody>
      </p:sp>
    </p:spTree>
    <p:extLst>
      <p:ext uri="{BB962C8B-B14F-4D97-AF65-F5344CB8AC3E}">
        <p14:creationId xmlns:p14="http://schemas.microsoft.com/office/powerpoint/2010/main" val="3539520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Control of Environment Factors and Comorbid Conditions that affect asthma</a:t>
            </a:r>
          </a:p>
        </p:txBody>
      </p:sp>
      <p:sp>
        <p:nvSpPr>
          <p:cNvPr id="3" name="Content Placeholder 2"/>
          <p:cNvSpPr>
            <a:spLocks noGrp="1"/>
          </p:cNvSpPr>
          <p:nvPr>
            <p:ph idx="1"/>
          </p:nvPr>
        </p:nvSpPr>
        <p:spPr/>
        <p:txBody>
          <a:bodyPr/>
          <a:lstStyle/>
          <a:p>
            <a:r>
              <a:rPr lang="en-US" dirty="0"/>
              <a:t>Evaluate potential role of allergens and irritants</a:t>
            </a:r>
          </a:p>
          <a:p>
            <a:r>
              <a:rPr lang="en-US" dirty="0"/>
              <a:t>Home environment</a:t>
            </a:r>
          </a:p>
          <a:p>
            <a:pPr lvl="1"/>
            <a:r>
              <a:rPr lang="en-US" dirty="0"/>
              <a:t>Heating (coal or wood vs gas or electric)</a:t>
            </a:r>
          </a:p>
          <a:p>
            <a:pPr lvl="1"/>
            <a:r>
              <a:rPr lang="en-US" dirty="0"/>
              <a:t>Roaches or mold present</a:t>
            </a:r>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43702319"/>
              </p:ext>
            </p:extLst>
          </p:nvPr>
        </p:nvGraphicFramePr>
        <p:xfrm>
          <a:off x="838200" y="3886200"/>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gridSpan="4">
                  <a:txBody>
                    <a:bodyPr/>
                    <a:lstStyle/>
                    <a:p>
                      <a:pPr algn="ctr"/>
                      <a:r>
                        <a:rPr lang="en-US" dirty="0"/>
                        <a:t>Trigger Assessment</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Grass pollen</a:t>
                      </a:r>
                    </a:p>
                  </a:txBody>
                  <a:tcPr/>
                </a:tc>
                <a:tc>
                  <a:txBody>
                    <a:bodyPr/>
                    <a:lstStyle/>
                    <a:p>
                      <a:r>
                        <a:rPr lang="en-US" dirty="0"/>
                        <a:t>Tree pollen</a:t>
                      </a:r>
                    </a:p>
                  </a:txBody>
                  <a:tcPr/>
                </a:tc>
                <a:tc>
                  <a:txBody>
                    <a:bodyPr/>
                    <a:lstStyle/>
                    <a:p>
                      <a:r>
                        <a:rPr lang="en-US" dirty="0"/>
                        <a:t>Smoke (cigs)</a:t>
                      </a:r>
                    </a:p>
                  </a:txBody>
                  <a:tcPr/>
                </a:tc>
                <a:tc>
                  <a:txBody>
                    <a:bodyPr/>
                    <a:lstStyle/>
                    <a:p>
                      <a:r>
                        <a:rPr lang="en-US" dirty="0"/>
                        <a:t>Exhaust</a:t>
                      </a:r>
                    </a:p>
                  </a:txBody>
                  <a:tcPr/>
                </a:tc>
                <a:extLst>
                  <a:ext uri="{0D108BD9-81ED-4DB2-BD59-A6C34878D82A}">
                    <a16:rowId xmlns:a16="http://schemas.microsoft.com/office/drawing/2014/main" val="10001"/>
                  </a:ext>
                </a:extLst>
              </a:tr>
              <a:tr h="370840">
                <a:tc>
                  <a:txBody>
                    <a:bodyPr/>
                    <a:lstStyle/>
                    <a:p>
                      <a:r>
                        <a:rPr lang="en-US" dirty="0"/>
                        <a:t>Illness</a:t>
                      </a:r>
                    </a:p>
                  </a:txBody>
                  <a:tcPr/>
                </a:tc>
                <a:tc>
                  <a:txBody>
                    <a:bodyPr/>
                    <a:lstStyle/>
                    <a:p>
                      <a:r>
                        <a:rPr lang="en-US" dirty="0"/>
                        <a:t>Cold air</a:t>
                      </a:r>
                    </a:p>
                  </a:txBody>
                  <a:tcPr/>
                </a:tc>
                <a:tc>
                  <a:txBody>
                    <a:bodyPr/>
                    <a:lstStyle/>
                    <a:p>
                      <a:r>
                        <a:rPr lang="en-US" dirty="0"/>
                        <a:t>Animals</a:t>
                      </a:r>
                    </a:p>
                  </a:txBody>
                  <a:tcPr/>
                </a:tc>
                <a:tc>
                  <a:txBody>
                    <a:bodyPr/>
                    <a:lstStyle/>
                    <a:p>
                      <a:r>
                        <a:rPr lang="en-US" dirty="0"/>
                        <a:t>Emotions</a:t>
                      </a:r>
                    </a:p>
                  </a:txBody>
                  <a:tcPr/>
                </a:tc>
                <a:extLst>
                  <a:ext uri="{0D108BD9-81ED-4DB2-BD59-A6C34878D82A}">
                    <a16:rowId xmlns:a16="http://schemas.microsoft.com/office/drawing/2014/main" val="10002"/>
                  </a:ext>
                </a:extLst>
              </a:tr>
              <a:tr h="370840">
                <a:tc>
                  <a:txBody>
                    <a:bodyPr/>
                    <a:lstStyle/>
                    <a:p>
                      <a:r>
                        <a:rPr lang="en-US" dirty="0"/>
                        <a:t>Paint fumes</a:t>
                      </a:r>
                    </a:p>
                  </a:txBody>
                  <a:tcPr/>
                </a:tc>
                <a:tc>
                  <a:txBody>
                    <a:bodyPr/>
                    <a:lstStyle/>
                    <a:p>
                      <a:r>
                        <a:rPr lang="en-US" dirty="0"/>
                        <a:t>Cleaners</a:t>
                      </a:r>
                    </a:p>
                  </a:txBody>
                  <a:tcPr/>
                </a:tc>
                <a:tc>
                  <a:txBody>
                    <a:bodyPr/>
                    <a:lstStyle/>
                    <a:p>
                      <a:r>
                        <a:rPr lang="en-US" dirty="0"/>
                        <a:t>Exercise</a:t>
                      </a:r>
                    </a:p>
                  </a:txBody>
                  <a:tcPr/>
                </a:tc>
                <a:tc>
                  <a:txBody>
                    <a:bodyPr/>
                    <a:lstStyle/>
                    <a:p>
                      <a:r>
                        <a:rPr lang="en-US" dirty="0"/>
                        <a:t>Air pollution</a:t>
                      </a:r>
                    </a:p>
                  </a:txBody>
                  <a:tcPr/>
                </a:tc>
                <a:extLst>
                  <a:ext uri="{0D108BD9-81ED-4DB2-BD59-A6C34878D82A}">
                    <a16:rowId xmlns:a16="http://schemas.microsoft.com/office/drawing/2014/main" val="10003"/>
                  </a:ext>
                </a:extLst>
              </a:tr>
              <a:tr h="370840">
                <a:tc>
                  <a:txBody>
                    <a:bodyPr/>
                    <a:lstStyle/>
                    <a:p>
                      <a:r>
                        <a:rPr lang="en-US" dirty="0"/>
                        <a:t>Perfumes</a:t>
                      </a:r>
                    </a:p>
                  </a:txBody>
                  <a:tcPr/>
                </a:tc>
                <a:tc>
                  <a:txBody>
                    <a:bodyPr/>
                    <a:lstStyle/>
                    <a:p>
                      <a:r>
                        <a:rPr lang="en-US" dirty="0"/>
                        <a:t>Flowers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10167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Control of Environment Factors and Comorbid Conditions that affect asthma</a:t>
            </a:r>
          </a:p>
        </p:txBody>
      </p:sp>
      <p:sp>
        <p:nvSpPr>
          <p:cNvPr id="3" name="Content Placeholder 2"/>
          <p:cNvSpPr>
            <a:spLocks noGrp="1"/>
          </p:cNvSpPr>
          <p:nvPr>
            <p:ph idx="1"/>
          </p:nvPr>
        </p:nvSpPr>
        <p:spPr/>
        <p:txBody>
          <a:bodyPr/>
          <a:lstStyle/>
          <a:p>
            <a:r>
              <a:rPr lang="en-US" dirty="0"/>
              <a:t>Advice patients to reduce allergen and pollutant or irritant exposure</a:t>
            </a:r>
          </a:p>
          <a:p>
            <a:pPr lvl="1"/>
            <a:r>
              <a:rPr lang="en-US" dirty="0"/>
              <a:t>Indoor air-cleaning devices due not substitute for more effective dust-mite/cockroach control</a:t>
            </a:r>
          </a:p>
          <a:p>
            <a:pPr lvl="1"/>
            <a:r>
              <a:rPr lang="en-US" dirty="0"/>
              <a:t>These devices have not been shown to improve symptoms or lung function</a:t>
            </a:r>
          </a:p>
          <a:p>
            <a:pPr lvl="1"/>
            <a:r>
              <a:rPr lang="en-US" dirty="0"/>
              <a:t>Humidifiers and swamp coolers are not generally recommended in patients with mold or dust mite sensitivities</a:t>
            </a:r>
          </a:p>
        </p:txBody>
      </p:sp>
    </p:spTree>
    <p:extLst>
      <p:ext uri="{BB962C8B-B14F-4D97-AF65-F5344CB8AC3E}">
        <p14:creationId xmlns:p14="http://schemas.microsoft.com/office/powerpoint/2010/main" val="1536047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Control of Environment Factors and Comorbid Conditions that affect asthma</a:t>
            </a:r>
          </a:p>
        </p:txBody>
      </p:sp>
      <p:sp>
        <p:nvSpPr>
          <p:cNvPr id="3" name="Content Placeholder 2"/>
          <p:cNvSpPr>
            <a:spLocks noGrp="1"/>
          </p:cNvSpPr>
          <p:nvPr>
            <p:ph idx="1"/>
          </p:nvPr>
        </p:nvSpPr>
        <p:spPr/>
        <p:txBody>
          <a:bodyPr/>
          <a:lstStyle/>
          <a:p>
            <a:r>
              <a:rPr lang="en-US" dirty="0"/>
              <a:t>Consider influenza vaccine</a:t>
            </a:r>
          </a:p>
          <a:p>
            <a:pPr lvl="1"/>
            <a:r>
              <a:rPr lang="en-US" dirty="0"/>
              <a:t>Recommended by Centers for Disease Control because asthmatics are at risk for complications from influenza</a:t>
            </a:r>
          </a:p>
          <a:p>
            <a:pPr lvl="1"/>
            <a:r>
              <a:rPr lang="en-US" dirty="0"/>
              <a:t>Should not be expected to reduce severity or frequency of asthma exacerbations during influenza season</a:t>
            </a:r>
          </a:p>
        </p:txBody>
      </p:sp>
    </p:spTree>
    <p:extLst>
      <p:ext uri="{BB962C8B-B14F-4D97-AF65-F5344CB8AC3E}">
        <p14:creationId xmlns:p14="http://schemas.microsoft.com/office/powerpoint/2010/main" val="1200446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Control of Environment Factors and Comorbid Conditions that affect asthma</a:t>
            </a:r>
          </a:p>
        </p:txBody>
      </p:sp>
      <p:sp>
        <p:nvSpPr>
          <p:cNvPr id="3" name="Content Placeholder 2"/>
          <p:cNvSpPr>
            <a:spLocks noGrp="1"/>
          </p:cNvSpPr>
          <p:nvPr>
            <p:ph idx="1"/>
          </p:nvPr>
        </p:nvSpPr>
        <p:spPr/>
        <p:txBody>
          <a:bodyPr/>
          <a:lstStyle/>
          <a:p>
            <a:r>
              <a:rPr lang="en-US" dirty="0"/>
              <a:t>Dietary factors</a:t>
            </a:r>
          </a:p>
          <a:p>
            <a:pPr lvl="1"/>
            <a:r>
              <a:rPr lang="en-US" dirty="0"/>
              <a:t>Inconclusive role in asthma</a:t>
            </a:r>
          </a:p>
          <a:p>
            <a:pPr lvl="1"/>
            <a:r>
              <a:rPr lang="en-US" dirty="0"/>
              <a:t>Exception may be patients with sulfite sensitivities</a:t>
            </a:r>
          </a:p>
          <a:p>
            <a:pPr lvl="2"/>
            <a:r>
              <a:rPr lang="en-US" dirty="0"/>
              <a:t>Shrimp, dried fruit, processed potatoes, beer, wine</a:t>
            </a:r>
          </a:p>
          <a:p>
            <a:pPr lvl="1"/>
            <a:r>
              <a:rPr lang="en-US" dirty="0"/>
              <a:t>Patients with asthma and food allergy are at higher risk for fatal anaphylactic reactions</a:t>
            </a:r>
          </a:p>
          <a:p>
            <a:pPr lvl="2"/>
            <a:r>
              <a:rPr lang="en-US" dirty="0"/>
              <a:t>Recommend EpiPen if appropriate</a:t>
            </a:r>
          </a:p>
        </p:txBody>
      </p:sp>
    </p:spTree>
    <p:extLst>
      <p:ext uri="{BB962C8B-B14F-4D97-AF65-F5344CB8AC3E}">
        <p14:creationId xmlns:p14="http://schemas.microsoft.com/office/powerpoint/2010/main" val="2376272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Comorbid conditions</a:t>
            </a:r>
          </a:p>
        </p:txBody>
      </p:sp>
      <p:sp>
        <p:nvSpPr>
          <p:cNvPr id="3" name="Content Placeholder 2"/>
          <p:cNvSpPr>
            <a:spLocks noGrp="1"/>
          </p:cNvSpPr>
          <p:nvPr>
            <p:ph idx="1"/>
          </p:nvPr>
        </p:nvSpPr>
        <p:spPr/>
        <p:txBody>
          <a:bodyPr/>
          <a:lstStyle/>
          <a:p>
            <a:r>
              <a:rPr lang="en-US" dirty="0"/>
              <a:t>Don’t underestimate the impact of comorbid conditions</a:t>
            </a:r>
          </a:p>
          <a:p>
            <a:pPr lvl="1"/>
            <a:r>
              <a:rPr lang="en-US" dirty="0"/>
              <a:t>Gastroesophageal reflux disease (GERD)</a:t>
            </a:r>
          </a:p>
          <a:p>
            <a:pPr lvl="1"/>
            <a:r>
              <a:rPr lang="en-US" dirty="0"/>
              <a:t>Obesity</a:t>
            </a:r>
          </a:p>
          <a:p>
            <a:pPr lvl="1"/>
            <a:r>
              <a:rPr lang="en-US" dirty="0"/>
              <a:t>Allergies/allergic rhinitis</a:t>
            </a:r>
          </a:p>
          <a:p>
            <a:pPr lvl="1"/>
            <a:r>
              <a:rPr lang="en-US" dirty="0"/>
              <a:t>Depression</a:t>
            </a:r>
          </a:p>
          <a:p>
            <a:pPr lvl="1"/>
            <a:r>
              <a:rPr lang="en-US" dirty="0"/>
              <a:t>Stress</a:t>
            </a:r>
          </a:p>
          <a:p>
            <a:pPr lvl="1"/>
            <a:r>
              <a:rPr lang="en-US" dirty="0"/>
              <a:t>Smoking</a:t>
            </a:r>
          </a:p>
        </p:txBody>
      </p:sp>
    </p:spTree>
    <p:extLst>
      <p:ext uri="{BB962C8B-B14F-4D97-AF65-F5344CB8AC3E}">
        <p14:creationId xmlns:p14="http://schemas.microsoft.com/office/powerpoint/2010/main" val="2378936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Asthma Definition</a:t>
            </a:r>
          </a:p>
        </p:txBody>
      </p:sp>
      <p:sp>
        <p:nvSpPr>
          <p:cNvPr id="3" name="Content Placeholder 2"/>
          <p:cNvSpPr>
            <a:spLocks noGrp="1"/>
          </p:cNvSpPr>
          <p:nvPr>
            <p:ph idx="1"/>
          </p:nvPr>
        </p:nvSpPr>
        <p:spPr/>
        <p:txBody>
          <a:bodyPr>
            <a:normAutofit lnSpcReduction="10000"/>
          </a:bodyPr>
          <a:lstStyle/>
          <a:p>
            <a:pPr marL="0" indent="0">
              <a:buNone/>
            </a:pPr>
            <a:r>
              <a:rPr lang="en-US" dirty="0"/>
              <a:t>“Asthma is a chronic inflammatory disorder of the airways in which many cells and cellular elements play a role: in particular, mast cells, eosinophils, neutrophils (especially in the sudden onset, fatal exacerbations, occupational asthma, and patients who smoke), T lymphocytes, macrophages, and epithelial cells. In susceptible individuals, this inflammations causes recurrent episodes of coughing (particularly at night or early in the morning), wheezing, breathlessness, and chest tightness. These episodes are usually associated with widespread but variable airflow obstruction that is often reversible either spontaneously or with treatment.”</a:t>
            </a:r>
          </a:p>
        </p:txBody>
      </p:sp>
    </p:spTree>
    <p:extLst>
      <p:ext uri="{BB962C8B-B14F-4D97-AF65-F5344CB8AC3E}">
        <p14:creationId xmlns:p14="http://schemas.microsoft.com/office/powerpoint/2010/main" val="1951982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Retail and Hospital Role</a:t>
            </a:r>
          </a:p>
        </p:txBody>
      </p:sp>
      <p:sp>
        <p:nvSpPr>
          <p:cNvPr id="3" name="Content Placeholder 2"/>
          <p:cNvSpPr>
            <a:spLocks noGrp="1"/>
          </p:cNvSpPr>
          <p:nvPr>
            <p:ph idx="1"/>
          </p:nvPr>
        </p:nvSpPr>
        <p:spPr/>
        <p:txBody>
          <a:bodyPr/>
          <a:lstStyle/>
          <a:p>
            <a:r>
              <a:rPr lang="en-US" dirty="0"/>
              <a:t>Review immunization history</a:t>
            </a:r>
          </a:p>
          <a:p>
            <a:r>
              <a:rPr lang="en-US" dirty="0"/>
              <a:t>Ask if patient knows what his/her triggers are; discuss trigger avoidance</a:t>
            </a:r>
          </a:p>
          <a:p>
            <a:r>
              <a:rPr lang="en-US" dirty="0"/>
              <a:t>Cleaning filters/humidifiers</a:t>
            </a:r>
          </a:p>
          <a:p>
            <a:r>
              <a:rPr lang="en-US" dirty="0"/>
              <a:t>Per medication list, are other disease states complicating asthma control</a:t>
            </a:r>
          </a:p>
          <a:p>
            <a:endParaRPr lang="en-US" dirty="0"/>
          </a:p>
          <a:p>
            <a:endParaRPr lang="en-US" dirty="0"/>
          </a:p>
        </p:txBody>
      </p:sp>
    </p:spTree>
    <p:extLst>
      <p:ext uri="{BB962C8B-B14F-4D97-AF65-F5344CB8AC3E}">
        <p14:creationId xmlns:p14="http://schemas.microsoft.com/office/powerpoint/2010/main" val="3660939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a:t>Medications</a:t>
            </a:r>
          </a:p>
        </p:txBody>
      </p:sp>
      <p:sp>
        <p:nvSpPr>
          <p:cNvPr id="3" name="Content Placeholder 2"/>
          <p:cNvSpPr>
            <a:spLocks noGrp="1"/>
          </p:cNvSpPr>
          <p:nvPr>
            <p:ph idx="1"/>
          </p:nvPr>
        </p:nvSpPr>
        <p:spPr>
          <a:xfrm>
            <a:off x="228600" y="1676400"/>
            <a:ext cx="8686800" cy="4860925"/>
          </a:xfrm>
        </p:spPr>
        <p:txBody>
          <a:bodyPr/>
          <a:lstStyle/>
          <a:p>
            <a:r>
              <a:rPr lang="en-US" dirty="0"/>
              <a:t>Two general classes</a:t>
            </a:r>
          </a:p>
          <a:p>
            <a:pPr lvl="1"/>
            <a:r>
              <a:rPr lang="en-US" dirty="0"/>
              <a:t>Long term control medications (Controllers)</a:t>
            </a:r>
          </a:p>
          <a:p>
            <a:pPr lvl="1"/>
            <a:r>
              <a:rPr lang="en-US" dirty="0"/>
              <a:t>Quick relief medications (Rescue)</a:t>
            </a:r>
          </a:p>
          <a:p>
            <a:r>
              <a:rPr lang="en-US" dirty="0"/>
              <a:t>We know this but does the patient???</a:t>
            </a:r>
          </a:p>
        </p:txBody>
      </p:sp>
    </p:spTree>
    <p:extLst>
      <p:ext uri="{BB962C8B-B14F-4D97-AF65-F5344CB8AC3E}">
        <p14:creationId xmlns:p14="http://schemas.microsoft.com/office/powerpoint/2010/main" val="2984947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Rescue Medications</a:t>
            </a:r>
          </a:p>
        </p:txBody>
      </p:sp>
      <p:sp>
        <p:nvSpPr>
          <p:cNvPr id="3" name="Content Placeholder 2"/>
          <p:cNvSpPr>
            <a:spLocks noGrp="1"/>
          </p:cNvSpPr>
          <p:nvPr>
            <p:ph idx="1"/>
          </p:nvPr>
        </p:nvSpPr>
        <p:spPr/>
        <p:txBody>
          <a:bodyPr/>
          <a:lstStyle/>
          <a:p>
            <a:r>
              <a:rPr lang="en-US" dirty="0"/>
              <a:t>Anticholinergics (short acting)</a:t>
            </a:r>
          </a:p>
          <a:p>
            <a:pPr lvl="1"/>
            <a:r>
              <a:rPr lang="en-US" dirty="0"/>
              <a:t>Ipratropium</a:t>
            </a:r>
          </a:p>
          <a:p>
            <a:pPr lvl="1"/>
            <a:r>
              <a:rPr lang="en-US" dirty="0"/>
              <a:t>Used in emergency settings for exacerbations</a:t>
            </a:r>
          </a:p>
          <a:p>
            <a:pPr lvl="1"/>
            <a:r>
              <a:rPr lang="en-US" dirty="0"/>
              <a:t>Not for chronic management</a:t>
            </a:r>
          </a:p>
          <a:p>
            <a:pPr lvl="1"/>
            <a:r>
              <a:rPr lang="en-US" dirty="0"/>
              <a:t>Possibly replace SABA if not tolerated</a:t>
            </a:r>
          </a:p>
        </p:txBody>
      </p:sp>
    </p:spTree>
    <p:extLst>
      <p:ext uri="{BB962C8B-B14F-4D97-AF65-F5344CB8AC3E}">
        <p14:creationId xmlns:p14="http://schemas.microsoft.com/office/powerpoint/2010/main" val="4014514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Rescue Medications</a:t>
            </a:r>
          </a:p>
        </p:txBody>
      </p:sp>
      <p:sp>
        <p:nvSpPr>
          <p:cNvPr id="3" name="Content Placeholder 2"/>
          <p:cNvSpPr>
            <a:spLocks noGrp="1"/>
          </p:cNvSpPr>
          <p:nvPr>
            <p:ph idx="1"/>
          </p:nvPr>
        </p:nvSpPr>
        <p:spPr/>
        <p:txBody>
          <a:bodyPr/>
          <a:lstStyle/>
          <a:p>
            <a:r>
              <a:rPr lang="en-US" dirty="0"/>
              <a:t>Short acting beta agonists (SABA)</a:t>
            </a:r>
          </a:p>
          <a:p>
            <a:pPr lvl="1"/>
            <a:r>
              <a:rPr lang="en-US" dirty="0"/>
              <a:t>Albuterol, levalbuterol</a:t>
            </a:r>
          </a:p>
          <a:p>
            <a:pPr lvl="1"/>
            <a:r>
              <a:rPr lang="en-US" dirty="0"/>
              <a:t>Rescue medication of choice</a:t>
            </a:r>
          </a:p>
          <a:p>
            <a:pPr lvl="1"/>
            <a:r>
              <a:rPr lang="en-US" dirty="0"/>
              <a:t>Chronic or scheduled used not recommended</a:t>
            </a:r>
          </a:p>
          <a:p>
            <a:pPr lvl="1"/>
            <a:r>
              <a:rPr lang="en-US" dirty="0"/>
              <a:t>Use &gt; 2 days/week could indicate poor/loss of control</a:t>
            </a:r>
          </a:p>
        </p:txBody>
      </p:sp>
    </p:spTree>
    <p:extLst>
      <p:ext uri="{BB962C8B-B14F-4D97-AF65-F5344CB8AC3E}">
        <p14:creationId xmlns:p14="http://schemas.microsoft.com/office/powerpoint/2010/main" val="1329203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Inhaled Corticosteroids (ICS)</a:t>
            </a:r>
          </a:p>
        </p:txBody>
      </p:sp>
      <p:sp>
        <p:nvSpPr>
          <p:cNvPr id="3" name="Content Placeholder 2"/>
          <p:cNvSpPr>
            <a:spLocks noGrp="1"/>
          </p:cNvSpPr>
          <p:nvPr>
            <p:ph idx="1"/>
          </p:nvPr>
        </p:nvSpPr>
        <p:spPr/>
        <p:txBody>
          <a:bodyPr/>
          <a:lstStyle/>
          <a:p>
            <a:r>
              <a:rPr lang="en-US" dirty="0"/>
              <a:t>Preferred long-term control therapy in all ages groups</a:t>
            </a:r>
          </a:p>
          <a:p>
            <a:r>
              <a:rPr lang="en-US" dirty="0"/>
              <a:t>Most benefit in patients with mild or moderate asthma occur with low to medium doses of ICS</a:t>
            </a:r>
          </a:p>
          <a:p>
            <a:r>
              <a:rPr lang="en-US" dirty="0"/>
              <a:t>Increased dose equals increased risk of adverse effects</a:t>
            </a:r>
          </a:p>
        </p:txBody>
      </p:sp>
    </p:spTree>
    <p:extLst>
      <p:ext uri="{BB962C8B-B14F-4D97-AF65-F5344CB8AC3E}">
        <p14:creationId xmlns:p14="http://schemas.microsoft.com/office/powerpoint/2010/main" val="2010061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Is there a difference in ICS?</a:t>
            </a:r>
          </a:p>
        </p:txBody>
      </p:sp>
      <p:sp>
        <p:nvSpPr>
          <p:cNvPr id="13315" name="Content Placeholder 2"/>
          <p:cNvSpPr>
            <a:spLocks noGrp="1"/>
          </p:cNvSpPr>
          <p:nvPr>
            <p:ph idx="1"/>
          </p:nvPr>
        </p:nvSpPr>
        <p:spPr>
          <a:xfrm>
            <a:off x="457200" y="1847088"/>
            <a:ext cx="8229600" cy="4279075"/>
          </a:xfrm>
        </p:spPr>
        <p:txBody>
          <a:bodyPr/>
          <a:lstStyle/>
          <a:p>
            <a:r>
              <a:rPr lang="en-US" altLang="en-US" dirty="0"/>
              <a:t>Potency does not equal efficacy</a:t>
            </a:r>
          </a:p>
          <a:p>
            <a:pPr lvl="1"/>
            <a:r>
              <a:rPr lang="en-US" altLang="en-US" dirty="0"/>
              <a:t>Low potency can be overcome with higher doses</a:t>
            </a:r>
          </a:p>
          <a:p>
            <a:r>
              <a:rPr lang="en-US" altLang="en-US" dirty="0"/>
              <a:t>3 key parameters determine ICS therapeutic index</a:t>
            </a:r>
          </a:p>
          <a:p>
            <a:pPr lvl="1"/>
            <a:r>
              <a:rPr lang="en-US" altLang="en-US" dirty="0"/>
              <a:t>Lung delivery</a:t>
            </a:r>
          </a:p>
          <a:p>
            <a:pPr lvl="1"/>
            <a:r>
              <a:rPr lang="en-US" altLang="en-US" dirty="0"/>
              <a:t>Oral bioavailability</a:t>
            </a:r>
          </a:p>
          <a:p>
            <a:pPr lvl="1"/>
            <a:r>
              <a:rPr lang="en-US" altLang="en-US" dirty="0"/>
              <a:t>System clearance</a:t>
            </a:r>
          </a:p>
          <a:p>
            <a:pPr lvl="1"/>
            <a:r>
              <a:rPr lang="en-US" altLang="en-US" dirty="0"/>
              <a:t>Note: potency is not included</a:t>
            </a:r>
          </a:p>
        </p:txBody>
      </p:sp>
      <p:sp>
        <p:nvSpPr>
          <p:cNvPr id="13316" name="TextBox 3"/>
          <p:cNvSpPr txBox="1">
            <a:spLocks noChangeArrowheads="1"/>
          </p:cNvSpPr>
          <p:nvPr/>
        </p:nvSpPr>
        <p:spPr bwMode="auto">
          <a:xfrm>
            <a:off x="838200" y="6248400"/>
            <a:ext cx="1308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dirty="0"/>
              <a:t>Kelly, 2009</a:t>
            </a:r>
          </a:p>
        </p:txBody>
      </p:sp>
    </p:spTree>
    <p:extLst>
      <p:ext uri="{BB962C8B-B14F-4D97-AF65-F5344CB8AC3E}">
        <p14:creationId xmlns:p14="http://schemas.microsoft.com/office/powerpoint/2010/main" val="3056540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381000"/>
          <a:ext cx="8686800" cy="5719763"/>
        </p:xfrm>
        <a:graphic>
          <a:graphicData uri="http://schemas.openxmlformats.org/drawingml/2006/table">
            <a:tbl>
              <a:tblPr firstRow="1" bandRow="1">
                <a:tableStyleId>{93296810-A885-4BE3-A3E7-6D5BEEA58F35}</a:tableStyleId>
              </a:tblPr>
              <a:tblGrid>
                <a:gridCol w="1981200">
                  <a:extLst>
                    <a:ext uri="{9D8B030D-6E8A-4147-A177-3AD203B41FA5}">
                      <a16:colId xmlns:a16="http://schemas.microsoft.com/office/drawing/2014/main" val="20000"/>
                    </a:ext>
                  </a:extLst>
                </a:gridCol>
                <a:gridCol w="1155700">
                  <a:extLst>
                    <a:ext uri="{9D8B030D-6E8A-4147-A177-3AD203B41FA5}">
                      <a16:colId xmlns:a16="http://schemas.microsoft.com/office/drawing/2014/main" val="20001"/>
                    </a:ext>
                  </a:extLst>
                </a:gridCol>
                <a:gridCol w="1045634">
                  <a:extLst>
                    <a:ext uri="{9D8B030D-6E8A-4147-A177-3AD203B41FA5}">
                      <a16:colId xmlns:a16="http://schemas.microsoft.com/office/drawing/2014/main" val="20002"/>
                    </a:ext>
                  </a:extLst>
                </a:gridCol>
                <a:gridCol w="1367366">
                  <a:extLst>
                    <a:ext uri="{9D8B030D-6E8A-4147-A177-3AD203B41FA5}">
                      <a16:colId xmlns:a16="http://schemas.microsoft.com/office/drawing/2014/main" val="20003"/>
                    </a:ext>
                  </a:extLst>
                </a:gridCol>
                <a:gridCol w="16891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838213">
                <a:tc>
                  <a:txBody>
                    <a:bodyPr/>
                    <a:lstStyle/>
                    <a:p>
                      <a:pPr algn="ctr"/>
                      <a:r>
                        <a:rPr lang="en-US" sz="1600" dirty="0"/>
                        <a:t>Drug</a:t>
                      </a:r>
                    </a:p>
                  </a:txBody>
                  <a:tcPr marT="45721" marB="45721" anchor="ctr"/>
                </a:tc>
                <a:tc>
                  <a:txBody>
                    <a:bodyPr/>
                    <a:lstStyle/>
                    <a:p>
                      <a:pPr algn="ctr"/>
                      <a:r>
                        <a:rPr lang="en-US" sz="1600" dirty="0"/>
                        <a:t>Receptor Affinity *</a:t>
                      </a:r>
                    </a:p>
                  </a:txBody>
                  <a:tcPr marT="45721" marB="45721" anchor="ctr"/>
                </a:tc>
                <a:tc>
                  <a:txBody>
                    <a:bodyPr/>
                    <a:lstStyle/>
                    <a:p>
                      <a:pPr algn="ctr"/>
                      <a:r>
                        <a:rPr lang="en-US" sz="1600" dirty="0"/>
                        <a:t>Lung Delivery (%)</a:t>
                      </a:r>
                    </a:p>
                  </a:txBody>
                  <a:tcPr marT="45721" marB="45721" anchor="ctr"/>
                </a:tc>
                <a:tc>
                  <a:txBody>
                    <a:bodyPr/>
                    <a:lstStyle/>
                    <a:p>
                      <a:pPr algn="ctr"/>
                      <a:r>
                        <a:rPr lang="en-US" sz="1600" dirty="0"/>
                        <a:t>Protein</a:t>
                      </a:r>
                      <a:r>
                        <a:rPr lang="en-US" sz="1600" baseline="0" dirty="0"/>
                        <a:t> Binding</a:t>
                      </a:r>
                    </a:p>
                    <a:p>
                      <a:pPr algn="ctr"/>
                      <a:r>
                        <a:rPr lang="en-US" sz="1600" baseline="0" dirty="0"/>
                        <a:t> (%)</a:t>
                      </a:r>
                      <a:endParaRPr lang="en-US" sz="1600" dirty="0"/>
                    </a:p>
                  </a:txBody>
                  <a:tcPr marT="45721" marB="45721" anchor="ctr"/>
                </a:tc>
                <a:tc>
                  <a:txBody>
                    <a:bodyPr/>
                    <a:lstStyle/>
                    <a:p>
                      <a:pPr algn="ctr"/>
                      <a:r>
                        <a:rPr lang="en-US" sz="1600" dirty="0"/>
                        <a:t>Oral Bioavailability (%)</a:t>
                      </a:r>
                    </a:p>
                  </a:txBody>
                  <a:tcPr marT="45721" marB="45721" anchor="ctr"/>
                </a:tc>
                <a:tc>
                  <a:txBody>
                    <a:bodyPr/>
                    <a:lstStyle/>
                    <a:p>
                      <a:pPr algn="ctr"/>
                      <a:r>
                        <a:rPr lang="en-US" sz="1600" dirty="0"/>
                        <a:t>Systemic Clearance</a:t>
                      </a:r>
                      <a:r>
                        <a:rPr lang="en-US" sz="1600" baseline="0" dirty="0"/>
                        <a:t> (L/h)</a:t>
                      </a:r>
                      <a:endParaRPr lang="en-US" sz="1600" dirty="0"/>
                    </a:p>
                  </a:txBody>
                  <a:tcPr marT="45721" marB="45721" anchor="ctr"/>
                </a:tc>
                <a:extLst>
                  <a:ext uri="{0D108BD9-81ED-4DB2-BD59-A6C34878D82A}">
                    <a16:rowId xmlns:a16="http://schemas.microsoft.com/office/drawing/2014/main" val="10000"/>
                  </a:ext>
                </a:extLst>
              </a:tr>
              <a:tr h="868417">
                <a:tc>
                  <a:txBody>
                    <a:bodyPr/>
                    <a:lstStyle/>
                    <a:p>
                      <a:r>
                        <a:rPr lang="en-US" sz="1600" dirty="0"/>
                        <a:t>Beclomethasone/ 17-monopropionate</a:t>
                      </a:r>
                    </a:p>
                  </a:txBody>
                  <a:tcPr marT="45721" marB="45721" anchor="ctr"/>
                </a:tc>
                <a:tc>
                  <a:txBody>
                    <a:bodyPr/>
                    <a:lstStyle/>
                    <a:p>
                      <a:pPr algn="ctr"/>
                      <a:r>
                        <a:rPr lang="en-US" sz="1800" dirty="0"/>
                        <a:t>0.4/13.5</a:t>
                      </a:r>
                    </a:p>
                  </a:txBody>
                  <a:tcPr marT="45721" marB="45721" anchor="ctr"/>
                </a:tc>
                <a:tc>
                  <a:txBody>
                    <a:bodyPr/>
                    <a:lstStyle/>
                    <a:p>
                      <a:pPr algn="ctr"/>
                      <a:r>
                        <a:rPr lang="en-US" sz="1800" dirty="0"/>
                        <a:t>50-60</a:t>
                      </a:r>
                    </a:p>
                  </a:txBody>
                  <a:tcPr marT="45721" marB="45721" anchor="ctr"/>
                </a:tc>
                <a:tc>
                  <a:txBody>
                    <a:bodyPr/>
                    <a:lstStyle/>
                    <a:p>
                      <a:pPr algn="ctr"/>
                      <a:r>
                        <a:rPr lang="en-US" sz="1800" dirty="0"/>
                        <a:t>87</a:t>
                      </a:r>
                    </a:p>
                  </a:txBody>
                  <a:tcPr marT="45721" marB="45721" anchor="ctr"/>
                </a:tc>
                <a:tc>
                  <a:txBody>
                    <a:bodyPr/>
                    <a:lstStyle/>
                    <a:p>
                      <a:pPr algn="ctr"/>
                      <a:r>
                        <a:rPr lang="en-US" sz="1800" dirty="0"/>
                        <a:t>20/40</a:t>
                      </a:r>
                    </a:p>
                  </a:txBody>
                  <a:tcPr marT="45721" marB="45721" anchor="ctr"/>
                </a:tc>
                <a:tc>
                  <a:txBody>
                    <a:bodyPr/>
                    <a:lstStyle/>
                    <a:p>
                      <a:pPr algn="ctr"/>
                      <a:r>
                        <a:rPr lang="en-US" sz="1800" dirty="0"/>
                        <a:t>150/120</a:t>
                      </a:r>
                    </a:p>
                  </a:txBody>
                  <a:tcPr marT="45721" marB="45721" anchor="ctr"/>
                </a:tc>
                <a:extLst>
                  <a:ext uri="{0D108BD9-81ED-4DB2-BD59-A6C34878D82A}">
                    <a16:rowId xmlns:a16="http://schemas.microsoft.com/office/drawing/2014/main" val="10001"/>
                  </a:ext>
                </a:extLst>
              </a:tr>
              <a:tr h="640087">
                <a:tc>
                  <a:txBody>
                    <a:bodyPr/>
                    <a:lstStyle/>
                    <a:p>
                      <a:r>
                        <a:rPr lang="en-US" sz="1600" dirty="0"/>
                        <a:t>Budesonide</a:t>
                      </a:r>
                    </a:p>
                  </a:txBody>
                  <a:tcPr marT="45721" marB="45721" anchor="ctr"/>
                </a:tc>
                <a:tc>
                  <a:txBody>
                    <a:bodyPr/>
                    <a:lstStyle/>
                    <a:p>
                      <a:pPr algn="ctr"/>
                      <a:r>
                        <a:rPr lang="en-US" sz="1800" dirty="0"/>
                        <a:t>9.4</a:t>
                      </a:r>
                    </a:p>
                  </a:txBody>
                  <a:tcPr marT="45721" marB="45721" anchor="ctr"/>
                </a:tc>
                <a:tc>
                  <a:txBody>
                    <a:bodyPr/>
                    <a:lstStyle/>
                    <a:p>
                      <a:pPr algn="ctr"/>
                      <a:r>
                        <a:rPr lang="en-US" sz="1800" dirty="0"/>
                        <a:t>15-30 (DPI)</a:t>
                      </a:r>
                    </a:p>
                  </a:txBody>
                  <a:tcPr marT="45721" marB="45721" anchor="ctr"/>
                </a:tc>
                <a:tc>
                  <a:txBody>
                    <a:bodyPr/>
                    <a:lstStyle/>
                    <a:p>
                      <a:pPr algn="ctr"/>
                      <a:r>
                        <a:rPr lang="en-US" sz="1800" dirty="0"/>
                        <a:t>88</a:t>
                      </a:r>
                    </a:p>
                  </a:txBody>
                  <a:tcPr marT="45721" marB="45721" anchor="ctr"/>
                </a:tc>
                <a:tc>
                  <a:txBody>
                    <a:bodyPr/>
                    <a:lstStyle/>
                    <a:p>
                      <a:pPr algn="ctr"/>
                      <a:r>
                        <a:rPr lang="en-US" sz="1800" dirty="0"/>
                        <a:t>11</a:t>
                      </a:r>
                    </a:p>
                  </a:txBody>
                  <a:tcPr marT="45721" marB="45721" anchor="ctr"/>
                </a:tc>
                <a:tc>
                  <a:txBody>
                    <a:bodyPr/>
                    <a:lstStyle/>
                    <a:p>
                      <a:pPr algn="ctr"/>
                      <a:r>
                        <a:rPr lang="en-US" sz="1800" dirty="0"/>
                        <a:t>84</a:t>
                      </a:r>
                    </a:p>
                  </a:txBody>
                  <a:tcPr marT="45721" marB="45721" anchor="ctr"/>
                </a:tc>
                <a:extLst>
                  <a:ext uri="{0D108BD9-81ED-4DB2-BD59-A6C34878D82A}">
                    <a16:rowId xmlns:a16="http://schemas.microsoft.com/office/drawing/2014/main" val="10002"/>
                  </a:ext>
                </a:extLst>
              </a:tr>
              <a:tr h="868417">
                <a:tc>
                  <a:txBody>
                    <a:bodyPr/>
                    <a:lstStyle/>
                    <a:p>
                      <a:r>
                        <a:rPr lang="en-US" sz="1600" dirty="0"/>
                        <a:t>Ciclesonide/ desciclesonide</a:t>
                      </a:r>
                    </a:p>
                  </a:txBody>
                  <a:tcPr marT="45721" marB="45721" anchor="ctr"/>
                </a:tc>
                <a:tc>
                  <a:txBody>
                    <a:bodyPr/>
                    <a:lstStyle/>
                    <a:p>
                      <a:pPr algn="ctr"/>
                      <a:r>
                        <a:rPr lang="en-US" sz="1800" dirty="0"/>
                        <a:t>0.12/12</a:t>
                      </a:r>
                    </a:p>
                  </a:txBody>
                  <a:tcPr marT="45721" marB="45721" anchor="ctr"/>
                </a:tc>
                <a:tc>
                  <a:txBody>
                    <a:bodyPr/>
                    <a:lstStyle/>
                    <a:p>
                      <a:pPr algn="ctr"/>
                      <a:r>
                        <a:rPr lang="en-US" sz="1800" dirty="0"/>
                        <a:t>50</a:t>
                      </a:r>
                    </a:p>
                  </a:txBody>
                  <a:tcPr marT="45721" marB="45721" anchor="ctr"/>
                </a:tc>
                <a:tc>
                  <a:txBody>
                    <a:bodyPr/>
                    <a:lstStyle/>
                    <a:p>
                      <a:pPr algn="ctr"/>
                      <a:r>
                        <a:rPr lang="en-US" sz="1800" dirty="0"/>
                        <a:t>99/99</a:t>
                      </a:r>
                    </a:p>
                  </a:txBody>
                  <a:tcPr marT="45721" marB="45721" anchor="ctr"/>
                </a:tc>
                <a:tc>
                  <a:txBody>
                    <a:bodyPr/>
                    <a:lstStyle/>
                    <a:p>
                      <a:pPr algn="ctr"/>
                      <a:r>
                        <a:rPr lang="en-US" sz="1800" dirty="0"/>
                        <a:t>&lt;1/&lt;1</a:t>
                      </a:r>
                    </a:p>
                  </a:txBody>
                  <a:tcPr marT="45721" marB="45721" anchor="ctr"/>
                </a:tc>
                <a:tc>
                  <a:txBody>
                    <a:bodyPr/>
                    <a:lstStyle/>
                    <a:p>
                      <a:pPr algn="ctr"/>
                      <a:r>
                        <a:rPr lang="en-US" sz="1800" dirty="0"/>
                        <a:t>152/228</a:t>
                      </a:r>
                    </a:p>
                  </a:txBody>
                  <a:tcPr marT="45721" marB="45721" anchor="ctr"/>
                </a:tc>
                <a:extLst>
                  <a:ext uri="{0D108BD9-81ED-4DB2-BD59-A6C34878D82A}">
                    <a16:rowId xmlns:a16="http://schemas.microsoft.com/office/drawing/2014/main" val="10003"/>
                  </a:ext>
                </a:extLst>
              </a:tr>
              <a:tr h="621514">
                <a:tc>
                  <a:txBody>
                    <a:bodyPr/>
                    <a:lstStyle/>
                    <a:p>
                      <a:r>
                        <a:rPr lang="en-US" sz="1600" dirty="0"/>
                        <a:t>Flunisolide</a:t>
                      </a:r>
                    </a:p>
                  </a:txBody>
                  <a:tcPr marT="45721" marB="45721" anchor="ctr"/>
                </a:tc>
                <a:tc>
                  <a:txBody>
                    <a:bodyPr/>
                    <a:lstStyle/>
                    <a:p>
                      <a:pPr algn="ctr"/>
                      <a:r>
                        <a:rPr lang="en-US" sz="1800" dirty="0"/>
                        <a:t>1.8</a:t>
                      </a:r>
                    </a:p>
                  </a:txBody>
                  <a:tcPr marT="45721" marB="45721" anchor="ctr"/>
                </a:tc>
                <a:tc>
                  <a:txBody>
                    <a:bodyPr/>
                    <a:lstStyle/>
                    <a:p>
                      <a:pPr algn="ctr"/>
                      <a:r>
                        <a:rPr lang="en-US" sz="1800" dirty="0"/>
                        <a:t>68</a:t>
                      </a:r>
                    </a:p>
                  </a:txBody>
                  <a:tcPr marT="45721" marB="45721" anchor="ctr"/>
                </a:tc>
                <a:tc>
                  <a:txBody>
                    <a:bodyPr/>
                    <a:lstStyle/>
                    <a:p>
                      <a:pPr algn="ctr"/>
                      <a:r>
                        <a:rPr lang="en-US" sz="1800" dirty="0"/>
                        <a:t>80</a:t>
                      </a:r>
                    </a:p>
                  </a:txBody>
                  <a:tcPr marT="45721" marB="45721" anchor="ctr"/>
                </a:tc>
                <a:tc>
                  <a:txBody>
                    <a:bodyPr/>
                    <a:lstStyle/>
                    <a:p>
                      <a:pPr algn="ctr"/>
                      <a:r>
                        <a:rPr lang="en-US" sz="1800" dirty="0"/>
                        <a:t>20</a:t>
                      </a:r>
                    </a:p>
                  </a:txBody>
                  <a:tcPr marT="45721" marB="45721" anchor="ctr"/>
                </a:tc>
                <a:tc>
                  <a:txBody>
                    <a:bodyPr/>
                    <a:lstStyle/>
                    <a:p>
                      <a:pPr algn="ctr"/>
                      <a:r>
                        <a:rPr lang="en-US" sz="1800" dirty="0"/>
                        <a:t>96</a:t>
                      </a:r>
                    </a:p>
                  </a:txBody>
                  <a:tcPr marT="45721" marB="45721" anchor="ctr"/>
                </a:tc>
                <a:extLst>
                  <a:ext uri="{0D108BD9-81ED-4DB2-BD59-A6C34878D82A}">
                    <a16:rowId xmlns:a16="http://schemas.microsoft.com/office/drawing/2014/main" val="10004"/>
                  </a:ext>
                </a:extLst>
              </a:tr>
              <a:tr h="640087">
                <a:tc>
                  <a:txBody>
                    <a:bodyPr/>
                    <a:lstStyle/>
                    <a:p>
                      <a:r>
                        <a:rPr lang="en-US" sz="1600" dirty="0"/>
                        <a:t>Fluticasone</a:t>
                      </a:r>
                    </a:p>
                  </a:txBody>
                  <a:tcPr marT="45721" marB="45721" anchor="ctr"/>
                </a:tc>
                <a:tc>
                  <a:txBody>
                    <a:bodyPr/>
                    <a:lstStyle/>
                    <a:p>
                      <a:pPr algn="ctr"/>
                      <a:r>
                        <a:rPr lang="en-US" sz="1800" dirty="0"/>
                        <a:t>18</a:t>
                      </a:r>
                    </a:p>
                  </a:txBody>
                  <a:tcPr marT="45721" marB="45721" anchor="ctr"/>
                </a:tc>
                <a:tc>
                  <a:txBody>
                    <a:bodyPr/>
                    <a:lstStyle/>
                    <a:p>
                      <a:pPr algn="ctr"/>
                      <a:r>
                        <a:rPr lang="en-US" sz="1800" dirty="0"/>
                        <a:t>20</a:t>
                      </a:r>
                    </a:p>
                    <a:p>
                      <a:pPr algn="ctr"/>
                      <a:r>
                        <a:rPr lang="en-US" sz="1800" dirty="0"/>
                        <a:t>(DPI)</a:t>
                      </a:r>
                    </a:p>
                  </a:txBody>
                  <a:tcPr marT="45721" marB="45721" anchor="ctr"/>
                </a:tc>
                <a:tc>
                  <a:txBody>
                    <a:bodyPr/>
                    <a:lstStyle/>
                    <a:p>
                      <a:pPr algn="ctr"/>
                      <a:r>
                        <a:rPr lang="en-US" sz="1800" dirty="0"/>
                        <a:t>90</a:t>
                      </a:r>
                    </a:p>
                  </a:txBody>
                  <a:tcPr marT="45721" marB="45721" anchor="ctr"/>
                </a:tc>
                <a:tc>
                  <a:txBody>
                    <a:bodyPr/>
                    <a:lstStyle/>
                    <a:p>
                      <a:pPr algn="ctr"/>
                      <a:r>
                        <a:rPr lang="en-US" sz="1800" dirty="0"/>
                        <a:t>≤1</a:t>
                      </a:r>
                    </a:p>
                  </a:txBody>
                  <a:tcPr marT="45721" marB="45721" anchor="ctr"/>
                </a:tc>
                <a:tc>
                  <a:txBody>
                    <a:bodyPr/>
                    <a:lstStyle/>
                    <a:p>
                      <a:pPr algn="ctr"/>
                      <a:r>
                        <a:rPr lang="en-US" sz="1800" dirty="0"/>
                        <a:t>66</a:t>
                      </a:r>
                    </a:p>
                  </a:txBody>
                  <a:tcPr marT="45721" marB="45721" anchor="ctr"/>
                </a:tc>
                <a:extLst>
                  <a:ext uri="{0D108BD9-81ED-4DB2-BD59-A6C34878D82A}">
                    <a16:rowId xmlns:a16="http://schemas.microsoft.com/office/drawing/2014/main" val="10005"/>
                  </a:ext>
                </a:extLst>
              </a:tr>
              <a:tr h="621514">
                <a:tc>
                  <a:txBody>
                    <a:bodyPr/>
                    <a:lstStyle/>
                    <a:p>
                      <a:r>
                        <a:rPr lang="en-US" sz="1600" dirty="0"/>
                        <a:t>Mometasone</a:t>
                      </a:r>
                    </a:p>
                  </a:txBody>
                  <a:tcPr marT="45721" marB="45721" anchor="ctr"/>
                </a:tc>
                <a:tc>
                  <a:txBody>
                    <a:bodyPr/>
                    <a:lstStyle/>
                    <a:p>
                      <a:pPr algn="ctr"/>
                      <a:r>
                        <a:rPr lang="en-US" sz="1800" dirty="0"/>
                        <a:t>23</a:t>
                      </a:r>
                    </a:p>
                  </a:txBody>
                  <a:tcPr marT="45721" marB="45721" anchor="ctr"/>
                </a:tc>
                <a:tc>
                  <a:txBody>
                    <a:bodyPr/>
                    <a:lstStyle/>
                    <a:p>
                      <a:pPr algn="ctr"/>
                      <a:r>
                        <a:rPr lang="en-US" sz="1800" dirty="0"/>
                        <a:t>11</a:t>
                      </a:r>
                    </a:p>
                  </a:txBody>
                  <a:tcPr marT="45721" marB="45721" anchor="ctr"/>
                </a:tc>
                <a:tc>
                  <a:txBody>
                    <a:bodyPr/>
                    <a:lstStyle/>
                    <a:p>
                      <a:pPr algn="ctr"/>
                      <a:r>
                        <a:rPr lang="en-US" sz="1800" dirty="0"/>
                        <a:t>99</a:t>
                      </a:r>
                    </a:p>
                  </a:txBody>
                  <a:tcPr marT="45721" marB="45721" anchor="ctr"/>
                </a:tc>
                <a:tc>
                  <a:txBody>
                    <a:bodyPr/>
                    <a:lstStyle/>
                    <a:p>
                      <a:pPr algn="ctr"/>
                      <a:r>
                        <a:rPr lang="en-US" sz="1800" dirty="0"/>
                        <a:t>&lt;1</a:t>
                      </a:r>
                    </a:p>
                  </a:txBody>
                  <a:tcPr marT="45721" marB="45721" anchor="ctr"/>
                </a:tc>
                <a:tc>
                  <a:txBody>
                    <a:bodyPr/>
                    <a:lstStyle/>
                    <a:p>
                      <a:pPr algn="ctr"/>
                      <a:r>
                        <a:rPr lang="en-US" sz="1800" dirty="0"/>
                        <a:t>53</a:t>
                      </a:r>
                    </a:p>
                  </a:txBody>
                  <a:tcPr marT="45721" marB="45721" anchor="ctr"/>
                </a:tc>
                <a:extLst>
                  <a:ext uri="{0D108BD9-81ED-4DB2-BD59-A6C34878D82A}">
                    <a16:rowId xmlns:a16="http://schemas.microsoft.com/office/drawing/2014/main" val="10006"/>
                  </a:ext>
                </a:extLst>
              </a:tr>
              <a:tr h="621514">
                <a:tc>
                  <a:txBody>
                    <a:bodyPr/>
                    <a:lstStyle/>
                    <a:p>
                      <a:r>
                        <a:rPr lang="en-US" sz="1600" dirty="0"/>
                        <a:t>Triamcinolone</a:t>
                      </a:r>
                    </a:p>
                  </a:txBody>
                  <a:tcPr marT="45721" marB="45721" anchor="ctr"/>
                </a:tc>
                <a:tc>
                  <a:txBody>
                    <a:bodyPr/>
                    <a:lstStyle/>
                    <a:p>
                      <a:pPr algn="ctr"/>
                      <a:r>
                        <a:rPr lang="en-US" sz="1800" dirty="0"/>
                        <a:t>3.6</a:t>
                      </a:r>
                    </a:p>
                  </a:txBody>
                  <a:tcPr marT="45721" marB="45721" anchor="ctr"/>
                </a:tc>
                <a:tc>
                  <a:txBody>
                    <a:bodyPr/>
                    <a:lstStyle/>
                    <a:p>
                      <a:pPr algn="ctr"/>
                      <a:r>
                        <a:rPr lang="en-US" sz="1800" dirty="0"/>
                        <a:t>22</a:t>
                      </a:r>
                    </a:p>
                  </a:txBody>
                  <a:tcPr marT="45721" marB="45721" anchor="ctr"/>
                </a:tc>
                <a:tc>
                  <a:txBody>
                    <a:bodyPr/>
                    <a:lstStyle/>
                    <a:p>
                      <a:pPr algn="ctr"/>
                      <a:r>
                        <a:rPr lang="en-US" sz="1800" dirty="0"/>
                        <a:t>71</a:t>
                      </a:r>
                    </a:p>
                  </a:txBody>
                  <a:tcPr marT="45721" marB="45721" anchor="ctr"/>
                </a:tc>
                <a:tc>
                  <a:txBody>
                    <a:bodyPr/>
                    <a:lstStyle/>
                    <a:p>
                      <a:pPr algn="ctr"/>
                      <a:r>
                        <a:rPr lang="en-US" sz="1800" dirty="0"/>
                        <a:t>23</a:t>
                      </a:r>
                    </a:p>
                  </a:txBody>
                  <a:tcPr marT="45721" marB="45721" anchor="ctr"/>
                </a:tc>
                <a:tc>
                  <a:txBody>
                    <a:bodyPr/>
                    <a:lstStyle/>
                    <a:p>
                      <a:pPr algn="ctr"/>
                      <a:r>
                        <a:rPr lang="en-US" sz="1800" dirty="0"/>
                        <a:t>45-69</a:t>
                      </a:r>
                    </a:p>
                  </a:txBody>
                  <a:tcPr marT="45721" marB="45721" anchor="ctr"/>
                </a:tc>
                <a:extLst>
                  <a:ext uri="{0D108BD9-81ED-4DB2-BD59-A6C34878D82A}">
                    <a16:rowId xmlns:a16="http://schemas.microsoft.com/office/drawing/2014/main" val="10007"/>
                  </a:ext>
                </a:extLst>
              </a:tr>
            </a:tbl>
          </a:graphicData>
        </a:graphic>
      </p:graphicFrame>
      <p:sp>
        <p:nvSpPr>
          <p:cNvPr id="14403" name="TextBox 4"/>
          <p:cNvSpPr txBox="1">
            <a:spLocks noChangeArrowheads="1"/>
          </p:cNvSpPr>
          <p:nvPr/>
        </p:nvSpPr>
        <p:spPr bwMode="auto">
          <a:xfrm>
            <a:off x="228600" y="6019800"/>
            <a:ext cx="337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 Compared to dexamethasone</a:t>
            </a:r>
          </a:p>
        </p:txBody>
      </p:sp>
      <p:sp>
        <p:nvSpPr>
          <p:cNvPr id="14404" name="TextBox 5"/>
          <p:cNvSpPr txBox="1">
            <a:spLocks noChangeArrowheads="1"/>
          </p:cNvSpPr>
          <p:nvPr/>
        </p:nvSpPr>
        <p:spPr bwMode="auto">
          <a:xfrm>
            <a:off x="4230688" y="6488113"/>
            <a:ext cx="4913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Source: The Annals of Pharmacotherapy 2009</a:t>
            </a:r>
          </a:p>
        </p:txBody>
      </p:sp>
    </p:spTree>
    <p:extLst>
      <p:ext uri="{BB962C8B-B14F-4D97-AF65-F5344CB8AC3E}">
        <p14:creationId xmlns:p14="http://schemas.microsoft.com/office/powerpoint/2010/main" val="4162258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ICS Selection</a:t>
            </a:r>
          </a:p>
        </p:txBody>
      </p:sp>
      <p:sp>
        <p:nvSpPr>
          <p:cNvPr id="3" name="Content Placeholder 2"/>
          <p:cNvSpPr>
            <a:spLocks noGrp="1"/>
          </p:cNvSpPr>
          <p:nvPr>
            <p:ph idx="1"/>
          </p:nvPr>
        </p:nvSpPr>
        <p:spPr>
          <a:xfrm>
            <a:off x="457200" y="1935480"/>
            <a:ext cx="8229600" cy="3703320"/>
          </a:xfrm>
        </p:spPr>
        <p:txBody>
          <a:bodyPr/>
          <a:lstStyle/>
          <a:p>
            <a:r>
              <a:rPr lang="en-US" dirty="0"/>
              <a:t>Theoretical superiority doesn’t necessarily mean clinical improvement</a:t>
            </a:r>
          </a:p>
          <a:p>
            <a:pPr lvl="1"/>
            <a:r>
              <a:rPr lang="en-US" dirty="0"/>
              <a:t>Cochrane Review compared ciclesonide to budesonide and fluticasone over 3 months in patients 4-17 years of age</a:t>
            </a:r>
          </a:p>
          <a:p>
            <a:pPr lvl="1"/>
            <a:r>
              <a:rPr lang="en-US" dirty="0"/>
              <a:t>No difference in asthma symptoms, use of rescue medication or adverse events noted</a:t>
            </a:r>
          </a:p>
          <a:p>
            <a:r>
              <a:rPr lang="en-US" dirty="0"/>
              <a:t>Select the medication that the patient will use</a:t>
            </a:r>
          </a:p>
        </p:txBody>
      </p:sp>
      <p:sp>
        <p:nvSpPr>
          <p:cNvPr id="4" name="TextBox 3"/>
          <p:cNvSpPr txBox="1"/>
          <p:nvPr/>
        </p:nvSpPr>
        <p:spPr>
          <a:xfrm>
            <a:off x="990600" y="6096000"/>
            <a:ext cx="1967718" cy="369332"/>
          </a:xfrm>
          <a:prstGeom prst="rect">
            <a:avLst/>
          </a:prstGeom>
          <a:noFill/>
        </p:spPr>
        <p:txBody>
          <a:bodyPr wrap="none" rtlCol="0">
            <a:spAutoFit/>
          </a:bodyPr>
          <a:lstStyle/>
          <a:p>
            <a:r>
              <a:rPr lang="en-US" dirty="0"/>
              <a:t>Kramer, et al. 2013</a:t>
            </a:r>
          </a:p>
        </p:txBody>
      </p:sp>
    </p:spTree>
    <p:extLst>
      <p:ext uri="{BB962C8B-B14F-4D97-AF65-F5344CB8AC3E}">
        <p14:creationId xmlns:p14="http://schemas.microsoft.com/office/powerpoint/2010/main" val="3798582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ICS safety issues</a:t>
            </a:r>
          </a:p>
        </p:txBody>
      </p:sp>
      <p:sp>
        <p:nvSpPr>
          <p:cNvPr id="3" name="Content Placeholder 2"/>
          <p:cNvSpPr>
            <a:spLocks noGrp="1"/>
          </p:cNvSpPr>
          <p:nvPr>
            <p:ph idx="1"/>
          </p:nvPr>
        </p:nvSpPr>
        <p:spPr/>
        <p:txBody>
          <a:bodyPr/>
          <a:lstStyle/>
          <a:p>
            <a:r>
              <a:rPr lang="en-US" dirty="0"/>
              <a:t>Generally well tolerated</a:t>
            </a:r>
          </a:p>
          <a:p>
            <a:r>
              <a:rPr lang="en-US" dirty="0"/>
              <a:t>For mild to moderate asthma most benefits occur at low to medium doses</a:t>
            </a:r>
          </a:p>
          <a:p>
            <a:r>
              <a:rPr lang="en-US" dirty="0"/>
              <a:t>Higher doses may have benefit in reducing exacerbations</a:t>
            </a:r>
          </a:p>
          <a:p>
            <a:r>
              <a:rPr lang="en-US" dirty="0"/>
              <a:t>Adverse effects increase with dose</a:t>
            </a:r>
          </a:p>
          <a:p>
            <a:endParaRPr lang="en-US" dirty="0"/>
          </a:p>
        </p:txBody>
      </p:sp>
    </p:spTree>
    <p:extLst>
      <p:ext uri="{BB962C8B-B14F-4D97-AF65-F5344CB8AC3E}">
        <p14:creationId xmlns:p14="http://schemas.microsoft.com/office/powerpoint/2010/main" val="678424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ICS safety issues</a:t>
            </a:r>
          </a:p>
        </p:txBody>
      </p:sp>
      <p:sp>
        <p:nvSpPr>
          <p:cNvPr id="3" name="Content Placeholder 2"/>
          <p:cNvSpPr>
            <a:spLocks noGrp="1"/>
          </p:cNvSpPr>
          <p:nvPr>
            <p:ph idx="1"/>
          </p:nvPr>
        </p:nvSpPr>
        <p:spPr/>
        <p:txBody>
          <a:bodyPr/>
          <a:lstStyle/>
          <a:p>
            <a:r>
              <a:rPr lang="en-US" dirty="0"/>
              <a:t>High doses for prolonged time periods (&gt; 1 year) have less adverse effects than systemic steroids</a:t>
            </a:r>
          </a:p>
          <a:p>
            <a:r>
              <a:rPr lang="en-US" dirty="0"/>
              <a:t>High dose ICS (&gt; 1 year) + frequent systemic steroid bursts may be associated with:</a:t>
            </a:r>
          </a:p>
          <a:p>
            <a:pPr lvl="1"/>
            <a:r>
              <a:rPr lang="en-US" dirty="0"/>
              <a:t>Cataracts</a:t>
            </a:r>
          </a:p>
          <a:p>
            <a:pPr lvl="1"/>
            <a:r>
              <a:rPr lang="en-US" dirty="0"/>
              <a:t>Reduced bone density (consider calcium + D)</a:t>
            </a:r>
          </a:p>
        </p:txBody>
      </p:sp>
    </p:spTree>
    <p:extLst>
      <p:ext uri="{BB962C8B-B14F-4D97-AF65-F5344CB8AC3E}">
        <p14:creationId xmlns:p14="http://schemas.microsoft.com/office/powerpoint/2010/main" val="15449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Therapy</a:t>
            </a:r>
          </a:p>
        </p:txBody>
      </p:sp>
      <p:sp>
        <p:nvSpPr>
          <p:cNvPr id="3" name="Content Placeholder 2"/>
          <p:cNvSpPr>
            <a:spLocks noGrp="1"/>
          </p:cNvSpPr>
          <p:nvPr>
            <p:ph idx="1"/>
          </p:nvPr>
        </p:nvSpPr>
        <p:spPr/>
        <p:txBody>
          <a:bodyPr>
            <a:normAutofit/>
          </a:bodyPr>
          <a:lstStyle/>
          <a:p>
            <a:r>
              <a:rPr lang="en-US" dirty="0"/>
              <a:t>Reduce impairment</a:t>
            </a:r>
          </a:p>
          <a:p>
            <a:pPr lvl="1"/>
            <a:r>
              <a:rPr lang="en-US" dirty="0"/>
              <a:t>Prevent chronic/troublesome symptoms</a:t>
            </a:r>
          </a:p>
          <a:p>
            <a:pPr lvl="1"/>
            <a:r>
              <a:rPr lang="en-US" dirty="0"/>
              <a:t>Coughing or shortness of breath – day/night/after exertion</a:t>
            </a:r>
          </a:p>
          <a:p>
            <a:pPr lvl="1"/>
            <a:r>
              <a:rPr lang="en-US" dirty="0"/>
              <a:t>Reduce SABA to ≤2 days/week – not including for exercise-induced bronchospasm (EIB)</a:t>
            </a:r>
          </a:p>
          <a:p>
            <a:pPr lvl="1"/>
            <a:r>
              <a:rPr lang="en-US" dirty="0"/>
              <a:t>Maintain normal/near normal lung function</a:t>
            </a:r>
          </a:p>
          <a:p>
            <a:pPr lvl="1"/>
            <a:r>
              <a:rPr lang="en-US" dirty="0"/>
              <a:t>Meet patient’s/family’s expectation of asthma care</a:t>
            </a:r>
          </a:p>
        </p:txBody>
      </p:sp>
    </p:spTree>
    <p:extLst>
      <p:ext uri="{BB962C8B-B14F-4D97-AF65-F5344CB8AC3E}">
        <p14:creationId xmlns:p14="http://schemas.microsoft.com/office/powerpoint/2010/main" val="262615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ICS safety issues with</a:t>
            </a:r>
          </a:p>
        </p:txBody>
      </p:sp>
      <p:sp>
        <p:nvSpPr>
          <p:cNvPr id="3" name="Content Placeholder 2"/>
          <p:cNvSpPr>
            <a:spLocks noGrp="1"/>
          </p:cNvSpPr>
          <p:nvPr>
            <p:ph idx="1"/>
          </p:nvPr>
        </p:nvSpPr>
        <p:spPr/>
        <p:txBody>
          <a:bodyPr/>
          <a:lstStyle/>
          <a:p>
            <a:r>
              <a:rPr lang="en-US" dirty="0"/>
              <a:t>Reduce potential for side effects</a:t>
            </a:r>
          </a:p>
          <a:p>
            <a:pPr lvl="1"/>
            <a:r>
              <a:rPr lang="en-US" dirty="0"/>
              <a:t>Use a spacer</a:t>
            </a:r>
          </a:p>
          <a:p>
            <a:pPr lvl="1"/>
            <a:r>
              <a:rPr lang="en-US" dirty="0"/>
              <a:t>Rinse mouth</a:t>
            </a:r>
          </a:p>
          <a:p>
            <a:pPr lvl="1"/>
            <a:r>
              <a:rPr lang="en-US" dirty="0"/>
              <a:t>Use lowest dose possible</a:t>
            </a:r>
          </a:p>
          <a:p>
            <a:pPr lvl="1"/>
            <a:r>
              <a:rPr lang="en-US" dirty="0"/>
              <a:t>Consider adding a LABA instead of increasing dose</a:t>
            </a:r>
          </a:p>
        </p:txBody>
      </p:sp>
    </p:spTree>
    <p:extLst>
      <p:ext uri="{BB962C8B-B14F-4D97-AF65-F5344CB8AC3E}">
        <p14:creationId xmlns:p14="http://schemas.microsoft.com/office/powerpoint/2010/main" val="2949698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ICS safety issues with</a:t>
            </a:r>
          </a:p>
        </p:txBody>
      </p:sp>
      <p:sp>
        <p:nvSpPr>
          <p:cNvPr id="3" name="Content Placeholder 2"/>
          <p:cNvSpPr>
            <a:spLocks noGrp="1"/>
          </p:cNvSpPr>
          <p:nvPr>
            <p:ph idx="1"/>
          </p:nvPr>
        </p:nvSpPr>
        <p:spPr/>
        <p:txBody>
          <a:bodyPr/>
          <a:lstStyle/>
          <a:p>
            <a:r>
              <a:rPr lang="en-US" dirty="0"/>
              <a:t>Childhood Growth</a:t>
            </a:r>
          </a:p>
          <a:p>
            <a:pPr lvl="1"/>
            <a:r>
              <a:rPr lang="en-US" dirty="0"/>
              <a:t>Risk versus benefit favors use</a:t>
            </a:r>
          </a:p>
          <a:p>
            <a:pPr lvl="1"/>
            <a:r>
              <a:rPr lang="en-US" dirty="0"/>
              <a:t>Poorly controlled asthma reduces growth rate before puberty</a:t>
            </a:r>
          </a:p>
          <a:p>
            <a:pPr lvl="1"/>
            <a:r>
              <a:rPr lang="en-US" dirty="0"/>
              <a:t>Short term growth evaluation may not be predictive of final adult height</a:t>
            </a:r>
          </a:p>
          <a:p>
            <a:pPr lvl="1"/>
            <a:r>
              <a:rPr lang="en-US" dirty="0"/>
              <a:t>Dose dependent</a:t>
            </a:r>
          </a:p>
        </p:txBody>
      </p:sp>
    </p:spTree>
    <p:extLst>
      <p:ext uri="{BB962C8B-B14F-4D97-AF65-F5344CB8AC3E}">
        <p14:creationId xmlns:p14="http://schemas.microsoft.com/office/powerpoint/2010/main" val="2949698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Controllers</a:t>
            </a:r>
          </a:p>
        </p:txBody>
      </p:sp>
      <p:sp>
        <p:nvSpPr>
          <p:cNvPr id="3" name="Content Placeholder 2"/>
          <p:cNvSpPr>
            <a:spLocks noGrp="1"/>
          </p:cNvSpPr>
          <p:nvPr>
            <p:ph idx="1"/>
          </p:nvPr>
        </p:nvSpPr>
        <p:spPr/>
        <p:txBody>
          <a:bodyPr/>
          <a:lstStyle/>
          <a:p>
            <a:pPr marL="342900" lvl="1" indent="-342900"/>
            <a:r>
              <a:rPr lang="en-US" dirty="0"/>
              <a:t>Leukotriene modifiers</a:t>
            </a:r>
          </a:p>
          <a:p>
            <a:pPr marL="742950" lvl="2" indent="-342900"/>
            <a:r>
              <a:rPr lang="en-US" dirty="0"/>
              <a:t>Receptor antagonists – montelukast and zafirlukast</a:t>
            </a:r>
          </a:p>
          <a:p>
            <a:pPr marL="742950" lvl="2" indent="-342900"/>
            <a:r>
              <a:rPr lang="en-US" dirty="0"/>
              <a:t>5-lipoxygenase inhibitor – zileuton</a:t>
            </a:r>
          </a:p>
          <a:p>
            <a:pPr marL="468630" lvl="1" indent="-342900"/>
            <a:r>
              <a:rPr lang="en-US" dirty="0"/>
              <a:t>Adjunctive therapy for 12 years and older</a:t>
            </a:r>
          </a:p>
          <a:p>
            <a:pPr marL="468630" lvl="1" indent="-342900"/>
            <a:r>
              <a:rPr lang="en-US" dirty="0"/>
              <a:t>Great add for patients with seasonal allergies</a:t>
            </a:r>
          </a:p>
        </p:txBody>
      </p:sp>
    </p:spTree>
    <p:extLst>
      <p:ext uri="{BB962C8B-B14F-4D97-AF65-F5344CB8AC3E}">
        <p14:creationId xmlns:p14="http://schemas.microsoft.com/office/powerpoint/2010/main" val="3118592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Controllers</a:t>
            </a:r>
          </a:p>
        </p:txBody>
      </p:sp>
      <p:sp>
        <p:nvSpPr>
          <p:cNvPr id="3" name="Content Placeholder 2"/>
          <p:cNvSpPr>
            <a:spLocks noGrp="1"/>
          </p:cNvSpPr>
          <p:nvPr>
            <p:ph idx="1"/>
          </p:nvPr>
        </p:nvSpPr>
        <p:spPr/>
        <p:txBody>
          <a:bodyPr/>
          <a:lstStyle/>
          <a:p>
            <a:pPr marL="342900" lvl="1" indent="-342900"/>
            <a:r>
              <a:rPr lang="en-US" dirty="0"/>
              <a:t>Long acting beta-agonists (LABA)</a:t>
            </a:r>
          </a:p>
          <a:p>
            <a:pPr marL="742950" lvl="2" indent="-342900"/>
            <a:r>
              <a:rPr lang="en-US" dirty="0"/>
              <a:t>12 hour duration</a:t>
            </a:r>
          </a:p>
          <a:p>
            <a:pPr marL="742950" lvl="2" indent="-342900"/>
            <a:r>
              <a:rPr lang="en-US" dirty="0"/>
              <a:t>NOT to be used as monotherapy</a:t>
            </a:r>
          </a:p>
          <a:p>
            <a:pPr marL="742950" lvl="2" indent="-342900"/>
            <a:r>
              <a:rPr lang="en-US" dirty="0"/>
              <a:t>Must be combined with ICS</a:t>
            </a:r>
          </a:p>
          <a:p>
            <a:pPr marL="742950" lvl="2" indent="-342900"/>
            <a:r>
              <a:rPr lang="en-US" dirty="0"/>
              <a:t>Preferred adjunctive therapy with ICS</a:t>
            </a:r>
          </a:p>
          <a:p>
            <a:pPr marL="742950" lvl="2" indent="-342900"/>
            <a:r>
              <a:rPr lang="en-US" dirty="0"/>
              <a:t>Frequent/chronic use before exercise is discouraged</a:t>
            </a:r>
          </a:p>
          <a:p>
            <a:pPr marL="1200150" lvl="3" indent="-342900"/>
            <a:r>
              <a:rPr lang="en-US" dirty="0"/>
              <a:t>Masks poorly controlled, severe asthma</a:t>
            </a:r>
          </a:p>
        </p:txBody>
      </p:sp>
    </p:spTree>
    <p:extLst>
      <p:ext uri="{BB962C8B-B14F-4D97-AF65-F5344CB8AC3E}">
        <p14:creationId xmlns:p14="http://schemas.microsoft.com/office/powerpoint/2010/main" val="3268152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Pharmacist Role</a:t>
            </a:r>
          </a:p>
        </p:txBody>
      </p:sp>
      <p:sp>
        <p:nvSpPr>
          <p:cNvPr id="3" name="Content Placeholder 2"/>
          <p:cNvSpPr>
            <a:spLocks noGrp="1"/>
          </p:cNvSpPr>
          <p:nvPr>
            <p:ph idx="1"/>
          </p:nvPr>
        </p:nvSpPr>
        <p:spPr/>
        <p:txBody>
          <a:bodyPr/>
          <a:lstStyle/>
          <a:p>
            <a:r>
              <a:rPr lang="en-US" dirty="0"/>
              <a:t>Does patient understand difference between rescue and controller</a:t>
            </a:r>
          </a:p>
          <a:p>
            <a:r>
              <a:rPr lang="en-US" dirty="0"/>
              <a:t>Is the correct does prescribed by provider</a:t>
            </a:r>
          </a:p>
          <a:p>
            <a:pPr lvl="1"/>
            <a:r>
              <a:rPr lang="en-US" dirty="0"/>
              <a:t>Mometasone/formoterol 2 puffs twice daily (not 1 puff twice daily)</a:t>
            </a:r>
          </a:p>
          <a:p>
            <a:r>
              <a:rPr lang="en-US" dirty="0"/>
              <a:t>Correct dose for age</a:t>
            </a:r>
          </a:p>
          <a:p>
            <a:r>
              <a:rPr lang="en-US" dirty="0"/>
              <a:t>No LABA alone</a:t>
            </a:r>
          </a:p>
          <a:p>
            <a:r>
              <a:rPr lang="en-US" dirty="0"/>
              <a:t>Patient can correctly use inhalers</a:t>
            </a:r>
          </a:p>
        </p:txBody>
      </p:sp>
    </p:spTree>
    <p:extLst>
      <p:ext uri="{BB962C8B-B14F-4D97-AF65-F5344CB8AC3E}">
        <p14:creationId xmlns:p14="http://schemas.microsoft.com/office/powerpoint/2010/main" val="1355428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Maintenance Issues</a:t>
            </a:r>
          </a:p>
        </p:txBody>
      </p:sp>
      <p:sp>
        <p:nvSpPr>
          <p:cNvPr id="3" name="Content Placeholder 2"/>
          <p:cNvSpPr>
            <a:spLocks noGrp="1"/>
          </p:cNvSpPr>
          <p:nvPr>
            <p:ph idx="1"/>
          </p:nvPr>
        </p:nvSpPr>
        <p:spPr/>
        <p:txBody>
          <a:bodyPr/>
          <a:lstStyle/>
          <a:p>
            <a:r>
              <a:rPr lang="en-US" dirty="0"/>
              <a:t>Influenza</a:t>
            </a:r>
          </a:p>
          <a:p>
            <a:r>
              <a:rPr lang="en-US" dirty="0"/>
              <a:t>Pneumococcal vaccination</a:t>
            </a:r>
          </a:p>
          <a:p>
            <a:pPr lvl="1"/>
            <a:r>
              <a:rPr lang="en-US" dirty="0"/>
              <a:t>Asthma patients 19-64 years of age; PPSV23</a:t>
            </a:r>
          </a:p>
          <a:p>
            <a:pPr lvl="1"/>
            <a:r>
              <a:rPr lang="en-US" dirty="0"/>
              <a:t>&gt;65 years of age: PCV 13 then PPSV23 1 year later (and at least 5 years since most recent PPSV23)</a:t>
            </a:r>
          </a:p>
        </p:txBody>
      </p:sp>
    </p:spTree>
    <p:extLst>
      <p:ext uri="{BB962C8B-B14F-4D97-AF65-F5344CB8AC3E}">
        <p14:creationId xmlns:p14="http://schemas.microsoft.com/office/powerpoint/2010/main" val="2446811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Maintenance Issues</a:t>
            </a:r>
          </a:p>
        </p:txBody>
      </p:sp>
      <p:sp>
        <p:nvSpPr>
          <p:cNvPr id="3" name="Content Placeholder 2"/>
          <p:cNvSpPr>
            <a:spLocks noGrp="1"/>
          </p:cNvSpPr>
          <p:nvPr>
            <p:ph idx="1"/>
          </p:nvPr>
        </p:nvSpPr>
        <p:spPr/>
        <p:txBody>
          <a:bodyPr>
            <a:normAutofit lnSpcReduction="10000"/>
          </a:bodyPr>
          <a:lstStyle/>
          <a:p>
            <a:r>
              <a:rPr lang="en-US" dirty="0"/>
              <a:t>Calcium </a:t>
            </a:r>
          </a:p>
          <a:p>
            <a:pPr lvl="1"/>
            <a:r>
              <a:rPr lang="en-US" dirty="0"/>
              <a:t>Women</a:t>
            </a:r>
          </a:p>
          <a:p>
            <a:pPr lvl="2"/>
            <a:r>
              <a:rPr lang="en-US" dirty="0"/>
              <a:t>50 years of age and younger: 1000mg/day</a:t>
            </a:r>
          </a:p>
          <a:p>
            <a:pPr lvl="2"/>
            <a:r>
              <a:rPr lang="en-US" dirty="0"/>
              <a:t>Over 50 years of age: 1200mg/day</a:t>
            </a:r>
          </a:p>
          <a:p>
            <a:pPr lvl="1"/>
            <a:r>
              <a:rPr lang="en-US" dirty="0"/>
              <a:t>Men</a:t>
            </a:r>
          </a:p>
          <a:p>
            <a:pPr lvl="2"/>
            <a:r>
              <a:rPr lang="en-US" dirty="0"/>
              <a:t>70 years of age and younger: 1000mg/day</a:t>
            </a:r>
          </a:p>
          <a:p>
            <a:pPr lvl="2"/>
            <a:r>
              <a:rPr lang="en-US" dirty="0"/>
              <a:t>Over 70 years of age: 1200mg/day</a:t>
            </a:r>
          </a:p>
          <a:p>
            <a:r>
              <a:rPr lang="en-US" dirty="0"/>
              <a:t>National Osteoporosis Foundation and American Society for Preventative Cardiology statement 10/2016</a:t>
            </a:r>
          </a:p>
          <a:p>
            <a:pPr lvl="1"/>
            <a:r>
              <a:rPr lang="en-US" dirty="0"/>
              <a:t>Lack of evidence linking calcium with or without vitamin D to cardiovascular risks</a:t>
            </a:r>
          </a:p>
        </p:txBody>
      </p:sp>
    </p:spTree>
    <p:extLst>
      <p:ext uri="{BB962C8B-B14F-4D97-AF65-F5344CB8AC3E}">
        <p14:creationId xmlns:p14="http://schemas.microsoft.com/office/powerpoint/2010/main" val="3085387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Maintenance Issues</a:t>
            </a:r>
          </a:p>
        </p:txBody>
      </p:sp>
      <p:sp>
        <p:nvSpPr>
          <p:cNvPr id="3" name="Content Placeholder 2"/>
          <p:cNvSpPr>
            <a:spLocks noGrp="1"/>
          </p:cNvSpPr>
          <p:nvPr>
            <p:ph idx="1"/>
          </p:nvPr>
        </p:nvSpPr>
        <p:spPr/>
        <p:txBody>
          <a:bodyPr>
            <a:normAutofit/>
          </a:bodyPr>
          <a:lstStyle/>
          <a:p>
            <a:r>
              <a:rPr lang="en-US" dirty="0"/>
              <a:t>Vitamin D</a:t>
            </a:r>
          </a:p>
          <a:p>
            <a:pPr lvl="1"/>
            <a:r>
              <a:rPr lang="en-US" dirty="0"/>
              <a:t>Women and men</a:t>
            </a:r>
          </a:p>
          <a:p>
            <a:pPr lvl="1"/>
            <a:r>
              <a:rPr lang="en-US" dirty="0"/>
              <a:t>50 years of age and younger: 400-800 units per day</a:t>
            </a:r>
          </a:p>
          <a:p>
            <a:pPr lvl="1"/>
            <a:r>
              <a:rPr lang="en-US" dirty="0"/>
              <a:t>&gt; 50 years of age: 800-1000 units per day</a:t>
            </a:r>
          </a:p>
        </p:txBody>
      </p:sp>
    </p:spTree>
    <p:extLst>
      <p:ext uri="{BB962C8B-B14F-4D97-AF65-F5344CB8AC3E}">
        <p14:creationId xmlns:p14="http://schemas.microsoft.com/office/powerpoint/2010/main" val="2571893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Guidelines</a:t>
            </a:r>
          </a:p>
        </p:txBody>
      </p:sp>
      <p:sp>
        <p:nvSpPr>
          <p:cNvPr id="3" name="Content Placeholder 2"/>
          <p:cNvSpPr>
            <a:spLocks noGrp="1"/>
          </p:cNvSpPr>
          <p:nvPr>
            <p:ph idx="1"/>
          </p:nvPr>
        </p:nvSpPr>
        <p:spPr/>
        <p:txBody>
          <a:bodyPr/>
          <a:lstStyle/>
          <a:p>
            <a:r>
              <a:rPr lang="en-US" dirty="0"/>
              <a:t>Global Initiative for Asthma (GINA) 2017 Highlights</a:t>
            </a:r>
          </a:p>
          <a:p>
            <a:pPr lvl="1"/>
            <a:r>
              <a:rPr lang="en-US" dirty="0"/>
              <a:t>Similar in many ways (with updated information)</a:t>
            </a:r>
          </a:p>
          <a:p>
            <a:pPr lvl="1"/>
            <a:r>
              <a:rPr lang="en-US" dirty="0"/>
              <a:t>Stepwise approach somewhat different</a:t>
            </a:r>
          </a:p>
          <a:p>
            <a:pPr lvl="1"/>
            <a:r>
              <a:rPr lang="en-US" dirty="0"/>
              <a:t>Low dose ICS/formoterol as a rescue if patient is on low dose budesonide/formoterol or low dose beclomethasone/formoterol</a:t>
            </a:r>
          </a:p>
          <a:p>
            <a:pPr lvl="1"/>
            <a:r>
              <a:rPr lang="en-US" dirty="0"/>
              <a:t>Initial treatment is defined by symptoms w/o defining severity as intermittent, mild, moderate, severe</a:t>
            </a:r>
          </a:p>
          <a:p>
            <a:pPr lvl="1"/>
            <a:r>
              <a:rPr lang="en-US" dirty="0"/>
              <a:t>Asthma severity is defined AFTER treatment assigned</a:t>
            </a:r>
          </a:p>
          <a:p>
            <a:pPr lvl="1"/>
            <a:r>
              <a:rPr lang="en-US" dirty="0"/>
              <a:t>Tiotropium an option</a:t>
            </a:r>
          </a:p>
        </p:txBody>
      </p:sp>
    </p:spTree>
    <p:extLst>
      <p:ext uri="{BB962C8B-B14F-4D97-AF65-F5344CB8AC3E}">
        <p14:creationId xmlns:p14="http://schemas.microsoft.com/office/powerpoint/2010/main" val="2826241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Guidelines</a:t>
            </a:r>
          </a:p>
        </p:txBody>
      </p:sp>
      <p:sp>
        <p:nvSpPr>
          <p:cNvPr id="3" name="Content Placeholder 2"/>
          <p:cNvSpPr>
            <a:spLocks noGrp="1"/>
          </p:cNvSpPr>
          <p:nvPr>
            <p:ph idx="1"/>
          </p:nvPr>
        </p:nvSpPr>
        <p:spPr/>
        <p:txBody>
          <a:bodyPr/>
          <a:lstStyle/>
          <a:p>
            <a:r>
              <a:rPr lang="en-US" dirty="0"/>
              <a:t>Asthma COPD Overlap Syndrome (ACOS)</a:t>
            </a:r>
          </a:p>
          <a:p>
            <a:pPr lvl="1"/>
            <a:r>
              <a:rPr lang="en-US" dirty="0"/>
              <a:t>Overlap of the two diseases gaining recognition</a:t>
            </a:r>
          </a:p>
          <a:p>
            <a:pPr lvl="1"/>
            <a:r>
              <a:rPr lang="en-US" dirty="0"/>
              <a:t>Defines practice guidelines for treating this condition</a:t>
            </a:r>
          </a:p>
          <a:p>
            <a:pPr lvl="1"/>
            <a:r>
              <a:rPr lang="en-US" dirty="0"/>
              <a:t>Very useful tables</a:t>
            </a:r>
          </a:p>
        </p:txBody>
      </p:sp>
    </p:spTree>
    <p:extLst>
      <p:ext uri="{BB962C8B-B14F-4D97-AF65-F5344CB8AC3E}">
        <p14:creationId xmlns:p14="http://schemas.microsoft.com/office/powerpoint/2010/main" val="1694472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96112"/>
          </a:xfrm>
        </p:spPr>
        <p:txBody>
          <a:bodyPr/>
          <a:lstStyle/>
          <a:p>
            <a:r>
              <a:rPr lang="en-US" dirty="0"/>
              <a:t>Goals of Therapy</a:t>
            </a:r>
          </a:p>
        </p:txBody>
      </p:sp>
      <p:sp>
        <p:nvSpPr>
          <p:cNvPr id="3" name="Content Placeholder 2"/>
          <p:cNvSpPr>
            <a:spLocks noGrp="1"/>
          </p:cNvSpPr>
          <p:nvPr>
            <p:ph idx="1"/>
          </p:nvPr>
        </p:nvSpPr>
        <p:spPr>
          <a:xfrm>
            <a:off x="457200" y="1447800"/>
            <a:ext cx="8229600" cy="3322320"/>
          </a:xfrm>
        </p:spPr>
        <p:txBody>
          <a:bodyPr>
            <a:normAutofit lnSpcReduction="10000"/>
          </a:bodyPr>
          <a:lstStyle/>
          <a:p>
            <a:r>
              <a:rPr lang="en-US" dirty="0"/>
              <a:t>Reduce risk</a:t>
            </a:r>
          </a:p>
          <a:p>
            <a:pPr lvl="1"/>
            <a:r>
              <a:rPr lang="en-US" dirty="0"/>
              <a:t>Prevent recurrent exacerbations and minimize the need for emergency department (ED) visits and hospitalizations</a:t>
            </a:r>
          </a:p>
          <a:p>
            <a:pPr lvl="1"/>
            <a:r>
              <a:rPr lang="en-US" dirty="0"/>
              <a:t>Prevent loss of lung function in adults</a:t>
            </a:r>
          </a:p>
          <a:p>
            <a:pPr lvl="1"/>
            <a:r>
              <a:rPr lang="en-US" dirty="0"/>
              <a:t>Prevent reduced lung growth in children</a:t>
            </a:r>
          </a:p>
          <a:p>
            <a:pPr lvl="1"/>
            <a:r>
              <a:rPr lang="en-US" dirty="0"/>
              <a:t>Provide optimal pharmacotherapy with minimal or no adverse effects</a:t>
            </a:r>
          </a:p>
        </p:txBody>
      </p:sp>
    </p:spTree>
    <p:extLst>
      <p:ext uri="{BB962C8B-B14F-4D97-AF65-F5344CB8AC3E}">
        <p14:creationId xmlns:p14="http://schemas.microsoft.com/office/powerpoint/2010/main" val="11903535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Why we are important!!!</a:t>
            </a:r>
          </a:p>
        </p:txBody>
      </p:sp>
      <p:pic>
        <p:nvPicPr>
          <p:cNvPr id="6" name="dr_house_best">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81038" y="1935163"/>
            <a:ext cx="7781925" cy="4389437"/>
          </a:xfrm>
        </p:spPr>
      </p:pic>
    </p:spTree>
    <p:extLst>
      <p:ext uri="{BB962C8B-B14F-4D97-AF65-F5344CB8AC3E}">
        <p14:creationId xmlns:p14="http://schemas.microsoft.com/office/powerpoint/2010/main" val="3827776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8"/>
            <a:ext cx="8229600" cy="487362"/>
          </a:xfrm>
        </p:spPr>
        <p:txBody>
          <a:bodyPr/>
          <a:lstStyle/>
          <a:p>
            <a:pPr algn="l" eaLnBrk="1" hangingPunct="1"/>
            <a:r>
              <a:rPr lang="en-US" altLang="en-US" sz="2800" dirty="0"/>
              <a:t>References</a:t>
            </a:r>
          </a:p>
        </p:txBody>
      </p:sp>
      <p:sp>
        <p:nvSpPr>
          <p:cNvPr id="56323" name="Rectangle 3"/>
          <p:cNvSpPr>
            <a:spLocks noGrp="1" noChangeArrowheads="1"/>
          </p:cNvSpPr>
          <p:nvPr>
            <p:ph type="body" idx="1"/>
          </p:nvPr>
        </p:nvSpPr>
        <p:spPr>
          <a:xfrm>
            <a:off x="381000" y="685800"/>
            <a:ext cx="8229600" cy="5562600"/>
          </a:xfrm>
        </p:spPr>
        <p:txBody>
          <a:bodyPr/>
          <a:lstStyle/>
          <a:p>
            <a:r>
              <a:rPr lang="en-US" sz="1400" dirty="0"/>
              <a:t>Expert Panel Report 3: Guidelines for the Diagnosis and Management of Asthma. National Asthma Education and Prevention Program, Third Expert Panel on the Diagnosis and Management of Asthma. 2007</a:t>
            </a:r>
          </a:p>
          <a:p>
            <a:r>
              <a:rPr lang="en-US" sz="1400" dirty="0"/>
              <a:t>Asthma in New Mexico. Centers for Disease Control and Prevention. Available at: https://www.cdc.gov/asthma/stateprofiles/asthma_in_nm.pdf. Accessed May 2017.</a:t>
            </a:r>
          </a:p>
          <a:p>
            <a:r>
              <a:rPr lang="en-US" sz="1400" dirty="0"/>
              <a:t>Kelly HW. Comparison of Inhaled Corticosteroids: An Update. Annals of Pharmacotherapy 2009; 43: 519-527.</a:t>
            </a:r>
          </a:p>
          <a:p>
            <a:r>
              <a:rPr lang="en-US" altLang="en-US" sz="1400" dirty="0"/>
              <a:t>Kramer S, Rottier B, Sholten R, Boluyt N. </a:t>
            </a:r>
            <a:r>
              <a:rPr lang="en-US" sz="1400" dirty="0"/>
              <a:t>Ciclesonide versus other inhaled corticosteroids for chronic asthma in children. Cochrane Database of Systematic Review. Feb 28 2013. </a:t>
            </a:r>
          </a:p>
          <a:p>
            <a:r>
              <a:rPr lang="en-US" sz="1400" dirty="0"/>
              <a:t>Recommended Immunization Schedule for Adults Aged 19 Years and Older, United States, 2017. Centers for Disease Control and Prevention. Available at: https://www.cdc.gov/vaccines/schedules/downloads/adult/adult-combined-schedule.pdf. Accessed May 2017.</a:t>
            </a:r>
          </a:p>
          <a:p>
            <a:r>
              <a:rPr lang="en-US" sz="1400" dirty="0"/>
              <a:t>Global Initiative for Asthma. Global strategy for asthma management and prevention. Updated 2017. Available at:http://ginasthma.org/2017-gina-report-global-strategy-for-asthma-management-and-prevention/. Accessed May 2017.</a:t>
            </a:r>
          </a:p>
          <a:p>
            <a:r>
              <a:rPr lang="en-US" sz="1400" dirty="0"/>
              <a:t>Diagnosis of disease of chronic airflow limitations: asthma, COPD, and  Asthma-COPD Overlap Syndrome (ACOS), 2015.  Available at: http://goldcopd.org/asthma-copd-asthma-copd-overlap-syndrome/. Accessed May 2017.</a:t>
            </a:r>
            <a:endParaRPr lang="en-US" altLang="en-US" sz="1400" dirty="0"/>
          </a:p>
        </p:txBody>
      </p:sp>
    </p:spTree>
    <p:extLst>
      <p:ext uri="{BB962C8B-B14F-4D97-AF65-F5344CB8AC3E}">
        <p14:creationId xmlns:p14="http://schemas.microsoft.com/office/powerpoint/2010/main" val="320965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988" y="971892"/>
            <a:ext cx="8753211" cy="4014446"/>
          </a:xfrm>
          <a:prstGeom prst="rect">
            <a:avLst/>
          </a:prstGeom>
        </p:spPr>
      </p:pic>
      <p:sp>
        <p:nvSpPr>
          <p:cNvPr id="5" name="TextBox 4"/>
          <p:cNvSpPr txBox="1"/>
          <p:nvPr/>
        </p:nvSpPr>
        <p:spPr>
          <a:xfrm>
            <a:off x="609600" y="6324600"/>
            <a:ext cx="2905347" cy="369332"/>
          </a:xfrm>
          <a:prstGeom prst="rect">
            <a:avLst/>
          </a:prstGeom>
          <a:noFill/>
        </p:spPr>
        <p:txBody>
          <a:bodyPr wrap="none" rtlCol="0">
            <a:spAutoFit/>
          </a:bodyPr>
          <a:lstStyle/>
          <a:p>
            <a:r>
              <a:rPr lang="en-US" dirty="0"/>
              <a:t>Centers for Disease Control</a:t>
            </a:r>
          </a:p>
        </p:txBody>
      </p:sp>
    </p:spTree>
    <p:extLst>
      <p:ext uri="{BB962C8B-B14F-4D97-AF65-F5344CB8AC3E}">
        <p14:creationId xmlns:p14="http://schemas.microsoft.com/office/powerpoint/2010/main" val="55448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11837254"/>
              </p:ext>
            </p:extLst>
          </p:nvPr>
        </p:nvGraphicFramePr>
        <p:xfrm>
          <a:off x="609600" y="595272"/>
          <a:ext cx="8077200" cy="6206457"/>
        </p:xfrm>
        <a:graphic>
          <a:graphicData uri="http://schemas.openxmlformats.org/drawingml/2006/table">
            <a:tbl>
              <a:tblPr/>
              <a:tblGrid>
                <a:gridCol w="1123892">
                  <a:extLst>
                    <a:ext uri="{9D8B030D-6E8A-4147-A177-3AD203B41FA5}">
                      <a16:colId xmlns:a16="http://schemas.microsoft.com/office/drawing/2014/main" val="20000"/>
                    </a:ext>
                  </a:extLst>
                </a:gridCol>
                <a:gridCol w="1125436">
                  <a:extLst>
                    <a:ext uri="{9D8B030D-6E8A-4147-A177-3AD203B41FA5}">
                      <a16:colId xmlns:a16="http://schemas.microsoft.com/office/drawing/2014/main" val="20001"/>
                    </a:ext>
                  </a:extLst>
                </a:gridCol>
                <a:gridCol w="1123892">
                  <a:extLst>
                    <a:ext uri="{9D8B030D-6E8A-4147-A177-3AD203B41FA5}">
                      <a16:colId xmlns:a16="http://schemas.microsoft.com/office/drawing/2014/main" val="20002"/>
                    </a:ext>
                  </a:extLst>
                </a:gridCol>
                <a:gridCol w="1111541">
                  <a:extLst>
                    <a:ext uri="{9D8B030D-6E8A-4147-A177-3AD203B41FA5}">
                      <a16:colId xmlns:a16="http://schemas.microsoft.com/office/drawing/2014/main" val="20003"/>
                    </a:ext>
                  </a:extLst>
                </a:gridCol>
                <a:gridCol w="1796992">
                  <a:extLst>
                    <a:ext uri="{9D8B030D-6E8A-4147-A177-3AD203B41FA5}">
                      <a16:colId xmlns:a16="http://schemas.microsoft.com/office/drawing/2014/main" val="20004"/>
                    </a:ext>
                  </a:extLst>
                </a:gridCol>
                <a:gridCol w="1795447">
                  <a:extLst>
                    <a:ext uri="{9D8B030D-6E8A-4147-A177-3AD203B41FA5}">
                      <a16:colId xmlns:a16="http://schemas.microsoft.com/office/drawing/2014/main" val="20005"/>
                    </a:ext>
                  </a:extLst>
                </a:gridCol>
              </a:tblGrid>
              <a:tr h="173859">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Components of Severity</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38725" marR="387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38725" marR="387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Persistent</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38725" marR="387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3859">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Intermittent</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38725" marR="387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Mild</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38725" marR="387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Moderate</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38725" marR="387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Severe</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38725" marR="387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718">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Impairment</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Symptoms</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2 days/week </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&gt; 2 days/week but not daily</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Daily</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Throughout the day</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771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Nighttime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Awakenings</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2 x/month</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3 -4 x/month</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&gt; 1 x/week but not nightly</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Often, 7x/week</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71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Interference with normal activity</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None</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Minor limitations</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Some limitations</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Extremely limited</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6929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Short acting beta</a:t>
                      </a:r>
                      <a:r>
                        <a:rPr kumimoji="0" lang="en-US" sz="1200" b="0" i="0" u="none" strike="noStrike" cap="none" normalizeH="0" baseline="-25000" dirty="0">
                          <a:ln>
                            <a:noFill/>
                          </a:ln>
                          <a:solidFill>
                            <a:schemeClr val="tx1"/>
                          </a:solidFill>
                          <a:effectLst/>
                          <a:latin typeface="Times New Roman" pitchFamily="18" charset="0"/>
                          <a:cs typeface="Times New Roman" pitchFamily="18" charset="0"/>
                        </a:rPr>
                        <a:t>2</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-agonist for symptom control (not prevention of EIB)</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2 days/week</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&gt; 2 days/week but not daily, and not more than 1x on any day</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Daily</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Several times per day</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373366">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Lung Function</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FEV</a:t>
                      </a:r>
                      <a:r>
                        <a:rPr kumimoji="0" lang="en-US" sz="1200" b="0" i="0" u="none" strike="noStrike" cap="none" normalizeH="0" baseline="-25000" dirty="0">
                          <a:ln>
                            <a:noFill/>
                          </a:ln>
                          <a:solidFill>
                            <a:schemeClr val="tx1"/>
                          </a:solidFill>
                          <a:effectLst/>
                          <a:latin typeface="Times New Roman" pitchFamily="18" charset="0"/>
                          <a:cs typeface="Times New Roman" pitchFamily="18" charset="0"/>
                        </a:rPr>
                        <a:t>1</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(Predicted) or peak flow personal best</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FEV</a:t>
                      </a:r>
                      <a:r>
                        <a:rPr kumimoji="0" lang="en-US" sz="1200" b="0" i="0" u="none" strike="noStrike" cap="none" normalizeH="0" baseline="-25000" dirty="0">
                          <a:ln>
                            <a:noFill/>
                          </a:ln>
                          <a:solidFill>
                            <a:schemeClr val="tx1"/>
                          </a:solidFill>
                          <a:effectLst/>
                          <a:latin typeface="Times New Roman" pitchFamily="18" charset="0"/>
                          <a:cs typeface="Times New Roman" pitchFamily="18" charset="0"/>
                        </a:rPr>
                        <a:t>1</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/FVC</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Normal FEV</a:t>
                      </a:r>
                      <a:r>
                        <a:rPr kumimoji="0" lang="en-US" sz="1200" b="0" i="0" u="none" strike="noStrike" cap="none" normalizeH="0" baseline="-25000" dirty="0">
                          <a:ln>
                            <a:noFill/>
                          </a:ln>
                          <a:solidFill>
                            <a:schemeClr val="tx1"/>
                          </a:solidFill>
                          <a:effectLst/>
                          <a:latin typeface="Times New Roman" pitchFamily="18" charset="0"/>
                          <a:cs typeface="Times New Roman" pitchFamily="18" charset="0"/>
                        </a:rPr>
                        <a:t>1</a:t>
                      </a: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between exacerbation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&gt;80%</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&gt; 80%</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60 – 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Reduced 5%</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&lt; 60%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Reduced &gt;5%</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109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Risk</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Exacerbation requiring oral systemic corticosteroids</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0 – 1x/year</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2 x/year</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2 x/year</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2 x/year</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21577">
                <a:tc vMerge="1">
                  <a:txBody>
                    <a:bodyPr/>
                    <a:lstStyle/>
                    <a:p>
                      <a:endParaRPr lang="en-US"/>
                    </a:p>
                  </a:txBody>
                  <a:tcPr/>
                </a:tc>
                <a:tc vMerge="1">
                  <a:txBody>
                    <a:bodyPr/>
                    <a:lstStyle/>
                    <a:p>
                      <a:endParaRPr lang="en-US"/>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Consider severity and interval since last exacerbation. Frequency and severity may fluctuate over time for patients in any severity category. Relative annual risk of exacerbation may be related to FEV</a:t>
                      </a:r>
                      <a:r>
                        <a:rPr kumimoji="0" lang="en-US" sz="1200" b="0" i="0" u="none" strike="noStrike" cap="none" normalizeH="0" baseline="-25000" dirty="0">
                          <a:ln>
                            <a:noFill/>
                          </a:ln>
                          <a:solidFill>
                            <a:schemeClr val="tx1"/>
                          </a:solidFill>
                          <a:effectLst/>
                          <a:latin typeface="Times New Roman" pitchFamily="18" charset="0"/>
                          <a:cs typeface="Times New Roman" pitchFamily="18" charset="0"/>
                        </a:rPr>
                        <a:t>1</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73859">
                <a:tc rowSpan="3"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Recommended action for treatment</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(See “Stepwise Approach for managing asthma”)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The stepwise approach is meant to assist, not replace, clinical decision making required to meet individual patient needs</a:t>
                      </a:r>
                    </a:p>
                  </a:txBody>
                  <a:tcPr marL="38725" marR="387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lang="en-US"/>
                    </a:p>
                  </a:txBody>
                  <a:tcPr/>
                </a:tc>
                <a:tc rowSpan="2">
                  <a:txBody>
                    <a:bodyPr/>
                    <a:lstStyle/>
                    <a:p>
                      <a:pPr marL="11430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Step 1</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Step 2</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Step 3</a:t>
                      </a:r>
                    </a:p>
                  </a:txBody>
                  <a:tcPr marL="38725" marR="387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Step 4 or 5</a:t>
                      </a:r>
                    </a:p>
                  </a:txBody>
                  <a:tcPr marL="38725" marR="387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73859">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4445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Consider short course of oral systemic corticosteroids</a:t>
                      </a:r>
                    </a:p>
                  </a:txBody>
                  <a:tcPr marL="38725" marR="387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0"/>
                  </a:ext>
                </a:extLst>
              </a:tr>
              <a:tr h="1043155">
                <a:tc gridSpan="2" vMerge="1">
                  <a:txBody>
                    <a:bodyPr/>
                    <a:lstStyle/>
                    <a:p>
                      <a:endParaRPr lang="en-US"/>
                    </a:p>
                  </a:txBody>
                  <a:tcPr/>
                </a:tc>
                <a:tc hMerge="1" vMerge="1">
                  <a:txBody>
                    <a:bodyPr/>
                    <a:lstStyle/>
                    <a:p>
                      <a:endParaRPr lang="en-US"/>
                    </a:p>
                  </a:txBody>
                  <a:tcPr/>
                </a:tc>
                <a:tc gridSpan="4">
                  <a:txBody>
                    <a:bodyPr/>
                    <a:lstStyle/>
                    <a:p>
                      <a:pPr marL="4445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In 2 – 6 weeks, evaluate level of asthma control that is achieved and adjust therapy accordingly</a:t>
                      </a:r>
                    </a:p>
                  </a:txBody>
                  <a:tcPr marL="38725" marR="3872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65609" name="Title 5"/>
          <p:cNvSpPr>
            <a:spLocks noGrp="1"/>
          </p:cNvSpPr>
          <p:nvPr>
            <p:ph type="title"/>
          </p:nvPr>
        </p:nvSpPr>
        <p:spPr>
          <a:xfrm>
            <a:off x="2209800" y="0"/>
            <a:ext cx="6553200" cy="457200"/>
          </a:xfrm>
        </p:spPr>
        <p:txBody>
          <a:bodyPr>
            <a:normAutofit fontScale="90000"/>
          </a:bodyPr>
          <a:lstStyle/>
          <a:p>
            <a:pPr eaLnBrk="1" hangingPunct="1"/>
            <a:r>
              <a:rPr lang="en-US" altLang="en-US" sz="3200" dirty="0"/>
              <a:t>Asthma Severity ≥ 12 y/o</a:t>
            </a:r>
          </a:p>
        </p:txBody>
      </p:sp>
    </p:spTree>
    <p:extLst>
      <p:ext uri="{BB962C8B-B14F-4D97-AF65-F5344CB8AC3E}">
        <p14:creationId xmlns:p14="http://schemas.microsoft.com/office/powerpoint/2010/main" val="3226211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Four components of Asthma Care</a:t>
            </a:r>
          </a:p>
        </p:txBody>
      </p:sp>
      <p:sp>
        <p:nvSpPr>
          <p:cNvPr id="3" name="Content Placeholder 2"/>
          <p:cNvSpPr>
            <a:spLocks noGrp="1"/>
          </p:cNvSpPr>
          <p:nvPr>
            <p:ph idx="1"/>
          </p:nvPr>
        </p:nvSpPr>
        <p:spPr/>
        <p:txBody>
          <a:bodyPr/>
          <a:lstStyle/>
          <a:p>
            <a:pPr marL="514350" indent="-514350">
              <a:buFont typeface="+mj-lt"/>
              <a:buAutoNum type="arabicPeriod"/>
            </a:pPr>
            <a:r>
              <a:rPr lang="en-US" dirty="0"/>
              <a:t>Assessing and monitoring asthma severity and control</a:t>
            </a:r>
          </a:p>
          <a:p>
            <a:pPr marL="514350" indent="-514350">
              <a:buFont typeface="+mj-lt"/>
              <a:buAutoNum type="arabicPeriod"/>
            </a:pPr>
            <a:r>
              <a:rPr lang="en-US" dirty="0"/>
              <a:t>Education for a partnership in care</a:t>
            </a:r>
          </a:p>
          <a:p>
            <a:pPr marL="514350" indent="-514350">
              <a:buFont typeface="+mj-lt"/>
              <a:buAutoNum type="arabicPeriod"/>
            </a:pPr>
            <a:r>
              <a:rPr lang="en-US" dirty="0"/>
              <a:t>Control of environmental factors and comorbid conditions that affect asthma</a:t>
            </a:r>
          </a:p>
          <a:p>
            <a:pPr marL="514350" indent="-514350">
              <a:buFont typeface="+mj-lt"/>
              <a:buAutoNum type="arabicPeriod"/>
            </a:pPr>
            <a:r>
              <a:rPr lang="en-US" dirty="0"/>
              <a:t>Medications</a:t>
            </a:r>
          </a:p>
        </p:txBody>
      </p:sp>
    </p:spTree>
    <p:extLst>
      <p:ext uri="{BB962C8B-B14F-4D97-AF65-F5344CB8AC3E}">
        <p14:creationId xmlns:p14="http://schemas.microsoft.com/office/powerpoint/2010/main" val="1260520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r>
              <a:rPr lang="en-US" dirty="0"/>
              <a:t>Severity </a:t>
            </a:r>
          </a:p>
          <a:p>
            <a:pPr marL="914400" lvl="1" indent="-514350"/>
            <a:r>
              <a:rPr lang="en-US" dirty="0"/>
              <a:t>Intensity of disease</a:t>
            </a:r>
          </a:p>
          <a:p>
            <a:pPr marL="914400" lvl="1" indent="-514350"/>
            <a:r>
              <a:rPr lang="en-US" dirty="0"/>
              <a:t>Most easily measured in patients not on long-term control</a:t>
            </a:r>
          </a:p>
          <a:p>
            <a:pPr marL="914400" lvl="1" indent="-514350"/>
            <a:r>
              <a:rPr lang="en-US" dirty="0"/>
              <a:t>May be determined via amount of medication if on long-term medications</a:t>
            </a:r>
          </a:p>
          <a:p>
            <a:pPr lvl="1"/>
            <a:endParaRPr lang="en-US" dirty="0"/>
          </a:p>
        </p:txBody>
      </p:sp>
      <p:sp>
        <p:nvSpPr>
          <p:cNvPr id="5" name="Title 1"/>
          <p:cNvSpPr>
            <a:spLocks noGrp="1"/>
          </p:cNvSpPr>
          <p:nvPr>
            <p:ph type="title"/>
          </p:nvPr>
        </p:nvSpPr>
        <p:spPr/>
        <p:txBody>
          <a:bodyPr>
            <a:normAutofit fontScale="90000"/>
          </a:bodyPr>
          <a:lstStyle/>
          <a:p>
            <a:br>
              <a:rPr lang="en-US" dirty="0"/>
            </a:br>
            <a:r>
              <a:rPr lang="en-US" sz="4000" dirty="0"/>
              <a:t>Assessing and monitoring asthma severity and control</a:t>
            </a:r>
          </a:p>
        </p:txBody>
      </p:sp>
    </p:spTree>
    <p:extLst>
      <p:ext uri="{BB962C8B-B14F-4D97-AF65-F5344CB8AC3E}">
        <p14:creationId xmlns:p14="http://schemas.microsoft.com/office/powerpoint/2010/main" val="14086291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5288</TotalTime>
  <Words>2538</Words>
  <Application>Microsoft Office PowerPoint</Application>
  <PresentationFormat>On-screen Show (4:3)</PresentationFormat>
  <Paragraphs>431</Paragraphs>
  <Slides>51</Slides>
  <Notes>25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Constantia</vt:lpstr>
      <vt:lpstr>Symbol</vt:lpstr>
      <vt:lpstr>Times New Roman</vt:lpstr>
      <vt:lpstr>Wingdings 2</vt:lpstr>
      <vt:lpstr>Flow</vt:lpstr>
      <vt:lpstr>The Role of Pharmacist and Pharmacy Technicians in the Treatment of Asthma</vt:lpstr>
      <vt:lpstr>Objectives</vt:lpstr>
      <vt:lpstr>Asthma Definition</vt:lpstr>
      <vt:lpstr>Goals of Therapy</vt:lpstr>
      <vt:lpstr>Goals of Therapy</vt:lpstr>
      <vt:lpstr>PowerPoint Presentation</vt:lpstr>
      <vt:lpstr>Asthma Severity ≥ 12 y/o</vt:lpstr>
      <vt:lpstr>Four components of Asthma Care</vt:lpstr>
      <vt:lpstr> Assessing and monitoring asthma severity and control</vt:lpstr>
      <vt:lpstr> Assessing and monitoring asthma severity and control</vt:lpstr>
      <vt:lpstr> Assessing and monitoring asthma severity and control</vt:lpstr>
      <vt:lpstr> Assessing and monitoring asthma severity and control</vt:lpstr>
      <vt:lpstr> Assessing and monitoring asthma severity and control</vt:lpstr>
      <vt:lpstr> Assessing and monitoring asthma severity and control</vt:lpstr>
      <vt:lpstr> Assessing and monitoring asthma severity and control</vt:lpstr>
      <vt:lpstr> </vt:lpstr>
      <vt:lpstr>Retail Role</vt:lpstr>
      <vt:lpstr>Retail Role</vt:lpstr>
      <vt:lpstr>Hospital Role</vt:lpstr>
      <vt:lpstr>Education for partnership in care</vt:lpstr>
      <vt:lpstr>Education for partnership in care</vt:lpstr>
      <vt:lpstr>Education for partnership in care</vt:lpstr>
      <vt:lpstr>Retail Role</vt:lpstr>
      <vt:lpstr>Hospital Role</vt:lpstr>
      <vt:lpstr>Control of Environment Factors and Comorbid Conditions that affect asthma</vt:lpstr>
      <vt:lpstr>Control of Environment Factors and Comorbid Conditions that affect asthma</vt:lpstr>
      <vt:lpstr>Control of Environment Factors and Comorbid Conditions that affect asthma</vt:lpstr>
      <vt:lpstr>Control of Environment Factors and Comorbid Conditions that affect asthma</vt:lpstr>
      <vt:lpstr>Comorbid conditions</vt:lpstr>
      <vt:lpstr>Retail and Hospital Role</vt:lpstr>
      <vt:lpstr>Medications</vt:lpstr>
      <vt:lpstr>Rescue Medications</vt:lpstr>
      <vt:lpstr>Rescue Medications</vt:lpstr>
      <vt:lpstr>Inhaled Corticosteroids (ICS)</vt:lpstr>
      <vt:lpstr>Is there a difference in ICS?</vt:lpstr>
      <vt:lpstr>PowerPoint Presentation</vt:lpstr>
      <vt:lpstr>ICS Selection</vt:lpstr>
      <vt:lpstr>ICS safety issues</vt:lpstr>
      <vt:lpstr>ICS safety issues</vt:lpstr>
      <vt:lpstr>ICS safety issues with</vt:lpstr>
      <vt:lpstr>ICS safety issues with</vt:lpstr>
      <vt:lpstr>Controllers</vt:lpstr>
      <vt:lpstr>Controllers</vt:lpstr>
      <vt:lpstr>Pharmacist Role</vt:lpstr>
      <vt:lpstr>Health Maintenance Issues</vt:lpstr>
      <vt:lpstr>Health Maintenance Issues</vt:lpstr>
      <vt:lpstr>Health Maintenance Issues</vt:lpstr>
      <vt:lpstr>Other Guidelines</vt:lpstr>
      <vt:lpstr>Other Guidelines</vt:lpstr>
      <vt:lpstr>Why we are important!!!</vt:lpstr>
      <vt:lpstr>References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Asthma Certification Program</dc:title>
  <dc:creator>McDermott, Kevin (IHS/NAV)</dc:creator>
  <cp:lastModifiedBy>Dale Tinker</cp:lastModifiedBy>
  <cp:revision>147</cp:revision>
  <dcterms:created xsi:type="dcterms:W3CDTF">2012-04-29T14:44:17Z</dcterms:created>
  <dcterms:modified xsi:type="dcterms:W3CDTF">2017-06-15T22:38:50Z</dcterms:modified>
</cp:coreProperties>
</file>