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316" r:id="rId3"/>
    <p:sldId id="336" r:id="rId4"/>
    <p:sldId id="319" r:id="rId5"/>
    <p:sldId id="321" r:id="rId6"/>
    <p:sldId id="322" r:id="rId7"/>
    <p:sldId id="309" r:id="rId8"/>
    <p:sldId id="301" r:id="rId9"/>
    <p:sldId id="303" r:id="rId10"/>
    <p:sldId id="306" r:id="rId11"/>
    <p:sldId id="323" r:id="rId12"/>
    <p:sldId id="279" r:id="rId13"/>
    <p:sldId id="284" r:id="rId14"/>
    <p:sldId id="286" r:id="rId15"/>
    <p:sldId id="287" r:id="rId16"/>
    <p:sldId id="283" r:id="rId17"/>
    <p:sldId id="285" r:id="rId18"/>
    <p:sldId id="329" r:id="rId19"/>
    <p:sldId id="281" r:id="rId20"/>
    <p:sldId id="282" r:id="rId21"/>
    <p:sldId id="288" r:id="rId22"/>
    <p:sldId id="335" r:id="rId23"/>
    <p:sldId id="289" r:id="rId24"/>
    <p:sldId id="290" r:id="rId25"/>
    <p:sldId id="275" r:id="rId26"/>
    <p:sldId id="334" r:id="rId27"/>
    <p:sldId id="324" r:id="rId28"/>
    <p:sldId id="325" r:id="rId29"/>
    <p:sldId id="326" r:id="rId30"/>
    <p:sldId id="327" r:id="rId31"/>
    <p:sldId id="328"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677141-6504-4676-BDD4-187544916187}" type="datetimeFigureOut">
              <a:rPr lang="en-US" smtClean="0"/>
              <a:t>6/2/2018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FAE3B3-A966-4A3B-B630-97B4F22AAFDD}" type="slidenum">
              <a:rPr lang="en-US" smtClean="0"/>
              <a:t>‹#›</a:t>
            </a:fld>
            <a:endParaRPr lang="en-US"/>
          </a:p>
        </p:txBody>
      </p:sp>
    </p:spTree>
    <p:extLst>
      <p:ext uri="{BB962C8B-B14F-4D97-AF65-F5344CB8AC3E}">
        <p14:creationId xmlns:p14="http://schemas.microsoft.com/office/powerpoint/2010/main" val="182094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of buprenorphine for pain and OUD</a:t>
            </a:r>
          </a:p>
        </p:txBody>
      </p:sp>
      <p:sp>
        <p:nvSpPr>
          <p:cNvPr id="4" name="Slide Number Placeholder 3"/>
          <p:cNvSpPr>
            <a:spLocks noGrp="1"/>
          </p:cNvSpPr>
          <p:nvPr>
            <p:ph type="sldNum" sz="quarter" idx="10"/>
          </p:nvPr>
        </p:nvSpPr>
        <p:spPr/>
        <p:txBody>
          <a:bodyPr/>
          <a:lstStyle/>
          <a:p>
            <a:fld id="{F6721A06-71E6-4623-8CB8-A199D6CEE523}" type="slidenum">
              <a:rPr lang="en-US" smtClean="0"/>
              <a:t>7</a:t>
            </a:fld>
            <a:endParaRPr lang="en-US"/>
          </a:p>
        </p:txBody>
      </p:sp>
    </p:spTree>
    <p:extLst>
      <p:ext uri="{BB962C8B-B14F-4D97-AF65-F5344CB8AC3E}">
        <p14:creationId xmlns:p14="http://schemas.microsoft.com/office/powerpoint/2010/main" val="860045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Choosing between oxycodone and </a:t>
            </a:r>
            <a:r>
              <a:rPr lang="en-US" dirty="0" err="1"/>
              <a:t>oxymorphone</a:t>
            </a:r>
            <a:endParaRPr lang="en-US" dirty="0"/>
          </a:p>
        </p:txBody>
      </p:sp>
      <p:sp>
        <p:nvSpPr>
          <p:cNvPr id="4" name="Slide Number Placeholder 3"/>
          <p:cNvSpPr>
            <a:spLocks noGrp="1"/>
          </p:cNvSpPr>
          <p:nvPr>
            <p:ph type="sldNum" sz="quarter" idx="10"/>
          </p:nvPr>
        </p:nvSpPr>
        <p:spPr/>
        <p:txBody>
          <a:bodyPr/>
          <a:lstStyle/>
          <a:p>
            <a:fld id="{F6721A06-71E6-4623-8CB8-A199D6CEE523}" type="slidenum">
              <a:rPr lang="en-US" smtClean="0"/>
              <a:t>8</a:t>
            </a:fld>
            <a:endParaRPr lang="en-US"/>
          </a:p>
        </p:txBody>
      </p:sp>
    </p:spTree>
    <p:extLst>
      <p:ext uri="{BB962C8B-B14F-4D97-AF65-F5344CB8AC3E}">
        <p14:creationId xmlns:p14="http://schemas.microsoft.com/office/powerpoint/2010/main" val="2671317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Choosing between tramadol</a:t>
            </a:r>
            <a:r>
              <a:rPr lang="en-US" baseline="0" dirty="0"/>
              <a:t> and </a:t>
            </a:r>
            <a:r>
              <a:rPr lang="en-US" baseline="0" dirty="0" err="1"/>
              <a:t>tapentadol</a:t>
            </a:r>
            <a:endParaRPr lang="en-US" dirty="0"/>
          </a:p>
        </p:txBody>
      </p:sp>
      <p:sp>
        <p:nvSpPr>
          <p:cNvPr id="4" name="Slide Number Placeholder 3"/>
          <p:cNvSpPr>
            <a:spLocks noGrp="1"/>
          </p:cNvSpPr>
          <p:nvPr>
            <p:ph type="sldNum" sz="quarter" idx="10"/>
          </p:nvPr>
        </p:nvSpPr>
        <p:spPr/>
        <p:txBody>
          <a:bodyPr/>
          <a:lstStyle/>
          <a:p>
            <a:fld id="{F6721A06-71E6-4623-8CB8-A199D6CEE523}" type="slidenum">
              <a:rPr lang="en-US" smtClean="0"/>
              <a:t>9</a:t>
            </a:fld>
            <a:endParaRPr lang="en-US"/>
          </a:p>
        </p:txBody>
      </p:sp>
    </p:spTree>
    <p:extLst>
      <p:ext uri="{BB962C8B-B14F-4D97-AF65-F5344CB8AC3E}">
        <p14:creationId xmlns:p14="http://schemas.microsoft.com/office/powerpoint/2010/main" val="56391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3787F-26D1-483F-8949-57224600A3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8214F1-8FB1-4867-9957-E54D973638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55C50C-24DF-421C-8BE6-9514CB37FF4F}"/>
              </a:ext>
            </a:extLst>
          </p:cNvPr>
          <p:cNvSpPr>
            <a:spLocks noGrp="1"/>
          </p:cNvSpPr>
          <p:nvPr>
            <p:ph type="dt" sz="half" idx="10"/>
          </p:nvPr>
        </p:nvSpPr>
        <p:spPr/>
        <p:txBody>
          <a:bodyPr/>
          <a:lstStyle/>
          <a:p>
            <a:fld id="{49295198-CAD4-43BE-B9E5-3A66BF7A5437}" type="datetimeFigureOut">
              <a:rPr lang="en-US" smtClean="0"/>
              <a:t>6/2/2018</a:t>
            </a:fld>
            <a:endParaRPr lang="en-US"/>
          </a:p>
        </p:txBody>
      </p:sp>
      <p:sp>
        <p:nvSpPr>
          <p:cNvPr id="5" name="Footer Placeholder 4">
            <a:extLst>
              <a:ext uri="{FF2B5EF4-FFF2-40B4-BE49-F238E27FC236}">
                <a16:creationId xmlns:a16="http://schemas.microsoft.com/office/drawing/2014/main" id="{2D59C7DB-BF67-4612-9B45-3425FFD0A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170A39-593E-4AAD-9BA1-C04ADB2D3027}"/>
              </a:ext>
            </a:extLst>
          </p:cNvPr>
          <p:cNvSpPr>
            <a:spLocks noGrp="1"/>
          </p:cNvSpPr>
          <p:nvPr>
            <p:ph type="sldNum" sz="quarter" idx="12"/>
          </p:nvPr>
        </p:nvSpPr>
        <p:spPr/>
        <p:txBody>
          <a:bodyPr/>
          <a:lstStyle/>
          <a:p>
            <a:fld id="{731CE2CB-DFC8-4822-B12B-03E0A46D8C74}" type="slidenum">
              <a:rPr lang="en-US" smtClean="0"/>
              <a:t>‹#›</a:t>
            </a:fld>
            <a:endParaRPr lang="en-US"/>
          </a:p>
        </p:txBody>
      </p:sp>
    </p:spTree>
    <p:extLst>
      <p:ext uri="{BB962C8B-B14F-4D97-AF65-F5344CB8AC3E}">
        <p14:creationId xmlns:p14="http://schemas.microsoft.com/office/powerpoint/2010/main" val="797095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1E6F4-2126-4958-BCB4-2EC3158A58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EADA66-F7A0-4031-9E2C-863CEE63D42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D7AD78-10BE-40FD-806C-74016A30DF22}"/>
              </a:ext>
            </a:extLst>
          </p:cNvPr>
          <p:cNvSpPr>
            <a:spLocks noGrp="1"/>
          </p:cNvSpPr>
          <p:nvPr>
            <p:ph type="dt" sz="half" idx="10"/>
          </p:nvPr>
        </p:nvSpPr>
        <p:spPr/>
        <p:txBody>
          <a:bodyPr/>
          <a:lstStyle/>
          <a:p>
            <a:fld id="{49295198-CAD4-43BE-B9E5-3A66BF7A5437}" type="datetimeFigureOut">
              <a:rPr lang="en-US" smtClean="0"/>
              <a:t>6/2/2018</a:t>
            </a:fld>
            <a:endParaRPr lang="en-US"/>
          </a:p>
        </p:txBody>
      </p:sp>
      <p:sp>
        <p:nvSpPr>
          <p:cNvPr id="5" name="Footer Placeholder 4">
            <a:extLst>
              <a:ext uri="{FF2B5EF4-FFF2-40B4-BE49-F238E27FC236}">
                <a16:creationId xmlns:a16="http://schemas.microsoft.com/office/drawing/2014/main" id="{C0ACB81A-C7D2-4B40-B1B0-B813418EB8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E736B4-4987-4A9B-9F6E-DDBB4C8ADF4F}"/>
              </a:ext>
            </a:extLst>
          </p:cNvPr>
          <p:cNvSpPr>
            <a:spLocks noGrp="1"/>
          </p:cNvSpPr>
          <p:nvPr>
            <p:ph type="sldNum" sz="quarter" idx="12"/>
          </p:nvPr>
        </p:nvSpPr>
        <p:spPr/>
        <p:txBody>
          <a:bodyPr/>
          <a:lstStyle/>
          <a:p>
            <a:fld id="{731CE2CB-DFC8-4822-B12B-03E0A46D8C74}" type="slidenum">
              <a:rPr lang="en-US" smtClean="0"/>
              <a:t>‹#›</a:t>
            </a:fld>
            <a:endParaRPr lang="en-US"/>
          </a:p>
        </p:txBody>
      </p:sp>
    </p:spTree>
    <p:extLst>
      <p:ext uri="{BB962C8B-B14F-4D97-AF65-F5344CB8AC3E}">
        <p14:creationId xmlns:p14="http://schemas.microsoft.com/office/powerpoint/2010/main" val="2316202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F21905-8224-493D-B5A6-D0E6074BCC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93C7F9E-4C57-47C0-A2FF-F90572F937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2FEE9F-9C08-47CB-982A-3023C0517F43}"/>
              </a:ext>
            </a:extLst>
          </p:cNvPr>
          <p:cNvSpPr>
            <a:spLocks noGrp="1"/>
          </p:cNvSpPr>
          <p:nvPr>
            <p:ph type="dt" sz="half" idx="10"/>
          </p:nvPr>
        </p:nvSpPr>
        <p:spPr/>
        <p:txBody>
          <a:bodyPr/>
          <a:lstStyle/>
          <a:p>
            <a:fld id="{49295198-CAD4-43BE-B9E5-3A66BF7A5437}" type="datetimeFigureOut">
              <a:rPr lang="en-US" smtClean="0"/>
              <a:t>6/2/2018</a:t>
            </a:fld>
            <a:endParaRPr lang="en-US"/>
          </a:p>
        </p:txBody>
      </p:sp>
      <p:sp>
        <p:nvSpPr>
          <p:cNvPr id="5" name="Footer Placeholder 4">
            <a:extLst>
              <a:ext uri="{FF2B5EF4-FFF2-40B4-BE49-F238E27FC236}">
                <a16:creationId xmlns:a16="http://schemas.microsoft.com/office/drawing/2014/main" id="{41A69D4D-AB6B-4DFC-985D-7D0D3C911E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175BFF-27D6-4A46-99E3-5BD73331696F}"/>
              </a:ext>
            </a:extLst>
          </p:cNvPr>
          <p:cNvSpPr>
            <a:spLocks noGrp="1"/>
          </p:cNvSpPr>
          <p:nvPr>
            <p:ph type="sldNum" sz="quarter" idx="12"/>
          </p:nvPr>
        </p:nvSpPr>
        <p:spPr/>
        <p:txBody>
          <a:bodyPr/>
          <a:lstStyle/>
          <a:p>
            <a:fld id="{731CE2CB-DFC8-4822-B12B-03E0A46D8C74}" type="slidenum">
              <a:rPr lang="en-US" smtClean="0"/>
              <a:t>‹#›</a:t>
            </a:fld>
            <a:endParaRPr lang="en-US"/>
          </a:p>
        </p:txBody>
      </p:sp>
    </p:spTree>
    <p:extLst>
      <p:ext uri="{BB962C8B-B14F-4D97-AF65-F5344CB8AC3E}">
        <p14:creationId xmlns:p14="http://schemas.microsoft.com/office/powerpoint/2010/main" val="864868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7" name="Title 1"/>
          <p:cNvSpPr>
            <a:spLocks noGrp="1"/>
          </p:cNvSpPr>
          <p:nvPr>
            <p:ph type="title"/>
          </p:nvPr>
        </p:nvSpPr>
        <p:spPr>
          <a:xfrm>
            <a:off x="609600" y="839892"/>
            <a:ext cx="10972800" cy="1066800"/>
          </a:xfrm>
        </p:spPr>
        <p:txBody>
          <a:bodyPr/>
          <a:lstStyle>
            <a:lvl1pPr>
              <a:defRPr b="0">
                <a:solidFill>
                  <a:srgbClr val="002060"/>
                </a:solidFill>
              </a:defRPr>
            </a:lvl1pPr>
          </a:lstStyle>
          <a:p>
            <a:r>
              <a:rPr lang="en-US" dirty="0"/>
              <a:t>Click to edit Master title style</a:t>
            </a:r>
          </a:p>
        </p:txBody>
      </p:sp>
      <p:sp>
        <p:nvSpPr>
          <p:cNvPr id="8" name="Content Placeholder 2"/>
          <p:cNvSpPr>
            <a:spLocks noGrp="1"/>
          </p:cNvSpPr>
          <p:nvPr>
            <p:ph idx="1"/>
          </p:nvPr>
        </p:nvSpPr>
        <p:spPr>
          <a:xfrm>
            <a:off x="609600" y="1905001"/>
            <a:ext cx="10972800" cy="4419604"/>
          </a:xfrm>
        </p:spPr>
        <p:txBody>
          <a:bodyPr/>
          <a:lstStyle>
            <a:lvl1pPr>
              <a:buClrTx/>
              <a:defRPr>
                <a:solidFill>
                  <a:srgbClr val="002060"/>
                </a:solidFill>
                <a:latin typeface="+mj-lt"/>
              </a:defRPr>
            </a:lvl1pPr>
            <a:lvl2pPr>
              <a:buClr>
                <a:schemeClr val="accent3">
                  <a:lumMod val="75000"/>
                </a:schemeClr>
              </a:buClr>
              <a:defRPr>
                <a:solidFill>
                  <a:srgbClr val="0070C0"/>
                </a:solidFill>
                <a:latin typeface="+mj-lt"/>
              </a:defRPr>
            </a:lvl2pPr>
            <a:lvl3pPr>
              <a:buClr>
                <a:srgbClr val="002060"/>
              </a:buClr>
              <a:buFont typeface="Trebuchet MS" pitchFamily="34" charset="0"/>
              <a:buChar char="—"/>
              <a:defRPr>
                <a:solidFill>
                  <a:srgbClr val="002060"/>
                </a:solidFill>
                <a:latin typeface="+mj-lt"/>
              </a:defRPr>
            </a:lvl3pPr>
            <a:lvl4pPr>
              <a:buClrTx/>
              <a:defRPr>
                <a:solidFill>
                  <a:srgbClr val="0070C0"/>
                </a:solidFill>
                <a:latin typeface="+mj-lt"/>
              </a:defRPr>
            </a:lvl4pPr>
            <a:lvl5pPr>
              <a:buClr>
                <a:srgbClr val="002060"/>
              </a:buClr>
              <a:defRPr>
                <a:solidFill>
                  <a:srgbClr val="00206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18"/>
          <p:cNvSpPr>
            <a:spLocks noGrp="1"/>
          </p:cNvSpPr>
          <p:nvPr>
            <p:ph type="body" sz="quarter" idx="10" hasCustomPrompt="1"/>
          </p:nvPr>
        </p:nvSpPr>
        <p:spPr>
          <a:xfrm>
            <a:off x="609600" y="6400800"/>
            <a:ext cx="10972800" cy="304800"/>
          </a:xfrm>
        </p:spPr>
        <p:txBody>
          <a:bodyPr>
            <a:noAutofit/>
          </a:bodyPr>
          <a:lstStyle>
            <a:lvl1pPr marL="0" indent="0" algn="r">
              <a:buNone/>
              <a:defRPr sz="1600" baseline="0">
                <a:latin typeface="+mn-lt"/>
                <a:cs typeface="Arial" pitchFamily="34" charset="0"/>
              </a:defRPr>
            </a:lvl1pPr>
            <a:lvl2pPr marL="457178" indent="0" algn="r">
              <a:buNone/>
              <a:defRPr sz="1600">
                <a:latin typeface="Arial" pitchFamily="34" charset="0"/>
                <a:cs typeface="Arial" pitchFamily="34" charset="0"/>
              </a:defRPr>
            </a:lvl2pPr>
            <a:lvl3pPr marL="914354" indent="0" algn="r">
              <a:buNone/>
              <a:defRPr sz="1600">
                <a:latin typeface="Arial" pitchFamily="34" charset="0"/>
                <a:cs typeface="Arial" pitchFamily="34" charset="0"/>
              </a:defRPr>
            </a:lvl3pPr>
            <a:lvl4pPr marL="1371532" indent="0" algn="r">
              <a:buNone/>
              <a:defRPr sz="1600">
                <a:latin typeface="Arial" pitchFamily="34" charset="0"/>
                <a:cs typeface="Arial" pitchFamily="34" charset="0"/>
              </a:defRPr>
            </a:lvl4pPr>
            <a:lvl5pPr marL="1828709" indent="0" algn="r">
              <a:buNone/>
              <a:defRPr sz="1600">
                <a:latin typeface="Arial" pitchFamily="34" charset="0"/>
                <a:cs typeface="Arial" pitchFamily="34" charset="0"/>
              </a:defRPr>
            </a:lvl5pPr>
          </a:lstStyle>
          <a:p>
            <a:pPr lvl="0"/>
            <a:r>
              <a:rPr lang="en-US" dirty="0"/>
              <a:t>Click to add reference</a:t>
            </a:r>
          </a:p>
        </p:txBody>
      </p:sp>
      <p:grpSp>
        <p:nvGrpSpPr>
          <p:cNvPr id="19" name="Group 18"/>
          <p:cNvGrpSpPr/>
          <p:nvPr userDrawn="1"/>
        </p:nvGrpSpPr>
        <p:grpSpPr>
          <a:xfrm>
            <a:off x="-1" y="-1"/>
            <a:ext cx="9677401" cy="735001"/>
            <a:chOff x="0" y="-1"/>
            <a:chExt cx="7391399" cy="609601"/>
          </a:xfrm>
        </p:grpSpPr>
        <p:sp>
          <p:nvSpPr>
            <p:cNvPr id="20" name="Rectangle 19"/>
            <p:cNvSpPr/>
            <p:nvPr userDrawn="1"/>
          </p:nvSpPr>
          <p:spPr>
            <a:xfrm>
              <a:off x="0" y="459491"/>
              <a:ext cx="7391399" cy="150109"/>
            </a:xfrm>
            <a:prstGeom prst="rect">
              <a:avLst/>
            </a:prstGeom>
            <a:solidFill>
              <a:schemeClr val="accent3">
                <a:lumMod val="40000"/>
                <a:lumOff val="60000"/>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21" name="Rectangle 20"/>
            <p:cNvSpPr/>
            <p:nvPr userDrawn="1"/>
          </p:nvSpPr>
          <p:spPr>
            <a:xfrm>
              <a:off x="0" y="277618"/>
              <a:ext cx="7391399" cy="179582"/>
            </a:xfrm>
            <a:prstGeom prst="rect">
              <a:avLst/>
            </a:prstGeom>
            <a:solidFill>
              <a:schemeClr val="accent3">
                <a:lumMod val="60000"/>
                <a:lumOff val="4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22" name="Rectangle 21"/>
            <p:cNvSpPr/>
            <p:nvPr userDrawn="1"/>
          </p:nvSpPr>
          <p:spPr>
            <a:xfrm>
              <a:off x="0" y="-1"/>
              <a:ext cx="7391399" cy="277619"/>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gr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49590" y="46086"/>
            <a:ext cx="2259631" cy="793807"/>
          </a:xfrm>
          <a:prstGeom prst="rect">
            <a:avLst/>
          </a:prstGeom>
        </p:spPr>
      </p:pic>
    </p:spTree>
    <p:extLst>
      <p:ext uri="{BB962C8B-B14F-4D97-AF65-F5344CB8AC3E}">
        <p14:creationId xmlns:p14="http://schemas.microsoft.com/office/powerpoint/2010/main" val="461965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8" name="Title 1"/>
          <p:cNvSpPr>
            <a:spLocks noGrp="1"/>
          </p:cNvSpPr>
          <p:nvPr>
            <p:ph type="title"/>
          </p:nvPr>
        </p:nvSpPr>
        <p:spPr>
          <a:xfrm>
            <a:off x="609600" y="823851"/>
            <a:ext cx="10972800" cy="1066800"/>
          </a:xfrm>
        </p:spPr>
        <p:txBody>
          <a:bodyPr/>
          <a:lstStyle>
            <a:lvl1pPr>
              <a:defRPr b="0">
                <a:solidFill>
                  <a:srgbClr val="002060"/>
                </a:solidFill>
              </a:defRPr>
            </a:lvl1pPr>
          </a:lstStyle>
          <a:p>
            <a:r>
              <a:rPr lang="en-US" dirty="0"/>
              <a:t>Click to edit Master title style</a:t>
            </a:r>
          </a:p>
        </p:txBody>
      </p:sp>
      <p:sp>
        <p:nvSpPr>
          <p:cNvPr id="9" name="Content Placeholder 2"/>
          <p:cNvSpPr>
            <a:spLocks noGrp="1"/>
          </p:cNvSpPr>
          <p:nvPr>
            <p:ph idx="1"/>
          </p:nvPr>
        </p:nvSpPr>
        <p:spPr>
          <a:xfrm>
            <a:off x="609600" y="1905001"/>
            <a:ext cx="5283200" cy="4419604"/>
          </a:xfrm>
        </p:spPr>
        <p:txBody>
          <a:bodyPr/>
          <a:lstStyle>
            <a:lvl1pPr>
              <a:buClrTx/>
              <a:defRPr sz="2600">
                <a:solidFill>
                  <a:srgbClr val="002060"/>
                </a:solidFill>
                <a:latin typeface="+mj-lt"/>
              </a:defRPr>
            </a:lvl1pPr>
            <a:lvl2pPr>
              <a:buClr>
                <a:schemeClr val="accent3">
                  <a:lumMod val="75000"/>
                </a:schemeClr>
              </a:buClr>
              <a:defRPr sz="2400">
                <a:solidFill>
                  <a:srgbClr val="0070C0"/>
                </a:solidFill>
                <a:latin typeface="+mj-lt"/>
              </a:defRPr>
            </a:lvl2pPr>
            <a:lvl3pPr>
              <a:buClr>
                <a:srgbClr val="002060"/>
              </a:buClr>
              <a:buFont typeface="Trebuchet MS" pitchFamily="34" charset="0"/>
              <a:buChar char="—"/>
              <a:defRPr sz="2000">
                <a:solidFill>
                  <a:srgbClr val="002060"/>
                </a:solidFill>
                <a:latin typeface="+mj-lt"/>
              </a:defRPr>
            </a:lvl3pPr>
            <a:lvl4pPr>
              <a:buClr>
                <a:srgbClr val="0070C0"/>
              </a:buClr>
              <a:defRPr sz="2000">
                <a:solidFill>
                  <a:srgbClr val="0070C0"/>
                </a:solidFill>
                <a:latin typeface="+mj-lt"/>
              </a:defRPr>
            </a:lvl4pPr>
            <a:lvl5pPr>
              <a:buClr>
                <a:srgbClr val="002060"/>
              </a:buClr>
              <a:defRPr sz="2000">
                <a:solidFill>
                  <a:srgbClr val="00206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8"/>
          <p:cNvSpPr>
            <a:spLocks noGrp="1"/>
          </p:cNvSpPr>
          <p:nvPr>
            <p:ph type="body" sz="quarter" idx="10" hasCustomPrompt="1"/>
          </p:nvPr>
        </p:nvSpPr>
        <p:spPr>
          <a:xfrm>
            <a:off x="609600" y="6400800"/>
            <a:ext cx="10972800" cy="304800"/>
          </a:xfrm>
        </p:spPr>
        <p:txBody>
          <a:bodyPr>
            <a:noAutofit/>
          </a:bodyPr>
          <a:lstStyle>
            <a:lvl1pPr marL="0" indent="0" algn="r">
              <a:buNone/>
              <a:defRPr sz="1600" baseline="0">
                <a:latin typeface="+mn-lt"/>
                <a:cs typeface="Arial" pitchFamily="34" charset="0"/>
              </a:defRPr>
            </a:lvl1pPr>
            <a:lvl2pPr marL="457178" indent="0" algn="r">
              <a:buNone/>
              <a:defRPr sz="1600">
                <a:latin typeface="Arial" pitchFamily="34" charset="0"/>
                <a:cs typeface="Arial" pitchFamily="34" charset="0"/>
              </a:defRPr>
            </a:lvl2pPr>
            <a:lvl3pPr marL="914354" indent="0" algn="r">
              <a:buNone/>
              <a:defRPr sz="1600">
                <a:latin typeface="Arial" pitchFamily="34" charset="0"/>
                <a:cs typeface="Arial" pitchFamily="34" charset="0"/>
              </a:defRPr>
            </a:lvl3pPr>
            <a:lvl4pPr marL="1371532" indent="0" algn="r">
              <a:buNone/>
              <a:defRPr sz="1600">
                <a:latin typeface="Arial" pitchFamily="34" charset="0"/>
                <a:cs typeface="Arial" pitchFamily="34" charset="0"/>
              </a:defRPr>
            </a:lvl4pPr>
            <a:lvl5pPr marL="1828709" indent="0" algn="r">
              <a:buNone/>
              <a:defRPr sz="1600">
                <a:latin typeface="Arial" pitchFamily="34" charset="0"/>
                <a:cs typeface="Arial" pitchFamily="34" charset="0"/>
              </a:defRPr>
            </a:lvl5pPr>
          </a:lstStyle>
          <a:p>
            <a:pPr lvl="0"/>
            <a:r>
              <a:rPr lang="en-US" dirty="0"/>
              <a:t>Click to add reference</a:t>
            </a:r>
          </a:p>
        </p:txBody>
      </p:sp>
      <p:sp>
        <p:nvSpPr>
          <p:cNvPr id="16" name="Content Placeholder 2"/>
          <p:cNvSpPr>
            <a:spLocks noGrp="1"/>
          </p:cNvSpPr>
          <p:nvPr>
            <p:ph idx="11"/>
          </p:nvPr>
        </p:nvSpPr>
        <p:spPr>
          <a:xfrm>
            <a:off x="6299200" y="1905001"/>
            <a:ext cx="5283200" cy="4419604"/>
          </a:xfrm>
        </p:spPr>
        <p:txBody>
          <a:bodyPr/>
          <a:lstStyle>
            <a:lvl1pPr>
              <a:buClrTx/>
              <a:defRPr sz="2600">
                <a:solidFill>
                  <a:srgbClr val="002060"/>
                </a:solidFill>
                <a:latin typeface="+mj-lt"/>
              </a:defRPr>
            </a:lvl1pPr>
            <a:lvl2pPr>
              <a:buClr>
                <a:schemeClr val="accent3">
                  <a:lumMod val="75000"/>
                </a:schemeClr>
              </a:buClr>
              <a:defRPr sz="2400">
                <a:solidFill>
                  <a:srgbClr val="0070C0"/>
                </a:solidFill>
                <a:latin typeface="+mj-lt"/>
              </a:defRPr>
            </a:lvl2pPr>
            <a:lvl3pPr>
              <a:buClr>
                <a:srgbClr val="002060"/>
              </a:buClr>
              <a:buFont typeface="Trebuchet MS" pitchFamily="34" charset="0"/>
              <a:buChar char="—"/>
              <a:defRPr sz="2000">
                <a:solidFill>
                  <a:srgbClr val="002060"/>
                </a:solidFill>
                <a:latin typeface="+mj-lt"/>
              </a:defRPr>
            </a:lvl3pPr>
            <a:lvl4pPr>
              <a:buClr>
                <a:srgbClr val="0070C0"/>
              </a:buClr>
              <a:defRPr sz="2000">
                <a:solidFill>
                  <a:srgbClr val="0070C0"/>
                </a:solidFill>
                <a:latin typeface="+mj-lt"/>
              </a:defRPr>
            </a:lvl4pPr>
            <a:lvl5pPr>
              <a:buClr>
                <a:srgbClr val="002060"/>
              </a:buClr>
              <a:defRPr sz="2000">
                <a:solidFill>
                  <a:srgbClr val="00206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7" name="Group 16"/>
          <p:cNvGrpSpPr/>
          <p:nvPr userDrawn="1"/>
        </p:nvGrpSpPr>
        <p:grpSpPr>
          <a:xfrm>
            <a:off x="2" y="-1"/>
            <a:ext cx="9677399" cy="736485"/>
            <a:chOff x="0" y="-1"/>
            <a:chExt cx="7391399" cy="609601"/>
          </a:xfrm>
        </p:grpSpPr>
        <p:sp>
          <p:nvSpPr>
            <p:cNvPr id="18" name="Rectangle 17"/>
            <p:cNvSpPr/>
            <p:nvPr userDrawn="1"/>
          </p:nvSpPr>
          <p:spPr>
            <a:xfrm>
              <a:off x="0" y="459491"/>
              <a:ext cx="7391399" cy="150109"/>
            </a:xfrm>
            <a:prstGeom prst="rect">
              <a:avLst/>
            </a:prstGeom>
            <a:solidFill>
              <a:schemeClr val="accent3">
                <a:lumMod val="40000"/>
                <a:lumOff val="60000"/>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19" name="Rectangle 18"/>
            <p:cNvSpPr/>
            <p:nvPr userDrawn="1"/>
          </p:nvSpPr>
          <p:spPr>
            <a:xfrm>
              <a:off x="0" y="277618"/>
              <a:ext cx="7391399" cy="179582"/>
            </a:xfrm>
            <a:prstGeom prst="rect">
              <a:avLst/>
            </a:prstGeom>
            <a:solidFill>
              <a:schemeClr val="accent3">
                <a:lumMod val="60000"/>
                <a:lumOff val="4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30" name="Rectangle 29"/>
            <p:cNvSpPr/>
            <p:nvPr userDrawn="1"/>
          </p:nvSpPr>
          <p:spPr>
            <a:xfrm>
              <a:off x="0" y="-1"/>
              <a:ext cx="7391399" cy="277619"/>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gr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49590" y="46086"/>
            <a:ext cx="2259631" cy="793807"/>
          </a:xfrm>
          <a:prstGeom prst="rect">
            <a:avLst/>
          </a:prstGeom>
        </p:spPr>
      </p:pic>
    </p:spTree>
    <p:extLst>
      <p:ext uri="{BB962C8B-B14F-4D97-AF65-F5344CB8AC3E}">
        <p14:creationId xmlns:p14="http://schemas.microsoft.com/office/powerpoint/2010/main" val="5888568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7" name="Title 1"/>
          <p:cNvSpPr>
            <a:spLocks noGrp="1"/>
          </p:cNvSpPr>
          <p:nvPr>
            <p:ph type="title"/>
          </p:nvPr>
        </p:nvSpPr>
        <p:spPr>
          <a:xfrm>
            <a:off x="609600" y="839892"/>
            <a:ext cx="10972800" cy="1066800"/>
          </a:xfrm>
        </p:spPr>
        <p:txBody>
          <a:bodyPr/>
          <a:lstStyle>
            <a:lvl1pPr>
              <a:defRPr b="0">
                <a:solidFill>
                  <a:srgbClr val="002060"/>
                </a:solidFill>
              </a:defRPr>
            </a:lvl1pPr>
          </a:lstStyle>
          <a:p>
            <a:r>
              <a:rPr lang="en-US" dirty="0"/>
              <a:t>Click to edit Master title style</a:t>
            </a:r>
          </a:p>
        </p:txBody>
      </p:sp>
      <p:sp>
        <p:nvSpPr>
          <p:cNvPr id="8" name="Content Placeholder 2"/>
          <p:cNvSpPr>
            <a:spLocks noGrp="1"/>
          </p:cNvSpPr>
          <p:nvPr>
            <p:ph idx="1"/>
          </p:nvPr>
        </p:nvSpPr>
        <p:spPr>
          <a:xfrm>
            <a:off x="609600" y="1905001"/>
            <a:ext cx="10972800" cy="4419604"/>
          </a:xfrm>
        </p:spPr>
        <p:txBody>
          <a:bodyPr/>
          <a:lstStyle>
            <a:lvl1pPr>
              <a:buClrTx/>
              <a:defRPr>
                <a:solidFill>
                  <a:srgbClr val="002060"/>
                </a:solidFill>
                <a:latin typeface="+mj-lt"/>
              </a:defRPr>
            </a:lvl1pPr>
            <a:lvl2pPr>
              <a:buClr>
                <a:schemeClr val="accent3">
                  <a:lumMod val="75000"/>
                </a:schemeClr>
              </a:buClr>
              <a:defRPr>
                <a:solidFill>
                  <a:srgbClr val="0070C0"/>
                </a:solidFill>
                <a:latin typeface="+mj-lt"/>
              </a:defRPr>
            </a:lvl2pPr>
            <a:lvl3pPr>
              <a:buClr>
                <a:srgbClr val="002060"/>
              </a:buClr>
              <a:buFont typeface="Trebuchet MS" pitchFamily="34" charset="0"/>
              <a:buChar char="—"/>
              <a:defRPr>
                <a:solidFill>
                  <a:srgbClr val="002060"/>
                </a:solidFill>
                <a:latin typeface="+mj-lt"/>
              </a:defRPr>
            </a:lvl3pPr>
            <a:lvl4pPr>
              <a:buClrTx/>
              <a:defRPr>
                <a:solidFill>
                  <a:srgbClr val="0070C0"/>
                </a:solidFill>
                <a:latin typeface="+mj-lt"/>
              </a:defRPr>
            </a:lvl4pPr>
            <a:lvl5pPr>
              <a:buClr>
                <a:srgbClr val="002060"/>
              </a:buClr>
              <a:defRPr>
                <a:solidFill>
                  <a:srgbClr val="00206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18"/>
          <p:cNvSpPr>
            <a:spLocks noGrp="1"/>
          </p:cNvSpPr>
          <p:nvPr>
            <p:ph type="body" sz="quarter" idx="10" hasCustomPrompt="1"/>
          </p:nvPr>
        </p:nvSpPr>
        <p:spPr>
          <a:xfrm>
            <a:off x="609600" y="6400800"/>
            <a:ext cx="10972800" cy="304800"/>
          </a:xfrm>
        </p:spPr>
        <p:txBody>
          <a:bodyPr>
            <a:noAutofit/>
          </a:bodyPr>
          <a:lstStyle>
            <a:lvl1pPr marL="0" indent="0" algn="r">
              <a:buNone/>
              <a:defRPr sz="1600" baseline="0">
                <a:latin typeface="+mn-lt"/>
                <a:cs typeface="Arial" pitchFamily="34" charset="0"/>
              </a:defRPr>
            </a:lvl1pPr>
            <a:lvl2pPr marL="457178" indent="0" algn="r">
              <a:buNone/>
              <a:defRPr sz="1600">
                <a:latin typeface="Arial" pitchFamily="34" charset="0"/>
                <a:cs typeface="Arial" pitchFamily="34" charset="0"/>
              </a:defRPr>
            </a:lvl2pPr>
            <a:lvl3pPr marL="914354" indent="0" algn="r">
              <a:buNone/>
              <a:defRPr sz="1600">
                <a:latin typeface="Arial" pitchFamily="34" charset="0"/>
                <a:cs typeface="Arial" pitchFamily="34" charset="0"/>
              </a:defRPr>
            </a:lvl3pPr>
            <a:lvl4pPr marL="1371532" indent="0" algn="r">
              <a:buNone/>
              <a:defRPr sz="1600">
                <a:latin typeface="Arial" pitchFamily="34" charset="0"/>
                <a:cs typeface="Arial" pitchFamily="34" charset="0"/>
              </a:defRPr>
            </a:lvl4pPr>
            <a:lvl5pPr marL="1828709" indent="0" algn="r">
              <a:buNone/>
              <a:defRPr sz="1600">
                <a:latin typeface="Arial" pitchFamily="34" charset="0"/>
                <a:cs typeface="Arial" pitchFamily="34" charset="0"/>
              </a:defRPr>
            </a:lvl5pPr>
          </a:lstStyle>
          <a:p>
            <a:pPr lvl="0"/>
            <a:r>
              <a:rPr lang="en-US" dirty="0"/>
              <a:t>Click to add reference</a:t>
            </a:r>
          </a:p>
        </p:txBody>
      </p:sp>
      <p:grpSp>
        <p:nvGrpSpPr>
          <p:cNvPr id="19" name="Group 18"/>
          <p:cNvGrpSpPr/>
          <p:nvPr userDrawn="1"/>
        </p:nvGrpSpPr>
        <p:grpSpPr>
          <a:xfrm>
            <a:off x="-1" y="-1"/>
            <a:ext cx="9677401" cy="735001"/>
            <a:chOff x="0" y="-1"/>
            <a:chExt cx="7391399" cy="609601"/>
          </a:xfrm>
        </p:grpSpPr>
        <p:sp>
          <p:nvSpPr>
            <p:cNvPr id="20" name="Rectangle 19"/>
            <p:cNvSpPr/>
            <p:nvPr userDrawn="1"/>
          </p:nvSpPr>
          <p:spPr>
            <a:xfrm>
              <a:off x="0" y="459491"/>
              <a:ext cx="7391399" cy="150109"/>
            </a:xfrm>
            <a:prstGeom prst="rect">
              <a:avLst/>
            </a:prstGeom>
            <a:solidFill>
              <a:schemeClr val="accent3">
                <a:lumMod val="40000"/>
                <a:lumOff val="60000"/>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21" name="Rectangle 20"/>
            <p:cNvSpPr/>
            <p:nvPr userDrawn="1"/>
          </p:nvSpPr>
          <p:spPr>
            <a:xfrm>
              <a:off x="0" y="277618"/>
              <a:ext cx="7391399" cy="179582"/>
            </a:xfrm>
            <a:prstGeom prst="rect">
              <a:avLst/>
            </a:prstGeom>
            <a:solidFill>
              <a:schemeClr val="accent3">
                <a:lumMod val="60000"/>
                <a:lumOff val="4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22" name="Rectangle 21"/>
            <p:cNvSpPr/>
            <p:nvPr userDrawn="1"/>
          </p:nvSpPr>
          <p:spPr>
            <a:xfrm>
              <a:off x="0" y="-1"/>
              <a:ext cx="7391399" cy="277619"/>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gr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49590" y="46086"/>
            <a:ext cx="2259631" cy="793807"/>
          </a:xfrm>
          <a:prstGeom prst="rect">
            <a:avLst/>
          </a:prstGeom>
        </p:spPr>
      </p:pic>
    </p:spTree>
    <p:extLst>
      <p:ext uri="{BB962C8B-B14F-4D97-AF65-F5344CB8AC3E}">
        <p14:creationId xmlns:p14="http://schemas.microsoft.com/office/powerpoint/2010/main" val="33843791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7" name="Title 1"/>
          <p:cNvSpPr>
            <a:spLocks noGrp="1"/>
          </p:cNvSpPr>
          <p:nvPr>
            <p:ph type="title"/>
          </p:nvPr>
        </p:nvSpPr>
        <p:spPr>
          <a:xfrm>
            <a:off x="609600" y="839892"/>
            <a:ext cx="10972800" cy="1066800"/>
          </a:xfrm>
        </p:spPr>
        <p:txBody>
          <a:bodyPr/>
          <a:lstStyle>
            <a:lvl1pPr>
              <a:defRPr b="0">
                <a:solidFill>
                  <a:srgbClr val="002060"/>
                </a:solidFill>
              </a:defRPr>
            </a:lvl1pPr>
          </a:lstStyle>
          <a:p>
            <a:r>
              <a:rPr lang="en-US" dirty="0"/>
              <a:t>Click to edit Master title style</a:t>
            </a:r>
          </a:p>
        </p:txBody>
      </p:sp>
      <p:sp>
        <p:nvSpPr>
          <p:cNvPr id="8" name="Content Placeholder 2"/>
          <p:cNvSpPr>
            <a:spLocks noGrp="1"/>
          </p:cNvSpPr>
          <p:nvPr>
            <p:ph idx="1"/>
          </p:nvPr>
        </p:nvSpPr>
        <p:spPr>
          <a:xfrm>
            <a:off x="609600" y="1905001"/>
            <a:ext cx="10972800" cy="4419604"/>
          </a:xfrm>
        </p:spPr>
        <p:txBody>
          <a:bodyPr/>
          <a:lstStyle>
            <a:lvl1pPr>
              <a:buClrTx/>
              <a:defRPr>
                <a:solidFill>
                  <a:srgbClr val="002060"/>
                </a:solidFill>
                <a:latin typeface="+mj-lt"/>
              </a:defRPr>
            </a:lvl1pPr>
            <a:lvl2pPr>
              <a:buClr>
                <a:schemeClr val="accent3">
                  <a:lumMod val="75000"/>
                </a:schemeClr>
              </a:buClr>
              <a:defRPr>
                <a:solidFill>
                  <a:srgbClr val="0070C0"/>
                </a:solidFill>
                <a:latin typeface="+mj-lt"/>
              </a:defRPr>
            </a:lvl2pPr>
            <a:lvl3pPr>
              <a:buClr>
                <a:srgbClr val="002060"/>
              </a:buClr>
              <a:buFont typeface="Trebuchet MS" pitchFamily="34" charset="0"/>
              <a:buChar char="—"/>
              <a:defRPr>
                <a:solidFill>
                  <a:srgbClr val="002060"/>
                </a:solidFill>
                <a:latin typeface="+mj-lt"/>
              </a:defRPr>
            </a:lvl3pPr>
            <a:lvl4pPr>
              <a:buClrTx/>
              <a:defRPr>
                <a:solidFill>
                  <a:srgbClr val="0070C0"/>
                </a:solidFill>
                <a:latin typeface="+mj-lt"/>
              </a:defRPr>
            </a:lvl4pPr>
            <a:lvl5pPr>
              <a:buClr>
                <a:srgbClr val="002060"/>
              </a:buClr>
              <a:defRPr>
                <a:solidFill>
                  <a:srgbClr val="00206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18"/>
          <p:cNvSpPr>
            <a:spLocks noGrp="1"/>
          </p:cNvSpPr>
          <p:nvPr>
            <p:ph type="body" sz="quarter" idx="10" hasCustomPrompt="1"/>
          </p:nvPr>
        </p:nvSpPr>
        <p:spPr>
          <a:xfrm>
            <a:off x="609600" y="6400800"/>
            <a:ext cx="10972800" cy="304800"/>
          </a:xfrm>
        </p:spPr>
        <p:txBody>
          <a:bodyPr>
            <a:noAutofit/>
          </a:bodyPr>
          <a:lstStyle>
            <a:lvl1pPr marL="0" indent="0" algn="r">
              <a:buNone/>
              <a:defRPr sz="1600" baseline="0">
                <a:latin typeface="+mn-lt"/>
                <a:cs typeface="Arial" pitchFamily="34" charset="0"/>
              </a:defRPr>
            </a:lvl1pPr>
            <a:lvl2pPr marL="457178" indent="0" algn="r">
              <a:buNone/>
              <a:defRPr sz="1600">
                <a:latin typeface="Arial" pitchFamily="34" charset="0"/>
                <a:cs typeface="Arial" pitchFamily="34" charset="0"/>
              </a:defRPr>
            </a:lvl2pPr>
            <a:lvl3pPr marL="914354" indent="0" algn="r">
              <a:buNone/>
              <a:defRPr sz="1600">
                <a:latin typeface="Arial" pitchFamily="34" charset="0"/>
                <a:cs typeface="Arial" pitchFamily="34" charset="0"/>
              </a:defRPr>
            </a:lvl3pPr>
            <a:lvl4pPr marL="1371532" indent="0" algn="r">
              <a:buNone/>
              <a:defRPr sz="1600">
                <a:latin typeface="Arial" pitchFamily="34" charset="0"/>
                <a:cs typeface="Arial" pitchFamily="34" charset="0"/>
              </a:defRPr>
            </a:lvl4pPr>
            <a:lvl5pPr marL="1828709" indent="0" algn="r">
              <a:buNone/>
              <a:defRPr sz="1600">
                <a:latin typeface="Arial" pitchFamily="34" charset="0"/>
                <a:cs typeface="Arial" pitchFamily="34" charset="0"/>
              </a:defRPr>
            </a:lvl5pPr>
          </a:lstStyle>
          <a:p>
            <a:pPr lvl="0"/>
            <a:r>
              <a:rPr lang="en-US" dirty="0"/>
              <a:t>Click to add reference</a:t>
            </a:r>
          </a:p>
        </p:txBody>
      </p:sp>
      <p:grpSp>
        <p:nvGrpSpPr>
          <p:cNvPr id="19" name="Group 18"/>
          <p:cNvGrpSpPr/>
          <p:nvPr userDrawn="1"/>
        </p:nvGrpSpPr>
        <p:grpSpPr>
          <a:xfrm>
            <a:off x="-1" y="-1"/>
            <a:ext cx="9677401" cy="735001"/>
            <a:chOff x="0" y="-1"/>
            <a:chExt cx="7391399" cy="609601"/>
          </a:xfrm>
        </p:grpSpPr>
        <p:sp>
          <p:nvSpPr>
            <p:cNvPr id="20" name="Rectangle 19"/>
            <p:cNvSpPr/>
            <p:nvPr userDrawn="1"/>
          </p:nvSpPr>
          <p:spPr>
            <a:xfrm>
              <a:off x="0" y="459491"/>
              <a:ext cx="7391399" cy="150109"/>
            </a:xfrm>
            <a:prstGeom prst="rect">
              <a:avLst/>
            </a:prstGeom>
            <a:solidFill>
              <a:schemeClr val="accent3">
                <a:lumMod val="40000"/>
                <a:lumOff val="60000"/>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21" name="Rectangle 20"/>
            <p:cNvSpPr/>
            <p:nvPr userDrawn="1"/>
          </p:nvSpPr>
          <p:spPr>
            <a:xfrm>
              <a:off x="0" y="277618"/>
              <a:ext cx="7391399" cy="179582"/>
            </a:xfrm>
            <a:prstGeom prst="rect">
              <a:avLst/>
            </a:prstGeom>
            <a:solidFill>
              <a:schemeClr val="accent3">
                <a:lumMod val="60000"/>
                <a:lumOff val="4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22" name="Rectangle 21"/>
            <p:cNvSpPr/>
            <p:nvPr userDrawn="1"/>
          </p:nvSpPr>
          <p:spPr>
            <a:xfrm>
              <a:off x="0" y="-1"/>
              <a:ext cx="7391399" cy="277619"/>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gr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49590" y="46086"/>
            <a:ext cx="2259631" cy="793807"/>
          </a:xfrm>
          <a:prstGeom prst="rect">
            <a:avLst/>
          </a:prstGeom>
        </p:spPr>
      </p:pic>
    </p:spTree>
    <p:extLst>
      <p:ext uri="{BB962C8B-B14F-4D97-AF65-F5344CB8AC3E}">
        <p14:creationId xmlns:p14="http://schemas.microsoft.com/office/powerpoint/2010/main" val="36431890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7" name="Title 1"/>
          <p:cNvSpPr>
            <a:spLocks noGrp="1"/>
          </p:cNvSpPr>
          <p:nvPr>
            <p:ph type="title"/>
          </p:nvPr>
        </p:nvSpPr>
        <p:spPr>
          <a:xfrm>
            <a:off x="609600" y="839892"/>
            <a:ext cx="10972800" cy="1066800"/>
          </a:xfrm>
        </p:spPr>
        <p:txBody>
          <a:bodyPr/>
          <a:lstStyle>
            <a:lvl1pPr>
              <a:defRPr b="0">
                <a:solidFill>
                  <a:srgbClr val="002060"/>
                </a:solidFill>
              </a:defRPr>
            </a:lvl1pPr>
          </a:lstStyle>
          <a:p>
            <a:r>
              <a:rPr lang="en-US" dirty="0"/>
              <a:t>Click to edit Master title style</a:t>
            </a:r>
          </a:p>
        </p:txBody>
      </p:sp>
      <p:sp>
        <p:nvSpPr>
          <p:cNvPr id="8" name="Content Placeholder 2"/>
          <p:cNvSpPr>
            <a:spLocks noGrp="1"/>
          </p:cNvSpPr>
          <p:nvPr>
            <p:ph idx="1"/>
          </p:nvPr>
        </p:nvSpPr>
        <p:spPr>
          <a:xfrm>
            <a:off x="609600" y="1905001"/>
            <a:ext cx="10972800" cy="4419604"/>
          </a:xfrm>
        </p:spPr>
        <p:txBody>
          <a:bodyPr/>
          <a:lstStyle>
            <a:lvl1pPr>
              <a:buClrTx/>
              <a:defRPr>
                <a:solidFill>
                  <a:srgbClr val="002060"/>
                </a:solidFill>
                <a:latin typeface="+mj-lt"/>
              </a:defRPr>
            </a:lvl1pPr>
            <a:lvl2pPr>
              <a:buClr>
                <a:schemeClr val="accent3">
                  <a:lumMod val="75000"/>
                </a:schemeClr>
              </a:buClr>
              <a:defRPr>
                <a:solidFill>
                  <a:srgbClr val="0070C0"/>
                </a:solidFill>
                <a:latin typeface="+mj-lt"/>
              </a:defRPr>
            </a:lvl2pPr>
            <a:lvl3pPr>
              <a:buClr>
                <a:srgbClr val="002060"/>
              </a:buClr>
              <a:buFont typeface="Trebuchet MS" pitchFamily="34" charset="0"/>
              <a:buChar char="—"/>
              <a:defRPr>
                <a:solidFill>
                  <a:srgbClr val="002060"/>
                </a:solidFill>
                <a:latin typeface="+mj-lt"/>
              </a:defRPr>
            </a:lvl3pPr>
            <a:lvl4pPr>
              <a:buClrTx/>
              <a:defRPr>
                <a:solidFill>
                  <a:srgbClr val="0070C0"/>
                </a:solidFill>
                <a:latin typeface="+mj-lt"/>
              </a:defRPr>
            </a:lvl4pPr>
            <a:lvl5pPr>
              <a:buClr>
                <a:srgbClr val="002060"/>
              </a:buClr>
              <a:defRPr>
                <a:solidFill>
                  <a:srgbClr val="00206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18"/>
          <p:cNvSpPr>
            <a:spLocks noGrp="1"/>
          </p:cNvSpPr>
          <p:nvPr>
            <p:ph type="body" sz="quarter" idx="10" hasCustomPrompt="1"/>
          </p:nvPr>
        </p:nvSpPr>
        <p:spPr>
          <a:xfrm>
            <a:off x="609600" y="6400800"/>
            <a:ext cx="10972800" cy="304800"/>
          </a:xfrm>
        </p:spPr>
        <p:txBody>
          <a:bodyPr>
            <a:noAutofit/>
          </a:bodyPr>
          <a:lstStyle>
            <a:lvl1pPr marL="0" indent="0" algn="r">
              <a:buNone/>
              <a:defRPr sz="1600" baseline="0">
                <a:latin typeface="+mn-lt"/>
                <a:cs typeface="Arial" pitchFamily="34" charset="0"/>
              </a:defRPr>
            </a:lvl1pPr>
            <a:lvl2pPr marL="457178" indent="0" algn="r">
              <a:buNone/>
              <a:defRPr sz="1600">
                <a:latin typeface="Arial" pitchFamily="34" charset="0"/>
                <a:cs typeface="Arial" pitchFamily="34" charset="0"/>
              </a:defRPr>
            </a:lvl2pPr>
            <a:lvl3pPr marL="914354" indent="0" algn="r">
              <a:buNone/>
              <a:defRPr sz="1600">
                <a:latin typeface="Arial" pitchFamily="34" charset="0"/>
                <a:cs typeface="Arial" pitchFamily="34" charset="0"/>
              </a:defRPr>
            </a:lvl3pPr>
            <a:lvl4pPr marL="1371532" indent="0" algn="r">
              <a:buNone/>
              <a:defRPr sz="1600">
                <a:latin typeface="Arial" pitchFamily="34" charset="0"/>
                <a:cs typeface="Arial" pitchFamily="34" charset="0"/>
              </a:defRPr>
            </a:lvl4pPr>
            <a:lvl5pPr marL="1828709" indent="0" algn="r">
              <a:buNone/>
              <a:defRPr sz="1600">
                <a:latin typeface="Arial" pitchFamily="34" charset="0"/>
                <a:cs typeface="Arial" pitchFamily="34" charset="0"/>
              </a:defRPr>
            </a:lvl5pPr>
          </a:lstStyle>
          <a:p>
            <a:pPr lvl="0"/>
            <a:r>
              <a:rPr lang="en-US" dirty="0"/>
              <a:t>Click to add reference</a:t>
            </a:r>
          </a:p>
        </p:txBody>
      </p:sp>
      <p:grpSp>
        <p:nvGrpSpPr>
          <p:cNvPr id="19" name="Group 18"/>
          <p:cNvGrpSpPr/>
          <p:nvPr userDrawn="1"/>
        </p:nvGrpSpPr>
        <p:grpSpPr>
          <a:xfrm>
            <a:off x="-1" y="-1"/>
            <a:ext cx="9677401" cy="735001"/>
            <a:chOff x="0" y="-1"/>
            <a:chExt cx="7391399" cy="609601"/>
          </a:xfrm>
        </p:grpSpPr>
        <p:sp>
          <p:nvSpPr>
            <p:cNvPr id="20" name="Rectangle 19"/>
            <p:cNvSpPr/>
            <p:nvPr userDrawn="1"/>
          </p:nvSpPr>
          <p:spPr>
            <a:xfrm>
              <a:off x="0" y="459491"/>
              <a:ext cx="7391399" cy="150109"/>
            </a:xfrm>
            <a:prstGeom prst="rect">
              <a:avLst/>
            </a:prstGeom>
            <a:solidFill>
              <a:schemeClr val="accent3">
                <a:lumMod val="40000"/>
                <a:lumOff val="60000"/>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21" name="Rectangle 20"/>
            <p:cNvSpPr/>
            <p:nvPr userDrawn="1"/>
          </p:nvSpPr>
          <p:spPr>
            <a:xfrm>
              <a:off x="0" y="277618"/>
              <a:ext cx="7391399" cy="179582"/>
            </a:xfrm>
            <a:prstGeom prst="rect">
              <a:avLst/>
            </a:prstGeom>
            <a:solidFill>
              <a:schemeClr val="accent3">
                <a:lumMod val="60000"/>
                <a:lumOff val="4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22" name="Rectangle 21"/>
            <p:cNvSpPr/>
            <p:nvPr userDrawn="1"/>
          </p:nvSpPr>
          <p:spPr>
            <a:xfrm>
              <a:off x="0" y="-1"/>
              <a:ext cx="7391399" cy="277619"/>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gr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49590" y="46086"/>
            <a:ext cx="2259631" cy="793807"/>
          </a:xfrm>
          <a:prstGeom prst="rect">
            <a:avLst/>
          </a:prstGeom>
        </p:spPr>
      </p:pic>
    </p:spTree>
    <p:extLst>
      <p:ext uri="{BB962C8B-B14F-4D97-AF65-F5344CB8AC3E}">
        <p14:creationId xmlns:p14="http://schemas.microsoft.com/office/powerpoint/2010/main" val="9359747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7" name="Title 1"/>
          <p:cNvSpPr>
            <a:spLocks noGrp="1"/>
          </p:cNvSpPr>
          <p:nvPr>
            <p:ph type="title"/>
          </p:nvPr>
        </p:nvSpPr>
        <p:spPr>
          <a:xfrm>
            <a:off x="609600" y="839892"/>
            <a:ext cx="10972800" cy="1066800"/>
          </a:xfrm>
        </p:spPr>
        <p:txBody>
          <a:bodyPr/>
          <a:lstStyle>
            <a:lvl1pPr>
              <a:defRPr b="0">
                <a:solidFill>
                  <a:srgbClr val="002060"/>
                </a:solidFill>
              </a:defRPr>
            </a:lvl1pPr>
          </a:lstStyle>
          <a:p>
            <a:r>
              <a:rPr lang="en-US" dirty="0"/>
              <a:t>Click to edit Master title style</a:t>
            </a:r>
          </a:p>
        </p:txBody>
      </p:sp>
      <p:sp>
        <p:nvSpPr>
          <p:cNvPr id="8" name="Content Placeholder 2"/>
          <p:cNvSpPr>
            <a:spLocks noGrp="1"/>
          </p:cNvSpPr>
          <p:nvPr>
            <p:ph idx="1"/>
          </p:nvPr>
        </p:nvSpPr>
        <p:spPr>
          <a:xfrm>
            <a:off x="609600" y="1905001"/>
            <a:ext cx="10972800" cy="4419604"/>
          </a:xfrm>
        </p:spPr>
        <p:txBody>
          <a:bodyPr/>
          <a:lstStyle>
            <a:lvl1pPr>
              <a:buClrTx/>
              <a:defRPr>
                <a:solidFill>
                  <a:srgbClr val="002060"/>
                </a:solidFill>
                <a:latin typeface="+mj-lt"/>
              </a:defRPr>
            </a:lvl1pPr>
            <a:lvl2pPr>
              <a:buClr>
                <a:schemeClr val="accent3">
                  <a:lumMod val="75000"/>
                </a:schemeClr>
              </a:buClr>
              <a:defRPr>
                <a:solidFill>
                  <a:srgbClr val="0070C0"/>
                </a:solidFill>
                <a:latin typeface="+mj-lt"/>
              </a:defRPr>
            </a:lvl2pPr>
            <a:lvl3pPr>
              <a:buClr>
                <a:srgbClr val="002060"/>
              </a:buClr>
              <a:buFont typeface="Trebuchet MS" pitchFamily="34" charset="0"/>
              <a:buChar char="—"/>
              <a:defRPr>
                <a:solidFill>
                  <a:srgbClr val="002060"/>
                </a:solidFill>
                <a:latin typeface="+mj-lt"/>
              </a:defRPr>
            </a:lvl3pPr>
            <a:lvl4pPr>
              <a:buClrTx/>
              <a:defRPr>
                <a:solidFill>
                  <a:srgbClr val="0070C0"/>
                </a:solidFill>
                <a:latin typeface="+mj-lt"/>
              </a:defRPr>
            </a:lvl4pPr>
            <a:lvl5pPr>
              <a:buClr>
                <a:srgbClr val="002060"/>
              </a:buClr>
              <a:defRPr>
                <a:solidFill>
                  <a:srgbClr val="00206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18"/>
          <p:cNvSpPr>
            <a:spLocks noGrp="1"/>
          </p:cNvSpPr>
          <p:nvPr>
            <p:ph type="body" sz="quarter" idx="10" hasCustomPrompt="1"/>
          </p:nvPr>
        </p:nvSpPr>
        <p:spPr>
          <a:xfrm>
            <a:off x="609600" y="6400800"/>
            <a:ext cx="10972800" cy="304800"/>
          </a:xfrm>
        </p:spPr>
        <p:txBody>
          <a:bodyPr>
            <a:noAutofit/>
          </a:bodyPr>
          <a:lstStyle>
            <a:lvl1pPr marL="0" indent="0" algn="r">
              <a:buNone/>
              <a:defRPr sz="1600" baseline="0">
                <a:latin typeface="+mn-lt"/>
                <a:cs typeface="Arial" pitchFamily="34" charset="0"/>
              </a:defRPr>
            </a:lvl1pPr>
            <a:lvl2pPr marL="457178" indent="0" algn="r">
              <a:buNone/>
              <a:defRPr sz="1600">
                <a:latin typeface="Arial" pitchFamily="34" charset="0"/>
                <a:cs typeface="Arial" pitchFamily="34" charset="0"/>
              </a:defRPr>
            </a:lvl2pPr>
            <a:lvl3pPr marL="914354" indent="0" algn="r">
              <a:buNone/>
              <a:defRPr sz="1600">
                <a:latin typeface="Arial" pitchFamily="34" charset="0"/>
                <a:cs typeface="Arial" pitchFamily="34" charset="0"/>
              </a:defRPr>
            </a:lvl3pPr>
            <a:lvl4pPr marL="1371532" indent="0" algn="r">
              <a:buNone/>
              <a:defRPr sz="1600">
                <a:latin typeface="Arial" pitchFamily="34" charset="0"/>
                <a:cs typeface="Arial" pitchFamily="34" charset="0"/>
              </a:defRPr>
            </a:lvl4pPr>
            <a:lvl5pPr marL="1828709" indent="0" algn="r">
              <a:buNone/>
              <a:defRPr sz="1600">
                <a:latin typeface="Arial" pitchFamily="34" charset="0"/>
                <a:cs typeface="Arial" pitchFamily="34" charset="0"/>
              </a:defRPr>
            </a:lvl5pPr>
          </a:lstStyle>
          <a:p>
            <a:pPr lvl="0"/>
            <a:r>
              <a:rPr lang="en-US" dirty="0"/>
              <a:t>Click to add reference</a:t>
            </a:r>
          </a:p>
        </p:txBody>
      </p:sp>
      <p:grpSp>
        <p:nvGrpSpPr>
          <p:cNvPr id="19" name="Group 18"/>
          <p:cNvGrpSpPr/>
          <p:nvPr userDrawn="1"/>
        </p:nvGrpSpPr>
        <p:grpSpPr>
          <a:xfrm>
            <a:off x="-1" y="-1"/>
            <a:ext cx="9677401" cy="735001"/>
            <a:chOff x="0" y="-1"/>
            <a:chExt cx="7391399" cy="609601"/>
          </a:xfrm>
        </p:grpSpPr>
        <p:sp>
          <p:nvSpPr>
            <p:cNvPr id="20" name="Rectangle 19"/>
            <p:cNvSpPr/>
            <p:nvPr userDrawn="1"/>
          </p:nvSpPr>
          <p:spPr>
            <a:xfrm>
              <a:off x="0" y="459491"/>
              <a:ext cx="7391399" cy="150109"/>
            </a:xfrm>
            <a:prstGeom prst="rect">
              <a:avLst/>
            </a:prstGeom>
            <a:solidFill>
              <a:schemeClr val="accent3">
                <a:lumMod val="40000"/>
                <a:lumOff val="60000"/>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21" name="Rectangle 20"/>
            <p:cNvSpPr/>
            <p:nvPr userDrawn="1"/>
          </p:nvSpPr>
          <p:spPr>
            <a:xfrm>
              <a:off x="0" y="277618"/>
              <a:ext cx="7391399" cy="179582"/>
            </a:xfrm>
            <a:prstGeom prst="rect">
              <a:avLst/>
            </a:prstGeom>
            <a:solidFill>
              <a:schemeClr val="accent3">
                <a:lumMod val="60000"/>
                <a:lumOff val="4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22" name="Rectangle 21"/>
            <p:cNvSpPr/>
            <p:nvPr userDrawn="1"/>
          </p:nvSpPr>
          <p:spPr>
            <a:xfrm>
              <a:off x="0" y="-1"/>
              <a:ext cx="7391399" cy="277619"/>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gr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49590" y="46086"/>
            <a:ext cx="2259631" cy="793807"/>
          </a:xfrm>
          <a:prstGeom prst="rect">
            <a:avLst/>
          </a:prstGeom>
        </p:spPr>
      </p:pic>
    </p:spTree>
    <p:extLst>
      <p:ext uri="{BB962C8B-B14F-4D97-AF65-F5344CB8AC3E}">
        <p14:creationId xmlns:p14="http://schemas.microsoft.com/office/powerpoint/2010/main" val="3952069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86E6B-E2DF-4E19-926C-6E19E388C7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592973-6958-417F-92B8-BA326D08334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328DF5-B2B7-429E-ABBE-6723C021279B}"/>
              </a:ext>
            </a:extLst>
          </p:cNvPr>
          <p:cNvSpPr>
            <a:spLocks noGrp="1"/>
          </p:cNvSpPr>
          <p:nvPr>
            <p:ph type="dt" sz="half" idx="10"/>
          </p:nvPr>
        </p:nvSpPr>
        <p:spPr/>
        <p:txBody>
          <a:bodyPr/>
          <a:lstStyle/>
          <a:p>
            <a:fld id="{49295198-CAD4-43BE-B9E5-3A66BF7A5437}" type="datetimeFigureOut">
              <a:rPr lang="en-US" smtClean="0"/>
              <a:t>6/2/2018</a:t>
            </a:fld>
            <a:endParaRPr lang="en-US"/>
          </a:p>
        </p:txBody>
      </p:sp>
      <p:sp>
        <p:nvSpPr>
          <p:cNvPr id="5" name="Footer Placeholder 4">
            <a:extLst>
              <a:ext uri="{FF2B5EF4-FFF2-40B4-BE49-F238E27FC236}">
                <a16:creationId xmlns:a16="http://schemas.microsoft.com/office/drawing/2014/main" id="{A3D687FC-F3F2-48B6-B498-BB3C107E5D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21E5E6-F96D-4E87-A8A8-B8C320803815}"/>
              </a:ext>
            </a:extLst>
          </p:cNvPr>
          <p:cNvSpPr>
            <a:spLocks noGrp="1"/>
          </p:cNvSpPr>
          <p:nvPr>
            <p:ph type="sldNum" sz="quarter" idx="12"/>
          </p:nvPr>
        </p:nvSpPr>
        <p:spPr/>
        <p:txBody>
          <a:bodyPr/>
          <a:lstStyle/>
          <a:p>
            <a:fld id="{731CE2CB-DFC8-4822-B12B-03E0A46D8C74}" type="slidenum">
              <a:rPr lang="en-US" smtClean="0"/>
              <a:t>‹#›</a:t>
            </a:fld>
            <a:endParaRPr lang="en-US"/>
          </a:p>
        </p:txBody>
      </p:sp>
    </p:spTree>
    <p:extLst>
      <p:ext uri="{BB962C8B-B14F-4D97-AF65-F5344CB8AC3E}">
        <p14:creationId xmlns:p14="http://schemas.microsoft.com/office/powerpoint/2010/main" val="4067252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C42AD-AEBB-4511-95E9-8A793F28DE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A6A8CE6-26DB-4995-A537-6E55C61E3F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EBEFDA5-A58D-4939-AFDB-207785B3C127}"/>
              </a:ext>
            </a:extLst>
          </p:cNvPr>
          <p:cNvSpPr>
            <a:spLocks noGrp="1"/>
          </p:cNvSpPr>
          <p:nvPr>
            <p:ph type="dt" sz="half" idx="10"/>
          </p:nvPr>
        </p:nvSpPr>
        <p:spPr/>
        <p:txBody>
          <a:bodyPr/>
          <a:lstStyle/>
          <a:p>
            <a:fld id="{49295198-CAD4-43BE-B9E5-3A66BF7A5437}" type="datetimeFigureOut">
              <a:rPr lang="en-US" smtClean="0"/>
              <a:t>6/2/2018</a:t>
            </a:fld>
            <a:endParaRPr lang="en-US"/>
          </a:p>
        </p:txBody>
      </p:sp>
      <p:sp>
        <p:nvSpPr>
          <p:cNvPr id="5" name="Footer Placeholder 4">
            <a:extLst>
              <a:ext uri="{FF2B5EF4-FFF2-40B4-BE49-F238E27FC236}">
                <a16:creationId xmlns:a16="http://schemas.microsoft.com/office/drawing/2014/main" id="{A9555279-E477-453A-9841-63C72FB070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41585B-2694-49CE-9AD9-65225FAAF240}"/>
              </a:ext>
            </a:extLst>
          </p:cNvPr>
          <p:cNvSpPr>
            <a:spLocks noGrp="1"/>
          </p:cNvSpPr>
          <p:nvPr>
            <p:ph type="sldNum" sz="quarter" idx="12"/>
          </p:nvPr>
        </p:nvSpPr>
        <p:spPr/>
        <p:txBody>
          <a:bodyPr/>
          <a:lstStyle/>
          <a:p>
            <a:fld id="{731CE2CB-DFC8-4822-B12B-03E0A46D8C74}" type="slidenum">
              <a:rPr lang="en-US" smtClean="0"/>
              <a:t>‹#›</a:t>
            </a:fld>
            <a:endParaRPr lang="en-US"/>
          </a:p>
        </p:txBody>
      </p:sp>
    </p:spTree>
    <p:extLst>
      <p:ext uri="{BB962C8B-B14F-4D97-AF65-F5344CB8AC3E}">
        <p14:creationId xmlns:p14="http://schemas.microsoft.com/office/powerpoint/2010/main" val="4052206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FEBB0-8174-46F3-BF9D-8FBE367FAF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157140-2206-42FE-92BC-3BA59F6CDE7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BE348D-B95B-46C7-A19A-0E79228E272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61E8BD-9D5C-437C-9F45-8EB33F6FB8EA}"/>
              </a:ext>
            </a:extLst>
          </p:cNvPr>
          <p:cNvSpPr>
            <a:spLocks noGrp="1"/>
          </p:cNvSpPr>
          <p:nvPr>
            <p:ph type="dt" sz="half" idx="10"/>
          </p:nvPr>
        </p:nvSpPr>
        <p:spPr/>
        <p:txBody>
          <a:bodyPr/>
          <a:lstStyle/>
          <a:p>
            <a:fld id="{49295198-CAD4-43BE-B9E5-3A66BF7A5437}" type="datetimeFigureOut">
              <a:rPr lang="en-US" smtClean="0"/>
              <a:t>6/2/2018</a:t>
            </a:fld>
            <a:endParaRPr lang="en-US"/>
          </a:p>
        </p:txBody>
      </p:sp>
      <p:sp>
        <p:nvSpPr>
          <p:cNvPr id="6" name="Footer Placeholder 5">
            <a:extLst>
              <a:ext uri="{FF2B5EF4-FFF2-40B4-BE49-F238E27FC236}">
                <a16:creationId xmlns:a16="http://schemas.microsoft.com/office/drawing/2014/main" id="{2D2A758C-0D6C-4EA3-84D2-E06B232DFE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FE44FC-3A69-4101-BC20-EFFF37FA5FD5}"/>
              </a:ext>
            </a:extLst>
          </p:cNvPr>
          <p:cNvSpPr>
            <a:spLocks noGrp="1"/>
          </p:cNvSpPr>
          <p:nvPr>
            <p:ph type="sldNum" sz="quarter" idx="12"/>
          </p:nvPr>
        </p:nvSpPr>
        <p:spPr/>
        <p:txBody>
          <a:bodyPr/>
          <a:lstStyle/>
          <a:p>
            <a:fld id="{731CE2CB-DFC8-4822-B12B-03E0A46D8C74}" type="slidenum">
              <a:rPr lang="en-US" smtClean="0"/>
              <a:t>‹#›</a:t>
            </a:fld>
            <a:endParaRPr lang="en-US"/>
          </a:p>
        </p:txBody>
      </p:sp>
    </p:spTree>
    <p:extLst>
      <p:ext uri="{BB962C8B-B14F-4D97-AF65-F5344CB8AC3E}">
        <p14:creationId xmlns:p14="http://schemas.microsoft.com/office/powerpoint/2010/main" val="1799097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7E123-42BC-4BCF-B3E4-B7C88AD9EFF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55CD48-528D-4D3A-B252-100DF5F941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261E024-70B7-4E95-B007-4482A6884D8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296B750-87A4-49A3-A2CE-72F9E9B312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DCCF9A2-0646-4AAB-8A5B-32B0A09B027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03C997-02B2-47E4-A3E3-8C690D715DB7}"/>
              </a:ext>
            </a:extLst>
          </p:cNvPr>
          <p:cNvSpPr>
            <a:spLocks noGrp="1"/>
          </p:cNvSpPr>
          <p:nvPr>
            <p:ph type="dt" sz="half" idx="10"/>
          </p:nvPr>
        </p:nvSpPr>
        <p:spPr/>
        <p:txBody>
          <a:bodyPr/>
          <a:lstStyle/>
          <a:p>
            <a:fld id="{49295198-CAD4-43BE-B9E5-3A66BF7A5437}" type="datetimeFigureOut">
              <a:rPr lang="en-US" smtClean="0"/>
              <a:t>6/2/2018</a:t>
            </a:fld>
            <a:endParaRPr lang="en-US"/>
          </a:p>
        </p:txBody>
      </p:sp>
      <p:sp>
        <p:nvSpPr>
          <p:cNvPr id="8" name="Footer Placeholder 7">
            <a:extLst>
              <a:ext uri="{FF2B5EF4-FFF2-40B4-BE49-F238E27FC236}">
                <a16:creationId xmlns:a16="http://schemas.microsoft.com/office/drawing/2014/main" id="{C0DD9652-BDCC-456B-95D9-B1B48CB3AD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D10EF8-10D7-45E1-A66A-4DFE8F23CCB9}"/>
              </a:ext>
            </a:extLst>
          </p:cNvPr>
          <p:cNvSpPr>
            <a:spLocks noGrp="1"/>
          </p:cNvSpPr>
          <p:nvPr>
            <p:ph type="sldNum" sz="quarter" idx="12"/>
          </p:nvPr>
        </p:nvSpPr>
        <p:spPr/>
        <p:txBody>
          <a:bodyPr/>
          <a:lstStyle/>
          <a:p>
            <a:fld id="{731CE2CB-DFC8-4822-B12B-03E0A46D8C74}" type="slidenum">
              <a:rPr lang="en-US" smtClean="0"/>
              <a:t>‹#›</a:t>
            </a:fld>
            <a:endParaRPr lang="en-US"/>
          </a:p>
        </p:txBody>
      </p:sp>
    </p:spTree>
    <p:extLst>
      <p:ext uri="{BB962C8B-B14F-4D97-AF65-F5344CB8AC3E}">
        <p14:creationId xmlns:p14="http://schemas.microsoft.com/office/powerpoint/2010/main" val="3676428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67CFA-C566-4993-A86D-7B1C842B14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59F95-969B-4FE1-B7BC-EF34081D29E4}"/>
              </a:ext>
            </a:extLst>
          </p:cNvPr>
          <p:cNvSpPr>
            <a:spLocks noGrp="1"/>
          </p:cNvSpPr>
          <p:nvPr>
            <p:ph type="dt" sz="half" idx="10"/>
          </p:nvPr>
        </p:nvSpPr>
        <p:spPr/>
        <p:txBody>
          <a:bodyPr/>
          <a:lstStyle/>
          <a:p>
            <a:fld id="{49295198-CAD4-43BE-B9E5-3A66BF7A5437}" type="datetimeFigureOut">
              <a:rPr lang="en-US" smtClean="0"/>
              <a:t>6/2/2018</a:t>
            </a:fld>
            <a:endParaRPr lang="en-US"/>
          </a:p>
        </p:txBody>
      </p:sp>
      <p:sp>
        <p:nvSpPr>
          <p:cNvPr id="4" name="Footer Placeholder 3">
            <a:extLst>
              <a:ext uri="{FF2B5EF4-FFF2-40B4-BE49-F238E27FC236}">
                <a16:creationId xmlns:a16="http://schemas.microsoft.com/office/drawing/2014/main" id="{A38E5B9C-93CF-48AA-B305-78E676F594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328179-B84E-42C7-858D-9349854E0B96}"/>
              </a:ext>
            </a:extLst>
          </p:cNvPr>
          <p:cNvSpPr>
            <a:spLocks noGrp="1"/>
          </p:cNvSpPr>
          <p:nvPr>
            <p:ph type="sldNum" sz="quarter" idx="12"/>
          </p:nvPr>
        </p:nvSpPr>
        <p:spPr/>
        <p:txBody>
          <a:bodyPr/>
          <a:lstStyle/>
          <a:p>
            <a:fld id="{731CE2CB-DFC8-4822-B12B-03E0A46D8C74}" type="slidenum">
              <a:rPr lang="en-US" smtClean="0"/>
              <a:t>‹#›</a:t>
            </a:fld>
            <a:endParaRPr lang="en-US"/>
          </a:p>
        </p:txBody>
      </p:sp>
    </p:spTree>
    <p:extLst>
      <p:ext uri="{BB962C8B-B14F-4D97-AF65-F5344CB8AC3E}">
        <p14:creationId xmlns:p14="http://schemas.microsoft.com/office/powerpoint/2010/main" val="1144011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E06A86-75EC-4344-B3A5-97E8F11DCD80}"/>
              </a:ext>
            </a:extLst>
          </p:cNvPr>
          <p:cNvSpPr>
            <a:spLocks noGrp="1"/>
          </p:cNvSpPr>
          <p:nvPr>
            <p:ph type="dt" sz="half" idx="10"/>
          </p:nvPr>
        </p:nvSpPr>
        <p:spPr/>
        <p:txBody>
          <a:bodyPr/>
          <a:lstStyle/>
          <a:p>
            <a:fld id="{49295198-CAD4-43BE-B9E5-3A66BF7A5437}" type="datetimeFigureOut">
              <a:rPr lang="en-US" smtClean="0"/>
              <a:t>6/2/2018</a:t>
            </a:fld>
            <a:endParaRPr lang="en-US"/>
          </a:p>
        </p:txBody>
      </p:sp>
      <p:sp>
        <p:nvSpPr>
          <p:cNvPr id="3" name="Footer Placeholder 2">
            <a:extLst>
              <a:ext uri="{FF2B5EF4-FFF2-40B4-BE49-F238E27FC236}">
                <a16:creationId xmlns:a16="http://schemas.microsoft.com/office/drawing/2014/main" id="{44E2C4B5-DB59-48F6-AB6E-F5D616EAA63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763E96-1942-4B78-9A17-A413B81FFC81}"/>
              </a:ext>
            </a:extLst>
          </p:cNvPr>
          <p:cNvSpPr>
            <a:spLocks noGrp="1"/>
          </p:cNvSpPr>
          <p:nvPr>
            <p:ph type="sldNum" sz="quarter" idx="12"/>
          </p:nvPr>
        </p:nvSpPr>
        <p:spPr/>
        <p:txBody>
          <a:bodyPr/>
          <a:lstStyle/>
          <a:p>
            <a:fld id="{731CE2CB-DFC8-4822-B12B-03E0A46D8C74}" type="slidenum">
              <a:rPr lang="en-US" smtClean="0"/>
              <a:t>‹#›</a:t>
            </a:fld>
            <a:endParaRPr lang="en-US"/>
          </a:p>
        </p:txBody>
      </p:sp>
    </p:spTree>
    <p:extLst>
      <p:ext uri="{BB962C8B-B14F-4D97-AF65-F5344CB8AC3E}">
        <p14:creationId xmlns:p14="http://schemas.microsoft.com/office/powerpoint/2010/main" val="1939486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E8EE3-7BB2-4F56-8C34-C022204D3F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0ED7F9-CC66-4217-8369-1FDA844753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5912A0B-8942-4F62-A435-EA984C25FB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1E35CC1-CE31-4232-B7B6-EA54F59342A5}"/>
              </a:ext>
            </a:extLst>
          </p:cNvPr>
          <p:cNvSpPr>
            <a:spLocks noGrp="1"/>
          </p:cNvSpPr>
          <p:nvPr>
            <p:ph type="dt" sz="half" idx="10"/>
          </p:nvPr>
        </p:nvSpPr>
        <p:spPr/>
        <p:txBody>
          <a:bodyPr/>
          <a:lstStyle/>
          <a:p>
            <a:fld id="{49295198-CAD4-43BE-B9E5-3A66BF7A5437}" type="datetimeFigureOut">
              <a:rPr lang="en-US" smtClean="0"/>
              <a:t>6/2/2018</a:t>
            </a:fld>
            <a:endParaRPr lang="en-US"/>
          </a:p>
        </p:txBody>
      </p:sp>
      <p:sp>
        <p:nvSpPr>
          <p:cNvPr id="6" name="Footer Placeholder 5">
            <a:extLst>
              <a:ext uri="{FF2B5EF4-FFF2-40B4-BE49-F238E27FC236}">
                <a16:creationId xmlns:a16="http://schemas.microsoft.com/office/drawing/2014/main" id="{B018AD2D-83C9-43EF-BB7D-69176CCDC3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1DC9AC-03B3-4CDE-B049-B59E0E9D7A88}"/>
              </a:ext>
            </a:extLst>
          </p:cNvPr>
          <p:cNvSpPr>
            <a:spLocks noGrp="1"/>
          </p:cNvSpPr>
          <p:nvPr>
            <p:ph type="sldNum" sz="quarter" idx="12"/>
          </p:nvPr>
        </p:nvSpPr>
        <p:spPr/>
        <p:txBody>
          <a:bodyPr/>
          <a:lstStyle/>
          <a:p>
            <a:fld id="{731CE2CB-DFC8-4822-B12B-03E0A46D8C74}" type="slidenum">
              <a:rPr lang="en-US" smtClean="0"/>
              <a:t>‹#›</a:t>
            </a:fld>
            <a:endParaRPr lang="en-US"/>
          </a:p>
        </p:txBody>
      </p:sp>
    </p:spTree>
    <p:extLst>
      <p:ext uri="{BB962C8B-B14F-4D97-AF65-F5344CB8AC3E}">
        <p14:creationId xmlns:p14="http://schemas.microsoft.com/office/powerpoint/2010/main" val="1795118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553FF-0417-4584-A5D6-A9C459FC90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924256-E085-4AD9-A58C-08EF967F55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619DEE-B2F5-461C-81E5-7DF6FD3994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5FCADA3-13A5-41E1-926B-F52DD7A78BEF}"/>
              </a:ext>
            </a:extLst>
          </p:cNvPr>
          <p:cNvSpPr>
            <a:spLocks noGrp="1"/>
          </p:cNvSpPr>
          <p:nvPr>
            <p:ph type="dt" sz="half" idx="10"/>
          </p:nvPr>
        </p:nvSpPr>
        <p:spPr/>
        <p:txBody>
          <a:bodyPr/>
          <a:lstStyle/>
          <a:p>
            <a:fld id="{49295198-CAD4-43BE-B9E5-3A66BF7A5437}" type="datetimeFigureOut">
              <a:rPr lang="en-US" smtClean="0"/>
              <a:t>6/2/2018</a:t>
            </a:fld>
            <a:endParaRPr lang="en-US"/>
          </a:p>
        </p:txBody>
      </p:sp>
      <p:sp>
        <p:nvSpPr>
          <p:cNvPr id="6" name="Footer Placeholder 5">
            <a:extLst>
              <a:ext uri="{FF2B5EF4-FFF2-40B4-BE49-F238E27FC236}">
                <a16:creationId xmlns:a16="http://schemas.microsoft.com/office/drawing/2014/main" id="{E845A93E-9DF0-4C83-9319-BAD18F4B7C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08D2C2-2E00-489C-8866-B4E2E529A544}"/>
              </a:ext>
            </a:extLst>
          </p:cNvPr>
          <p:cNvSpPr>
            <a:spLocks noGrp="1"/>
          </p:cNvSpPr>
          <p:nvPr>
            <p:ph type="sldNum" sz="quarter" idx="12"/>
          </p:nvPr>
        </p:nvSpPr>
        <p:spPr/>
        <p:txBody>
          <a:bodyPr/>
          <a:lstStyle/>
          <a:p>
            <a:fld id="{731CE2CB-DFC8-4822-B12B-03E0A46D8C74}" type="slidenum">
              <a:rPr lang="en-US" smtClean="0"/>
              <a:t>‹#›</a:t>
            </a:fld>
            <a:endParaRPr lang="en-US"/>
          </a:p>
        </p:txBody>
      </p:sp>
    </p:spTree>
    <p:extLst>
      <p:ext uri="{BB962C8B-B14F-4D97-AF65-F5344CB8AC3E}">
        <p14:creationId xmlns:p14="http://schemas.microsoft.com/office/powerpoint/2010/main" val="1089782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B67703-80D2-4ED6-ADAA-4EA251AC35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B8896B-F242-4644-86B8-6A5B12FE92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9B0CDE-23D7-4B63-948F-E2A32F279A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295198-CAD4-43BE-B9E5-3A66BF7A5437}" type="datetimeFigureOut">
              <a:rPr lang="en-US" smtClean="0"/>
              <a:t>6/2/2018</a:t>
            </a:fld>
            <a:endParaRPr lang="en-US"/>
          </a:p>
        </p:txBody>
      </p:sp>
      <p:sp>
        <p:nvSpPr>
          <p:cNvPr id="5" name="Footer Placeholder 4">
            <a:extLst>
              <a:ext uri="{FF2B5EF4-FFF2-40B4-BE49-F238E27FC236}">
                <a16:creationId xmlns:a16="http://schemas.microsoft.com/office/drawing/2014/main" id="{A970AB4E-0730-49D2-8B5B-E7B4BD6D16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D270A9A-639A-45FB-B3A2-58EEFD466B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1CE2CB-DFC8-4822-B12B-03E0A46D8C74}" type="slidenum">
              <a:rPr lang="en-US" smtClean="0"/>
              <a:t>‹#›</a:t>
            </a:fld>
            <a:endParaRPr lang="en-US"/>
          </a:p>
        </p:txBody>
      </p:sp>
    </p:spTree>
    <p:extLst>
      <p:ext uri="{BB962C8B-B14F-4D97-AF65-F5344CB8AC3E}">
        <p14:creationId xmlns:p14="http://schemas.microsoft.com/office/powerpoint/2010/main" val="341797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7.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5.xml"/><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7.xml"/><Relationship Id="rId5" Type="http://schemas.openxmlformats.org/officeDocument/2006/relationships/image" Target="../media/image8.png"/><Relationship Id="rId4" Type="http://schemas.openxmlformats.org/officeDocument/2006/relationships/image" Target="../media/image7.png"/></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7.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7.xml"/><Relationship Id="rId5" Type="http://schemas.openxmlformats.org/officeDocument/2006/relationships/image" Target="../media/image8.png"/><Relationship Id="rId4" Type="http://schemas.openxmlformats.org/officeDocument/2006/relationships/image" Target="../media/image7.png"/></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7.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B7A35-6AB1-4609-B000-8870CC9E785E}"/>
              </a:ext>
            </a:extLst>
          </p:cNvPr>
          <p:cNvSpPr>
            <a:spLocks noGrp="1"/>
          </p:cNvSpPr>
          <p:nvPr>
            <p:ph type="ctrTitle"/>
          </p:nvPr>
        </p:nvSpPr>
        <p:spPr>
          <a:xfrm>
            <a:off x="0" y="1122363"/>
            <a:ext cx="12192000" cy="2387600"/>
          </a:xfrm>
        </p:spPr>
        <p:txBody>
          <a:bodyPr>
            <a:normAutofit/>
          </a:bodyPr>
          <a:lstStyle/>
          <a:p>
            <a:r>
              <a:rPr lang="en-US" sz="4800" dirty="0"/>
              <a:t>The Hidden Opioid Abuse Problem: Geriatric Opioid Abuse, or is Grandpa Really a Junkie</a:t>
            </a:r>
            <a:br>
              <a:rPr lang="en-US" sz="4800" dirty="0"/>
            </a:br>
            <a:endParaRPr lang="en-US" sz="4800" dirty="0"/>
          </a:p>
        </p:txBody>
      </p:sp>
      <p:sp>
        <p:nvSpPr>
          <p:cNvPr id="3" name="Subtitle 2">
            <a:extLst>
              <a:ext uri="{FF2B5EF4-FFF2-40B4-BE49-F238E27FC236}">
                <a16:creationId xmlns:a16="http://schemas.microsoft.com/office/drawing/2014/main" id="{4FB2D222-2423-4805-BD3E-F67E811E125E}"/>
              </a:ext>
            </a:extLst>
          </p:cNvPr>
          <p:cNvSpPr>
            <a:spLocks noGrp="1"/>
          </p:cNvSpPr>
          <p:nvPr>
            <p:ph type="subTitle" idx="1"/>
          </p:nvPr>
        </p:nvSpPr>
        <p:spPr/>
        <p:txBody>
          <a:bodyPr>
            <a:normAutofit lnSpcReduction="10000"/>
          </a:bodyPr>
          <a:lstStyle/>
          <a:p>
            <a:r>
              <a:rPr lang="en-US" dirty="0"/>
              <a:t>Ernest J Dole, PharmD, </a:t>
            </a:r>
            <a:r>
              <a:rPr lang="en-US" dirty="0" err="1"/>
              <a:t>PhC</a:t>
            </a:r>
            <a:r>
              <a:rPr lang="en-US" dirty="0"/>
              <a:t>, FASHP, BCPS</a:t>
            </a:r>
          </a:p>
          <a:p>
            <a:r>
              <a:rPr lang="en-US" dirty="0"/>
              <a:t>Clinical Pharmacist &amp; </a:t>
            </a:r>
            <a:r>
              <a:rPr lang="en-US" dirty="0" err="1"/>
              <a:t>Asso</a:t>
            </a:r>
            <a:r>
              <a:rPr lang="en-US" dirty="0"/>
              <a:t>. Clinical Prof.</a:t>
            </a:r>
          </a:p>
          <a:p>
            <a:r>
              <a:rPr lang="en-US" dirty="0"/>
              <a:t>University of New Mexico Hospitals &amp; College of Pharmacy</a:t>
            </a:r>
          </a:p>
          <a:p>
            <a:r>
              <a:rPr lang="en-US" dirty="0"/>
              <a:t>Albuquerque, NM</a:t>
            </a:r>
          </a:p>
          <a:p>
            <a:endParaRPr lang="en-US" dirty="0"/>
          </a:p>
        </p:txBody>
      </p:sp>
    </p:spTree>
    <p:extLst>
      <p:ext uri="{BB962C8B-B14F-4D97-AF65-F5344CB8AC3E}">
        <p14:creationId xmlns:p14="http://schemas.microsoft.com/office/powerpoint/2010/main" val="2142564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267" dirty="0"/>
              <a:t>Pretest Question 4: Which screening tools have been recommended for screening for GAO?</a:t>
            </a:r>
          </a:p>
        </p:txBody>
      </p:sp>
      <p:sp>
        <p:nvSpPr>
          <p:cNvPr id="3" name="Content Placeholder 2"/>
          <p:cNvSpPr>
            <a:spLocks noGrp="1"/>
          </p:cNvSpPr>
          <p:nvPr>
            <p:ph idx="1"/>
          </p:nvPr>
        </p:nvSpPr>
        <p:spPr>
          <a:xfrm>
            <a:off x="15052" y="2266051"/>
            <a:ext cx="10972800" cy="4419604"/>
          </a:xfrm>
        </p:spPr>
        <p:txBody>
          <a:bodyPr/>
          <a:lstStyle/>
          <a:p>
            <a:pPr>
              <a:buSzPct val="120000"/>
              <a:buBlip>
                <a:blip r:embed="rId2"/>
              </a:buBlip>
            </a:pPr>
            <a:r>
              <a:rPr lang="en-US" dirty="0"/>
              <a:t>CAGE, MAST, AUDIT</a:t>
            </a:r>
          </a:p>
          <a:p>
            <a:pPr>
              <a:buSzPct val="120000"/>
              <a:buBlip>
                <a:blip r:embed="rId3"/>
              </a:buBlip>
            </a:pPr>
            <a:r>
              <a:rPr lang="en-US" dirty="0"/>
              <a:t>ORT, CAGE, MAST</a:t>
            </a:r>
          </a:p>
          <a:p>
            <a:pPr>
              <a:buSzPct val="120000"/>
              <a:buBlip>
                <a:blip r:embed="rId4"/>
              </a:buBlip>
            </a:pPr>
            <a:r>
              <a:rPr lang="en-US" dirty="0"/>
              <a:t>DIRE, ORT, CAGE</a:t>
            </a:r>
          </a:p>
          <a:p>
            <a:pPr>
              <a:buSzPct val="120000"/>
              <a:buBlip>
                <a:blip r:embed="rId5"/>
              </a:buBlip>
            </a:pPr>
            <a:r>
              <a:rPr lang="en-US" dirty="0"/>
              <a:t>DARE, DIRE, ORT</a:t>
            </a:r>
          </a:p>
          <a:p>
            <a:pPr marL="0" indent="0">
              <a:buNone/>
            </a:pPr>
            <a:endParaRPr lang="en-US" dirty="0"/>
          </a:p>
        </p:txBody>
      </p:sp>
      <p:sp>
        <p:nvSpPr>
          <p:cNvPr id="5" name="Content Placeholder 4"/>
          <p:cNvSpPr>
            <a:spLocks noGrp="1"/>
          </p:cNvSpPr>
          <p:nvPr>
            <p:ph type="body" sz="quarter" idx="10"/>
          </p:nvPr>
        </p:nvSpPr>
        <p:spPr/>
        <p:txBody>
          <a:bodyPr/>
          <a:lstStyle/>
          <a:p>
            <a:r>
              <a:rPr lang="en-US" dirty="0"/>
              <a:t>Oral extended-release</a:t>
            </a:r>
          </a:p>
        </p:txBody>
      </p:sp>
    </p:spTree>
    <p:extLst>
      <p:ext uri="{BB962C8B-B14F-4D97-AF65-F5344CB8AC3E}">
        <p14:creationId xmlns:p14="http://schemas.microsoft.com/office/powerpoint/2010/main" val="863616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D19AB4-7A4C-41DC-BE32-1006647C9714}"/>
              </a:ext>
            </a:extLst>
          </p:cNvPr>
          <p:cNvSpPr>
            <a:spLocks noGrp="1"/>
          </p:cNvSpPr>
          <p:nvPr>
            <p:ph type="title"/>
          </p:nvPr>
        </p:nvSpPr>
        <p:spPr>
          <a:xfrm>
            <a:off x="-406400" y="889000"/>
            <a:ext cx="10972800" cy="1066800"/>
          </a:xfrm>
        </p:spPr>
        <p:txBody>
          <a:bodyPr>
            <a:noAutofit/>
          </a:bodyPr>
          <a:lstStyle/>
          <a:p>
            <a:r>
              <a:rPr lang="en-US" sz="4800" dirty="0"/>
              <a:t>Pretest Question 5: Examples of system issues that bias against diagnosis of GAO are</a:t>
            </a:r>
          </a:p>
        </p:txBody>
      </p:sp>
      <p:sp>
        <p:nvSpPr>
          <p:cNvPr id="6" name="Content Placeholder 5">
            <a:extLst>
              <a:ext uri="{FF2B5EF4-FFF2-40B4-BE49-F238E27FC236}">
                <a16:creationId xmlns:a16="http://schemas.microsoft.com/office/drawing/2014/main" id="{59BB7728-ED59-45CC-B757-C024F52CA222}"/>
              </a:ext>
            </a:extLst>
          </p:cNvPr>
          <p:cNvSpPr>
            <a:spLocks noGrp="1"/>
          </p:cNvSpPr>
          <p:nvPr>
            <p:ph idx="1"/>
          </p:nvPr>
        </p:nvSpPr>
        <p:spPr>
          <a:xfrm>
            <a:off x="304800" y="2717801"/>
            <a:ext cx="10972800" cy="4419604"/>
          </a:xfrm>
        </p:spPr>
        <p:txBody>
          <a:bodyPr/>
          <a:lstStyle/>
          <a:p>
            <a:pPr>
              <a:buSzPct val="120000"/>
              <a:buBlip>
                <a:blip r:embed="rId2">
                  <a:extLst/>
                </a:blip>
              </a:buBlip>
            </a:pPr>
            <a:r>
              <a:rPr lang="en-US" sz="2667" dirty="0"/>
              <a:t>Definition of older adult may vary, grandma deserves one last indulgence</a:t>
            </a:r>
          </a:p>
          <a:p>
            <a:pPr>
              <a:buSzPct val="120000"/>
              <a:buBlip>
                <a:blip r:embed="rId3"/>
              </a:buBlip>
            </a:pPr>
            <a:r>
              <a:rPr lang="en-US" sz="2667" dirty="0"/>
              <a:t>Large study sizes, multiple studies available </a:t>
            </a:r>
          </a:p>
          <a:p>
            <a:pPr>
              <a:buSzPct val="120000"/>
              <a:buBlip>
                <a:blip r:embed="rId4">
                  <a:extLst/>
                </a:blip>
              </a:buBlip>
            </a:pPr>
            <a:r>
              <a:rPr lang="en-US" sz="2667" dirty="0"/>
              <a:t>A depth of provider education, GOA has been decreasing over time </a:t>
            </a:r>
          </a:p>
          <a:p>
            <a:pPr>
              <a:buSzPct val="120000"/>
              <a:buBlip>
                <a:blip r:embed="rId5"/>
              </a:buBlip>
            </a:pPr>
            <a:r>
              <a:rPr lang="en-US" sz="2667" dirty="0"/>
              <a:t>Most geriatric patients enter the rehab-treatment system via legal avenues, elder patient’s families can’t tell if grandma is abusing opioid medication</a:t>
            </a:r>
          </a:p>
          <a:p>
            <a:endParaRPr lang="en-US" dirty="0"/>
          </a:p>
        </p:txBody>
      </p:sp>
      <p:sp>
        <p:nvSpPr>
          <p:cNvPr id="7" name="Text Placeholder 6">
            <a:extLst>
              <a:ext uri="{FF2B5EF4-FFF2-40B4-BE49-F238E27FC236}">
                <a16:creationId xmlns:a16="http://schemas.microsoft.com/office/drawing/2014/main" id="{A43C899E-3EDD-4704-92A8-00E6DE30570A}"/>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310625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1A015-84C3-4420-8FDC-A272C43F29B7}"/>
              </a:ext>
            </a:extLst>
          </p:cNvPr>
          <p:cNvSpPr>
            <a:spLocks noGrp="1"/>
          </p:cNvSpPr>
          <p:nvPr>
            <p:ph type="title"/>
          </p:nvPr>
        </p:nvSpPr>
        <p:spPr/>
        <p:txBody>
          <a:bodyPr>
            <a:normAutofit/>
          </a:bodyPr>
          <a:lstStyle/>
          <a:p>
            <a:r>
              <a:rPr lang="en-US" dirty="0"/>
              <a:t>GOA: The Hidden Opioid Abuse Epidemic</a:t>
            </a:r>
          </a:p>
        </p:txBody>
      </p:sp>
      <p:sp>
        <p:nvSpPr>
          <p:cNvPr id="3" name="Content Placeholder 2">
            <a:extLst>
              <a:ext uri="{FF2B5EF4-FFF2-40B4-BE49-F238E27FC236}">
                <a16:creationId xmlns:a16="http://schemas.microsoft.com/office/drawing/2014/main" id="{AB94DC7C-2282-4054-ADA9-DB810EAA3B16}"/>
              </a:ext>
            </a:extLst>
          </p:cNvPr>
          <p:cNvSpPr>
            <a:spLocks noGrp="1"/>
          </p:cNvSpPr>
          <p:nvPr>
            <p:ph idx="1"/>
          </p:nvPr>
        </p:nvSpPr>
        <p:spPr>
          <a:xfrm>
            <a:off x="609600" y="1905001"/>
            <a:ext cx="10972800" cy="3860800"/>
          </a:xfrm>
        </p:spPr>
        <p:txBody>
          <a:bodyPr>
            <a:normAutofit fontScale="70000" lnSpcReduction="20000"/>
          </a:bodyPr>
          <a:lstStyle/>
          <a:p>
            <a:r>
              <a:rPr lang="en-US" sz="4133" dirty="0"/>
              <a:t>GOA is a hidden &amp; difficult diagnosis secondary to:</a:t>
            </a:r>
          </a:p>
          <a:p>
            <a:pPr lvl="1"/>
            <a:r>
              <a:rPr lang="en-US" sz="3867" dirty="0"/>
              <a:t>System Issues:</a:t>
            </a:r>
          </a:p>
          <a:p>
            <a:pPr lvl="2"/>
            <a:r>
              <a:rPr lang="en-US" sz="3867" dirty="0"/>
              <a:t>Scope of the problem:</a:t>
            </a:r>
          </a:p>
          <a:p>
            <a:pPr lvl="3"/>
            <a:r>
              <a:rPr lang="en-US" sz="3867" dirty="0"/>
              <a:t> As “baby boomers” start turning 65 </a:t>
            </a:r>
            <a:r>
              <a:rPr lang="en-US" sz="3867" dirty="0" err="1"/>
              <a:t>yo</a:t>
            </a:r>
            <a:r>
              <a:rPr lang="en-US" sz="3867" dirty="0"/>
              <a:t> in 2011, 10,000 people will turn 65 </a:t>
            </a:r>
            <a:r>
              <a:rPr lang="en-US" sz="3867" dirty="0" err="1"/>
              <a:t>yo</a:t>
            </a:r>
            <a:r>
              <a:rPr lang="en-US" sz="3867" dirty="0"/>
              <a:t> daily &amp; will continue at this rate for the next 20 years </a:t>
            </a:r>
          </a:p>
          <a:p>
            <a:pPr lvl="3"/>
            <a:r>
              <a:rPr lang="en-US" sz="3867" dirty="0"/>
              <a:t> All “boomers” will be ≥ 50 </a:t>
            </a:r>
            <a:r>
              <a:rPr lang="en-US" sz="3867" dirty="0" err="1"/>
              <a:t>yo</a:t>
            </a:r>
            <a:r>
              <a:rPr lang="en-US" sz="3867" dirty="0"/>
              <a:t> in 2020, ≥ 65 </a:t>
            </a:r>
            <a:r>
              <a:rPr lang="en-US" sz="3867" dirty="0" err="1"/>
              <a:t>yo</a:t>
            </a:r>
            <a:r>
              <a:rPr lang="en-US" sz="3867" dirty="0"/>
              <a:t> in 2030, &amp; at this time nearly 20% of U.S. residents is expected to be 65 and older </a:t>
            </a:r>
          </a:p>
          <a:p>
            <a:pPr lvl="3"/>
            <a:r>
              <a:rPr lang="en-US" sz="3867" dirty="0"/>
              <a:t> ≥65 </a:t>
            </a:r>
            <a:r>
              <a:rPr lang="en-US" sz="3867" dirty="0" err="1"/>
              <a:t>yo</a:t>
            </a:r>
            <a:r>
              <a:rPr lang="en-US" sz="3867" dirty="0"/>
              <a:t> group is projected to ↑ to 88.5 million in 2050, more than doubling the number in 2008 (38.7 million)</a:t>
            </a:r>
          </a:p>
          <a:p>
            <a:pPr marL="1828754" lvl="3" indent="0">
              <a:buNone/>
            </a:pPr>
            <a:endParaRPr lang="en-US" sz="3067" dirty="0"/>
          </a:p>
          <a:p>
            <a:pPr marL="1828754" lvl="3" indent="0">
              <a:buNone/>
            </a:pPr>
            <a:endParaRPr lang="en-US" sz="3067" dirty="0"/>
          </a:p>
          <a:p>
            <a:pPr marL="2438339" lvl="4" indent="0">
              <a:buNone/>
            </a:pPr>
            <a:endParaRPr lang="en-US" dirty="0"/>
          </a:p>
          <a:p>
            <a:pPr marL="1219170" lvl="2" indent="0">
              <a:buNone/>
            </a:pPr>
            <a:endParaRPr lang="en-US" dirty="0"/>
          </a:p>
          <a:p>
            <a:pPr lvl="1"/>
            <a:endParaRPr lang="en-US" dirty="0"/>
          </a:p>
        </p:txBody>
      </p:sp>
      <p:sp>
        <p:nvSpPr>
          <p:cNvPr id="4" name="Text Placeholder 3">
            <a:extLst>
              <a:ext uri="{FF2B5EF4-FFF2-40B4-BE49-F238E27FC236}">
                <a16:creationId xmlns:a16="http://schemas.microsoft.com/office/drawing/2014/main" id="{B719BF37-0BCA-4899-AA67-A162C53E8CAF}"/>
              </a:ext>
            </a:extLst>
          </p:cNvPr>
          <p:cNvSpPr>
            <a:spLocks noGrp="1"/>
          </p:cNvSpPr>
          <p:nvPr>
            <p:ph type="body" sz="quarter" idx="10"/>
          </p:nvPr>
        </p:nvSpPr>
        <p:spPr>
          <a:xfrm>
            <a:off x="-1524000" y="5156200"/>
            <a:ext cx="10972800" cy="1701800"/>
          </a:xfrm>
        </p:spPr>
        <p:txBody>
          <a:bodyPr/>
          <a:lstStyle/>
          <a:p>
            <a:pPr lvl="4"/>
            <a:r>
              <a:rPr lang="en-US" sz="1400" dirty="0" err="1">
                <a:latin typeface="+mn-lt"/>
              </a:rPr>
              <a:t>Kalapatapu</a:t>
            </a:r>
            <a:r>
              <a:rPr lang="en-US" sz="1400" dirty="0">
                <a:latin typeface="+mn-lt"/>
              </a:rPr>
              <a:t> RK, </a:t>
            </a:r>
            <a:r>
              <a:rPr lang="en-US" sz="1400" dirty="0" err="1">
                <a:latin typeface="+mn-lt"/>
              </a:rPr>
              <a:t>Sullisan</a:t>
            </a:r>
            <a:r>
              <a:rPr lang="en-US" sz="1400" dirty="0">
                <a:latin typeface="+mn-lt"/>
              </a:rPr>
              <a:t> MA. Prescription use disorders in older adults. Am J Addict . 2010 ; 19: 515–522. doi:10.1111/j.1521-0391.2010.00080.x.</a:t>
            </a:r>
          </a:p>
          <a:p>
            <a:pPr lvl="4"/>
            <a:r>
              <a:rPr lang="en-US" sz="1400" dirty="0" err="1">
                <a:latin typeface="+mn-lt"/>
              </a:rPr>
              <a:t>Kuerbis</a:t>
            </a:r>
            <a:r>
              <a:rPr lang="en-US" sz="1400" dirty="0">
                <a:latin typeface="+mn-lt"/>
              </a:rPr>
              <a:t> A, Sacco P, Blazer DG, </a:t>
            </a:r>
            <a:r>
              <a:rPr lang="en-US" sz="1400" dirty="0" err="1">
                <a:latin typeface="+mn-lt"/>
              </a:rPr>
              <a:t>etal</a:t>
            </a:r>
            <a:r>
              <a:rPr lang="en-US" sz="1400" dirty="0">
                <a:latin typeface="+mn-lt"/>
              </a:rPr>
              <a:t>. Substance abuse among older adults. </a:t>
            </a:r>
            <a:r>
              <a:rPr lang="en-US" sz="1400" dirty="0" err="1">
                <a:latin typeface="+mn-lt"/>
              </a:rPr>
              <a:t>Clin</a:t>
            </a:r>
            <a:r>
              <a:rPr lang="en-US" sz="1400" dirty="0">
                <a:latin typeface="+mn-lt"/>
              </a:rPr>
              <a:t> </a:t>
            </a:r>
            <a:r>
              <a:rPr lang="en-US" sz="1400" dirty="0" err="1">
                <a:latin typeface="+mn-lt"/>
              </a:rPr>
              <a:t>Geriatr</a:t>
            </a:r>
            <a:r>
              <a:rPr lang="en-US" sz="1400" dirty="0">
                <a:latin typeface="+mn-lt"/>
              </a:rPr>
              <a:t> Med. 2014 August ; 30(3): 629–654. doi:10.1016/j.cger.2014.04.008.</a:t>
            </a:r>
          </a:p>
          <a:p>
            <a:pPr lvl="4"/>
            <a:r>
              <a:rPr lang="en-US" sz="1400" dirty="0">
                <a:latin typeface="+mn-lt"/>
              </a:rPr>
              <a:t>Center for Substance Abuse Treatment. Substance Abuse Among Older Adults. Rockville (MD): Substance Abuse and Mental Health Services Administration (US); 1998. (Treatment Improvement Protocol (TIP) Series, No. 26.) Available from: https://www.ncbi.nlm.nih.gov/books/NBK64419</a:t>
            </a:r>
          </a:p>
          <a:p>
            <a:pPr marL="2438339" lvl="4"/>
            <a:r>
              <a:rPr lang="en-US" dirty="0"/>
              <a:t> </a:t>
            </a:r>
          </a:p>
          <a:p>
            <a:endParaRPr lang="en-US" dirty="0"/>
          </a:p>
        </p:txBody>
      </p:sp>
    </p:spTree>
    <p:extLst>
      <p:ext uri="{BB962C8B-B14F-4D97-AF65-F5344CB8AC3E}">
        <p14:creationId xmlns:p14="http://schemas.microsoft.com/office/powerpoint/2010/main" val="4071975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BDECD-0658-46D9-9F82-E26DD64EFB5A}"/>
              </a:ext>
            </a:extLst>
          </p:cNvPr>
          <p:cNvSpPr>
            <a:spLocks noGrp="1"/>
          </p:cNvSpPr>
          <p:nvPr>
            <p:ph type="title"/>
          </p:nvPr>
        </p:nvSpPr>
        <p:spPr/>
        <p:txBody>
          <a:bodyPr>
            <a:normAutofit/>
          </a:bodyPr>
          <a:lstStyle/>
          <a:p>
            <a:r>
              <a:rPr lang="en-US" dirty="0"/>
              <a:t>GOA: The Hidden Opioid Abuse Epidemic</a:t>
            </a:r>
          </a:p>
        </p:txBody>
      </p:sp>
      <p:sp>
        <p:nvSpPr>
          <p:cNvPr id="3" name="Content Placeholder 2">
            <a:extLst>
              <a:ext uri="{FF2B5EF4-FFF2-40B4-BE49-F238E27FC236}">
                <a16:creationId xmlns:a16="http://schemas.microsoft.com/office/drawing/2014/main" id="{EE22BA01-1E8F-484A-BD29-0811257CB08A}"/>
              </a:ext>
            </a:extLst>
          </p:cNvPr>
          <p:cNvSpPr>
            <a:spLocks noGrp="1"/>
          </p:cNvSpPr>
          <p:nvPr>
            <p:ph idx="1"/>
          </p:nvPr>
        </p:nvSpPr>
        <p:spPr>
          <a:xfrm>
            <a:off x="-41393" y="2413000"/>
            <a:ext cx="12222104" cy="4648200"/>
          </a:xfrm>
        </p:spPr>
        <p:txBody>
          <a:bodyPr>
            <a:normAutofit/>
          </a:bodyPr>
          <a:lstStyle/>
          <a:p>
            <a:r>
              <a:rPr lang="en-US" dirty="0"/>
              <a:t>GOA is a hidden &amp; difficult diagnosis secondary to:</a:t>
            </a:r>
          </a:p>
          <a:p>
            <a:pPr lvl="1"/>
            <a:r>
              <a:rPr lang="en-US" dirty="0"/>
              <a:t>System Issues:</a:t>
            </a:r>
          </a:p>
          <a:p>
            <a:pPr lvl="2"/>
            <a:r>
              <a:rPr lang="en-US" dirty="0"/>
              <a:t>Definition of “older adult” can be 50 </a:t>
            </a:r>
            <a:r>
              <a:rPr lang="en-US" dirty="0" err="1"/>
              <a:t>yo</a:t>
            </a:r>
            <a:r>
              <a:rPr lang="en-US" dirty="0"/>
              <a:t>, or 60 </a:t>
            </a:r>
            <a:r>
              <a:rPr lang="en-US" dirty="0" err="1"/>
              <a:t>yo</a:t>
            </a:r>
            <a:r>
              <a:rPr lang="en-US" dirty="0"/>
              <a:t>, instead of 65 </a:t>
            </a:r>
            <a:r>
              <a:rPr lang="en-US" dirty="0" err="1"/>
              <a:t>yo</a:t>
            </a:r>
            <a:r>
              <a:rPr lang="en-US" dirty="0"/>
              <a:t> due to ↓ in cognitive function, biological factors, psychological factors, and changes in social factors.</a:t>
            </a:r>
          </a:p>
          <a:p>
            <a:pPr lvl="2"/>
            <a:r>
              <a:rPr lang="en-US" dirty="0"/>
              <a:t>Small study sizes &amp; heterogeneous populations</a:t>
            </a:r>
          </a:p>
          <a:p>
            <a:pPr marL="2438339" lvl="4" indent="0">
              <a:buNone/>
            </a:pPr>
            <a:endParaRPr lang="en-US" dirty="0"/>
          </a:p>
          <a:p>
            <a:pPr lvl="2"/>
            <a:endParaRPr lang="en-US" dirty="0"/>
          </a:p>
        </p:txBody>
      </p:sp>
      <p:sp>
        <p:nvSpPr>
          <p:cNvPr id="4" name="Text Placeholder 3">
            <a:extLst>
              <a:ext uri="{FF2B5EF4-FFF2-40B4-BE49-F238E27FC236}">
                <a16:creationId xmlns:a16="http://schemas.microsoft.com/office/drawing/2014/main" id="{CEED879B-C8DF-4D43-ADB2-3314C4AE9CCE}"/>
              </a:ext>
            </a:extLst>
          </p:cNvPr>
          <p:cNvSpPr>
            <a:spLocks noGrp="1"/>
          </p:cNvSpPr>
          <p:nvPr>
            <p:ph type="body" sz="quarter" idx="10"/>
          </p:nvPr>
        </p:nvSpPr>
        <p:spPr>
          <a:xfrm>
            <a:off x="-1828800" y="5257800"/>
            <a:ext cx="10972800" cy="1295400"/>
          </a:xfrm>
        </p:spPr>
        <p:txBody>
          <a:bodyPr/>
          <a:lstStyle/>
          <a:p>
            <a:pPr lvl="4"/>
            <a:r>
              <a:rPr lang="en-US" dirty="0">
                <a:latin typeface="+mn-lt"/>
              </a:rPr>
              <a:t>Taylor MH, </a:t>
            </a:r>
            <a:r>
              <a:rPr lang="en-US" dirty="0" err="1">
                <a:latin typeface="+mn-lt"/>
              </a:rPr>
              <a:t>Grossberg</a:t>
            </a:r>
            <a:r>
              <a:rPr lang="en-US" dirty="0">
                <a:latin typeface="+mn-lt"/>
              </a:rPr>
              <a:t> GT. The growing problem of illicit substance abuse in the elderly: a review. Prim Care Companion CNS </a:t>
            </a:r>
            <a:r>
              <a:rPr lang="en-US" dirty="0" err="1">
                <a:latin typeface="+mn-lt"/>
              </a:rPr>
              <a:t>Disord</a:t>
            </a:r>
            <a:r>
              <a:rPr lang="en-US" dirty="0">
                <a:latin typeface="+mn-lt"/>
              </a:rPr>
              <a:t>. 2012; 14: PCC.11r01320</a:t>
            </a:r>
          </a:p>
          <a:p>
            <a:pPr lvl="4"/>
            <a:r>
              <a:rPr lang="en-US" dirty="0" err="1">
                <a:latin typeface="+mn-lt"/>
              </a:rPr>
              <a:t>Kalapatapu</a:t>
            </a:r>
            <a:r>
              <a:rPr lang="en-US" dirty="0">
                <a:latin typeface="+mn-lt"/>
              </a:rPr>
              <a:t> RK, </a:t>
            </a:r>
            <a:r>
              <a:rPr lang="en-US" dirty="0" err="1">
                <a:latin typeface="+mn-lt"/>
              </a:rPr>
              <a:t>Sullisan</a:t>
            </a:r>
            <a:r>
              <a:rPr lang="en-US" dirty="0">
                <a:latin typeface="+mn-lt"/>
              </a:rPr>
              <a:t> MA. Prescription use disorders in older adults. Am J Addict . 2010 ; 19: 515–522. doi:10.1111/j.1521-0391.2010.00080.x.</a:t>
            </a:r>
          </a:p>
          <a:p>
            <a:pPr lvl="4"/>
            <a:r>
              <a:rPr lang="en-US" dirty="0" err="1">
                <a:latin typeface="+mn-lt"/>
              </a:rPr>
              <a:t>Kuerbis</a:t>
            </a:r>
            <a:r>
              <a:rPr lang="en-US" dirty="0">
                <a:latin typeface="+mn-lt"/>
              </a:rPr>
              <a:t> A, Sacco P, Blazer DG, </a:t>
            </a:r>
            <a:r>
              <a:rPr lang="en-US" dirty="0" err="1">
                <a:latin typeface="+mn-lt"/>
              </a:rPr>
              <a:t>etal</a:t>
            </a:r>
            <a:r>
              <a:rPr lang="en-US" dirty="0">
                <a:latin typeface="+mn-lt"/>
              </a:rPr>
              <a:t>. Substance abuse among older adults. </a:t>
            </a:r>
            <a:r>
              <a:rPr lang="en-US" dirty="0" err="1">
                <a:latin typeface="+mn-lt"/>
              </a:rPr>
              <a:t>Clin</a:t>
            </a:r>
            <a:r>
              <a:rPr lang="en-US" dirty="0">
                <a:latin typeface="+mn-lt"/>
              </a:rPr>
              <a:t> </a:t>
            </a:r>
            <a:r>
              <a:rPr lang="en-US" dirty="0" err="1">
                <a:latin typeface="+mn-lt"/>
              </a:rPr>
              <a:t>Geriatr</a:t>
            </a:r>
            <a:r>
              <a:rPr lang="en-US" dirty="0">
                <a:latin typeface="+mn-lt"/>
              </a:rPr>
              <a:t> Med. 2014 August ; 30(3): 629–654. doi:10.1016/j.cger.2014.04.008. </a:t>
            </a:r>
          </a:p>
          <a:p>
            <a:endParaRPr lang="en-US" dirty="0"/>
          </a:p>
        </p:txBody>
      </p:sp>
    </p:spTree>
    <p:extLst>
      <p:ext uri="{BB962C8B-B14F-4D97-AF65-F5344CB8AC3E}">
        <p14:creationId xmlns:p14="http://schemas.microsoft.com/office/powerpoint/2010/main" val="572678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D8E56-1070-49C0-85CC-67E57D95E688}"/>
              </a:ext>
            </a:extLst>
          </p:cNvPr>
          <p:cNvSpPr>
            <a:spLocks noGrp="1"/>
          </p:cNvSpPr>
          <p:nvPr>
            <p:ph type="title"/>
          </p:nvPr>
        </p:nvSpPr>
        <p:spPr/>
        <p:txBody>
          <a:bodyPr>
            <a:normAutofit/>
          </a:bodyPr>
          <a:lstStyle/>
          <a:p>
            <a:r>
              <a:rPr lang="en-US" dirty="0"/>
              <a:t>GOA: The Hidden Opioid Abuse Epidemic</a:t>
            </a:r>
          </a:p>
        </p:txBody>
      </p:sp>
      <p:sp>
        <p:nvSpPr>
          <p:cNvPr id="3" name="Content Placeholder 2">
            <a:extLst>
              <a:ext uri="{FF2B5EF4-FFF2-40B4-BE49-F238E27FC236}">
                <a16:creationId xmlns:a16="http://schemas.microsoft.com/office/drawing/2014/main" id="{778FC48D-3B0F-481D-926B-9536F9A3DE40}"/>
              </a:ext>
            </a:extLst>
          </p:cNvPr>
          <p:cNvSpPr>
            <a:spLocks noGrp="1"/>
          </p:cNvSpPr>
          <p:nvPr>
            <p:ph idx="1"/>
          </p:nvPr>
        </p:nvSpPr>
        <p:spPr/>
        <p:txBody>
          <a:bodyPr>
            <a:normAutofit/>
          </a:bodyPr>
          <a:lstStyle/>
          <a:p>
            <a:r>
              <a:rPr lang="en-US" dirty="0"/>
              <a:t>GOA is a hidden &amp; difficult diagnosis secondary to:</a:t>
            </a:r>
          </a:p>
          <a:p>
            <a:pPr lvl="1"/>
            <a:r>
              <a:rPr lang="en-US" dirty="0"/>
              <a:t>System Issues:</a:t>
            </a:r>
          </a:p>
          <a:p>
            <a:pPr lvl="2"/>
            <a:r>
              <a:rPr lang="en-US" sz="2667" dirty="0"/>
              <a:t>Diagnostic criteria bias:  </a:t>
            </a:r>
          </a:p>
          <a:p>
            <a:pPr lvl="3"/>
            <a:r>
              <a:rPr lang="en-US" sz="2667" dirty="0"/>
              <a:t>due to lack of child care responsibilities &amp;/or retirement from work, older patients with GOA may not meet the criterion of a failure to fulfill major role obligations at work or home, as listed in the DSM-IV-TR </a:t>
            </a:r>
          </a:p>
          <a:p>
            <a:pPr lvl="3"/>
            <a:r>
              <a:rPr lang="en-US" sz="2667" dirty="0"/>
              <a:t> changes in pharmacokinetics/dynamics and physiology may appear to ↓ opioid tolerance in elderly persons, which will negate the DSM criteria for ↑ opioid tolerance</a:t>
            </a:r>
          </a:p>
          <a:p>
            <a:pPr lvl="3"/>
            <a:endParaRPr lang="en-US" dirty="0"/>
          </a:p>
          <a:p>
            <a:endParaRPr lang="en-US" dirty="0"/>
          </a:p>
        </p:txBody>
      </p:sp>
      <p:sp>
        <p:nvSpPr>
          <p:cNvPr id="4" name="Text Placeholder 3">
            <a:extLst>
              <a:ext uri="{FF2B5EF4-FFF2-40B4-BE49-F238E27FC236}">
                <a16:creationId xmlns:a16="http://schemas.microsoft.com/office/drawing/2014/main" id="{B6A33CEC-8B83-448F-8A57-2F0D5772F745}"/>
              </a:ext>
            </a:extLst>
          </p:cNvPr>
          <p:cNvSpPr>
            <a:spLocks noGrp="1"/>
          </p:cNvSpPr>
          <p:nvPr>
            <p:ph type="body" sz="quarter" idx="10"/>
          </p:nvPr>
        </p:nvSpPr>
        <p:spPr>
          <a:xfrm>
            <a:off x="-1524000" y="5962424"/>
            <a:ext cx="10972800" cy="895577"/>
          </a:xfrm>
        </p:spPr>
        <p:txBody>
          <a:bodyPr/>
          <a:lstStyle/>
          <a:p>
            <a:pPr lvl="4"/>
            <a:r>
              <a:rPr lang="en-US" sz="1400" dirty="0"/>
              <a:t>Patterson TL, </a:t>
            </a:r>
            <a:r>
              <a:rPr lang="en-US" sz="1400" dirty="0" err="1"/>
              <a:t>Jeste</a:t>
            </a:r>
            <a:r>
              <a:rPr lang="en-US" sz="1400" dirty="0"/>
              <a:t> JV. The potential impact of the baby-boom generation on substance abuse among elderly persons. Psychiatric Services.1999; 50:1184–1188.</a:t>
            </a:r>
          </a:p>
          <a:p>
            <a:pPr lvl="4"/>
            <a:r>
              <a:rPr lang="en-US" sz="1400" dirty="0" err="1"/>
              <a:t>Kalapatapu</a:t>
            </a:r>
            <a:r>
              <a:rPr lang="en-US" sz="1400" dirty="0"/>
              <a:t> RK, </a:t>
            </a:r>
            <a:r>
              <a:rPr lang="en-US" sz="1400" dirty="0" err="1"/>
              <a:t>Sullisan</a:t>
            </a:r>
            <a:r>
              <a:rPr lang="en-US" sz="1400" dirty="0"/>
              <a:t> MA. Prescription use disorders in older adults. Am J Addict . 2010 ; 19: 515–522. doi:10.1111/j.1521-0391.2010.00080.x.</a:t>
            </a:r>
          </a:p>
          <a:p>
            <a:endParaRPr lang="en-US" dirty="0"/>
          </a:p>
        </p:txBody>
      </p:sp>
    </p:spTree>
    <p:extLst>
      <p:ext uri="{BB962C8B-B14F-4D97-AF65-F5344CB8AC3E}">
        <p14:creationId xmlns:p14="http://schemas.microsoft.com/office/powerpoint/2010/main" val="2676894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4D6D2-304B-4F9C-B8B2-6E4D00B7FEB3}"/>
              </a:ext>
            </a:extLst>
          </p:cNvPr>
          <p:cNvSpPr>
            <a:spLocks noGrp="1"/>
          </p:cNvSpPr>
          <p:nvPr>
            <p:ph type="title"/>
          </p:nvPr>
        </p:nvSpPr>
        <p:spPr/>
        <p:txBody>
          <a:bodyPr>
            <a:normAutofit/>
          </a:bodyPr>
          <a:lstStyle/>
          <a:p>
            <a:r>
              <a:rPr lang="en-US" dirty="0"/>
              <a:t>GOA: The Hidden Opioid Abuse Epidemic</a:t>
            </a:r>
          </a:p>
        </p:txBody>
      </p:sp>
      <p:sp>
        <p:nvSpPr>
          <p:cNvPr id="3" name="Content Placeholder 2">
            <a:extLst>
              <a:ext uri="{FF2B5EF4-FFF2-40B4-BE49-F238E27FC236}">
                <a16:creationId xmlns:a16="http://schemas.microsoft.com/office/drawing/2014/main" id="{A206233E-CABD-4F5B-9E3F-A9D579AB9767}"/>
              </a:ext>
            </a:extLst>
          </p:cNvPr>
          <p:cNvSpPr>
            <a:spLocks noGrp="1"/>
          </p:cNvSpPr>
          <p:nvPr>
            <p:ph idx="1"/>
          </p:nvPr>
        </p:nvSpPr>
        <p:spPr/>
        <p:txBody>
          <a:bodyPr>
            <a:normAutofit/>
          </a:bodyPr>
          <a:lstStyle/>
          <a:p>
            <a:r>
              <a:rPr lang="en-US" dirty="0"/>
              <a:t>GOA is a hidden &amp; difficult diagnosis secondary to:</a:t>
            </a:r>
          </a:p>
          <a:p>
            <a:pPr lvl="1"/>
            <a:r>
              <a:rPr lang="en-US" dirty="0"/>
              <a:t>System Issues:</a:t>
            </a:r>
          </a:p>
          <a:p>
            <a:pPr lvl="2"/>
            <a:r>
              <a:rPr lang="en-US" dirty="0"/>
              <a:t>Ageism &amp; stereotyping</a:t>
            </a:r>
          </a:p>
          <a:p>
            <a:pPr lvl="3"/>
            <a:r>
              <a:rPr lang="en-US" dirty="0"/>
              <a:t>“grandma’s one last indulgence”</a:t>
            </a:r>
          </a:p>
          <a:p>
            <a:pPr lvl="3"/>
            <a:r>
              <a:rPr lang="en-US" dirty="0"/>
              <a:t>“what difference does it make, she won’t be around much longer”</a:t>
            </a:r>
          </a:p>
          <a:p>
            <a:pPr lvl="2"/>
            <a:r>
              <a:rPr lang="en-US" dirty="0"/>
              <a:t>Provider education</a:t>
            </a:r>
          </a:p>
          <a:p>
            <a:pPr lvl="3"/>
            <a:r>
              <a:rPr lang="en-US" dirty="0"/>
              <a:t>In a crowded curriculum geriatrics accounts for a fraction of that curriculum; opioid abuse far less</a:t>
            </a:r>
          </a:p>
          <a:p>
            <a:pPr lvl="2"/>
            <a:r>
              <a:rPr lang="en-US" dirty="0"/>
              <a:t>Short appointment time</a:t>
            </a:r>
          </a:p>
          <a:p>
            <a:pPr marL="2438339" lvl="4" indent="0">
              <a:buNone/>
            </a:pPr>
            <a:endParaRPr lang="en-US" dirty="0"/>
          </a:p>
          <a:p>
            <a:pPr lvl="4"/>
            <a:endParaRPr lang="en-US" dirty="0"/>
          </a:p>
          <a:p>
            <a:pPr lvl="4"/>
            <a:endParaRPr lang="en-US" dirty="0"/>
          </a:p>
          <a:p>
            <a:pPr lvl="4"/>
            <a:endParaRPr lang="en-US" dirty="0"/>
          </a:p>
          <a:p>
            <a:pPr lvl="4"/>
            <a:endParaRPr lang="en-US" dirty="0"/>
          </a:p>
          <a:p>
            <a:endParaRPr lang="en-US" dirty="0"/>
          </a:p>
        </p:txBody>
      </p:sp>
      <p:sp>
        <p:nvSpPr>
          <p:cNvPr id="4" name="Text Placeholder 3">
            <a:extLst>
              <a:ext uri="{FF2B5EF4-FFF2-40B4-BE49-F238E27FC236}">
                <a16:creationId xmlns:a16="http://schemas.microsoft.com/office/drawing/2014/main" id="{520A2EB2-CCA9-4DE2-AD51-9FD0FD72A2A1}"/>
              </a:ext>
            </a:extLst>
          </p:cNvPr>
          <p:cNvSpPr>
            <a:spLocks noGrp="1"/>
          </p:cNvSpPr>
          <p:nvPr>
            <p:ph type="body" sz="quarter" idx="10"/>
          </p:nvPr>
        </p:nvSpPr>
        <p:spPr>
          <a:xfrm>
            <a:off x="-2946400" y="5809268"/>
            <a:ext cx="14122400" cy="1600200"/>
          </a:xfrm>
        </p:spPr>
        <p:txBody>
          <a:bodyPr/>
          <a:lstStyle/>
          <a:p>
            <a:pPr lvl="4"/>
            <a:r>
              <a:rPr lang="en-US" sz="1333" dirty="0" err="1">
                <a:latin typeface="+mn-lt"/>
              </a:rPr>
              <a:t>Bardach</a:t>
            </a:r>
            <a:r>
              <a:rPr lang="en-US" sz="1333" dirty="0">
                <a:latin typeface="+mn-lt"/>
              </a:rPr>
              <a:t> SH, Rowles GD. Geriatric education in the health professions: are we making a difference. </a:t>
            </a:r>
            <a:r>
              <a:rPr lang="nl-NL" sz="1333" dirty="0">
                <a:latin typeface="+mn-lt"/>
              </a:rPr>
              <a:t>The Gerontologist.2012;52:607-618</a:t>
            </a:r>
            <a:endParaRPr lang="en-US" sz="1333" dirty="0">
              <a:latin typeface="+mn-lt"/>
            </a:endParaRPr>
          </a:p>
          <a:p>
            <a:pPr lvl="4"/>
            <a:r>
              <a:rPr lang="en-US" sz="1333" dirty="0" err="1">
                <a:latin typeface="+mn-lt"/>
              </a:rPr>
              <a:t>Kalapatapu</a:t>
            </a:r>
            <a:r>
              <a:rPr lang="en-US" sz="1333" dirty="0">
                <a:latin typeface="+mn-lt"/>
              </a:rPr>
              <a:t> RK, </a:t>
            </a:r>
            <a:r>
              <a:rPr lang="en-US" sz="1333" dirty="0" err="1">
                <a:latin typeface="+mn-lt"/>
              </a:rPr>
              <a:t>Sullisan</a:t>
            </a:r>
            <a:r>
              <a:rPr lang="en-US" sz="1333" dirty="0">
                <a:latin typeface="+mn-lt"/>
              </a:rPr>
              <a:t> MA. Prescription use disorders in older adults. Am J Addict . 2010 ; 19: 515–522. doi:10.1111/j.1521-0391.2010.00080.x.</a:t>
            </a:r>
          </a:p>
          <a:p>
            <a:pPr lvl="4"/>
            <a:r>
              <a:rPr lang="en-US" sz="1333" dirty="0" err="1">
                <a:latin typeface="+mn-lt"/>
              </a:rPr>
              <a:t>Kuerbis</a:t>
            </a:r>
            <a:r>
              <a:rPr lang="en-US" sz="1333" dirty="0">
                <a:latin typeface="+mn-lt"/>
              </a:rPr>
              <a:t> A, Sacco P, Blazer DG, </a:t>
            </a:r>
            <a:r>
              <a:rPr lang="en-US" sz="1333" dirty="0" err="1">
                <a:latin typeface="+mn-lt"/>
              </a:rPr>
              <a:t>etal</a:t>
            </a:r>
            <a:r>
              <a:rPr lang="en-US" sz="1333" dirty="0">
                <a:latin typeface="+mn-lt"/>
              </a:rPr>
              <a:t>. Substance abuse among older adults. </a:t>
            </a:r>
            <a:r>
              <a:rPr lang="en-US" sz="1333" dirty="0" err="1">
                <a:latin typeface="+mn-lt"/>
              </a:rPr>
              <a:t>Clin</a:t>
            </a:r>
            <a:r>
              <a:rPr lang="en-US" sz="1333" dirty="0">
                <a:latin typeface="+mn-lt"/>
              </a:rPr>
              <a:t> </a:t>
            </a:r>
            <a:r>
              <a:rPr lang="en-US" sz="1333" dirty="0" err="1">
                <a:latin typeface="+mn-lt"/>
              </a:rPr>
              <a:t>Geriatr</a:t>
            </a:r>
            <a:r>
              <a:rPr lang="en-US" sz="1333" dirty="0">
                <a:latin typeface="+mn-lt"/>
              </a:rPr>
              <a:t> Med. 2014 August ; 30(3): 629–654. doi:10.1016/j.cger.2014.04.008. </a:t>
            </a:r>
          </a:p>
          <a:p>
            <a:pPr lvl="4"/>
            <a:r>
              <a:rPr lang="en-US" sz="1333" dirty="0">
                <a:latin typeface="+mn-lt"/>
              </a:rPr>
              <a:t>Patterson TL, </a:t>
            </a:r>
            <a:r>
              <a:rPr lang="en-US" sz="1333" dirty="0" err="1">
                <a:latin typeface="+mn-lt"/>
              </a:rPr>
              <a:t>Jeste</a:t>
            </a:r>
            <a:r>
              <a:rPr lang="en-US" sz="1333" dirty="0">
                <a:latin typeface="+mn-lt"/>
              </a:rPr>
              <a:t> JV. The potential impact of the baby-boom generation on substance abuse among elderly persons. Psychiatric Services.1999; 50:1184–1188.</a:t>
            </a:r>
          </a:p>
          <a:p>
            <a:endParaRPr lang="en-US" dirty="0"/>
          </a:p>
        </p:txBody>
      </p:sp>
    </p:spTree>
    <p:extLst>
      <p:ext uri="{BB962C8B-B14F-4D97-AF65-F5344CB8AC3E}">
        <p14:creationId xmlns:p14="http://schemas.microsoft.com/office/powerpoint/2010/main" val="1012905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8D431-1DC0-495D-A6FA-3DE09064EDC9}"/>
              </a:ext>
            </a:extLst>
          </p:cNvPr>
          <p:cNvSpPr>
            <a:spLocks noGrp="1"/>
          </p:cNvSpPr>
          <p:nvPr>
            <p:ph type="title"/>
          </p:nvPr>
        </p:nvSpPr>
        <p:spPr/>
        <p:txBody>
          <a:bodyPr>
            <a:normAutofit/>
          </a:bodyPr>
          <a:lstStyle/>
          <a:p>
            <a:r>
              <a:rPr lang="en-US" dirty="0"/>
              <a:t>GOA: The Hidden Opioid Abuse Epidemic</a:t>
            </a:r>
          </a:p>
        </p:txBody>
      </p:sp>
      <p:sp>
        <p:nvSpPr>
          <p:cNvPr id="3" name="Content Placeholder 2">
            <a:extLst>
              <a:ext uri="{FF2B5EF4-FFF2-40B4-BE49-F238E27FC236}">
                <a16:creationId xmlns:a16="http://schemas.microsoft.com/office/drawing/2014/main" id="{A72A4960-1035-4371-BE5A-A73894A9DF60}"/>
              </a:ext>
            </a:extLst>
          </p:cNvPr>
          <p:cNvSpPr>
            <a:spLocks noGrp="1"/>
          </p:cNvSpPr>
          <p:nvPr>
            <p:ph idx="1"/>
          </p:nvPr>
        </p:nvSpPr>
        <p:spPr/>
        <p:txBody>
          <a:bodyPr>
            <a:normAutofit/>
          </a:bodyPr>
          <a:lstStyle/>
          <a:p>
            <a:r>
              <a:rPr lang="en-US" sz="2667" dirty="0"/>
              <a:t>Epidemiology</a:t>
            </a:r>
          </a:p>
          <a:p>
            <a:pPr lvl="1"/>
            <a:r>
              <a:rPr lang="en-US" dirty="0"/>
              <a:t>Prevalence of opioid use</a:t>
            </a:r>
          </a:p>
          <a:p>
            <a:pPr lvl="2"/>
            <a:r>
              <a:rPr lang="en-US" sz="2667" dirty="0"/>
              <a:t>~ 6–9% of community-dwelling older adults use COT for CNCP</a:t>
            </a:r>
          </a:p>
          <a:p>
            <a:pPr lvl="2"/>
            <a:r>
              <a:rPr lang="en-US" sz="2667" dirty="0"/>
              <a:t> 70% of nursing home residents with CNCP were prescribed COT</a:t>
            </a:r>
          </a:p>
          <a:p>
            <a:pPr lvl="2"/>
            <a:r>
              <a:rPr lang="en-US" sz="2667" dirty="0"/>
              <a:t>in a community-based study of older adults with CNCP and a mean age of 82 years, 25% of participants reported using COT.</a:t>
            </a:r>
          </a:p>
          <a:p>
            <a:pPr lvl="2"/>
            <a:endParaRPr lang="en-US" dirty="0"/>
          </a:p>
          <a:p>
            <a:pPr lvl="3"/>
            <a:endParaRPr lang="en-US" dirty="0"/>
          </a:p>
        </p:txBody>
      </p:sp>
      <p:sp>
        <p:nvSpPr>
          <p:cNvPr id="4" name="Text Placeholder 3">
            <a:extLst>
              <a:ext uri="{FF2B5EF4-FFF2-40B4-BE49-F238E27FC236}">
                <a16:creationId xmlns:a16="http://schemas.microsoft.com/office/drawing/2014/main" id="{7118A6CD-8E54-465F-9728-E2BA608701F9}"/>
              </a:ext>
            </a:extLst>
          </p:cNvPr>
          <p:cNvSpPr>
            <a:spLocks noGrp="1"/>
          </p:cNvSpPr>
          <p:nvPr>
            <p:ph type="body" sz="quarter" idx="10"/>
          </p:nvPr>
        </p:nvSpPr>
        <p:spPr>
          <a:xfrm>
            <a:off x="-1219200" y="5461000"/>
            <a:ext cx="10972800" cy="988912"/>
          </a:xfrm>
        </p:spPr>
        <p:txBody>
          <a:bodyPr/>
          <a:lstStyle/>
          <a:p>
            <a:pPr lvl="3"/>
            <a:r>
              <a:rPr lang="en-US" dirty="0"/>
              <a:t>Naples JG, </a:t>
            </a:r>
            <a:r>
              <a:rPr lang="en-US" dirty="0" err="1"/>
              <a:t>Gallid</a:t>
            </a:r>
            <a:r>
              <a:rPr lang="en-US" dirty="0"/>
              <a:t> WF, </a:t>
            </a:r>
            <a:r>
              <a:rPr lang="en-US" dirty="0" err="1"/>
              <a:t>Hanlom</a:t>
            </a:r>
            <a:r>
              <a:rPr lang="en-US" dirty="0"/>
              <a:t> JT. Managing pain in older adults: the role of opioid analgesics. </a:t>
            </a:r>
            <a:r>
              <a:rPr lang="en-US" dirty="0" err="1"/>
              <a:t>Clin</a:t>
            </a:r>
            <a:r>
              <a:rPr lang="en-US" dirty="0"/>
              <a:t> </a:t>
            </a:r>
            <a:r>
              <a:rPr lang="en-US" dirty="0" err="1"/>
              <a:t>Geriatr</a:t>
            </a:r>
            <a:r>
              <a:rPr lang="en-US" dirty="0"/>
              <a:t> Med . 2016 November ; 32: 725–735. doi:10.1016/j.cger.2016.06.006.</a:t>
            </a:r>
          </a:p>
          <a:p>
            <a:pPr lvl="3"/>
            <a:r>
              <a:rPr lang="en-US" dirty="0"/>
              <a:t>Reid MC, Henderson CR, </a:t>
            </a:r>
            <a:r>
              <a:rPr lang="en-US" dirty="0" err="1"/>
              <a:t>Papaleontiou</a:t>
            </a:r>
            <a:r>
              <a:rPr lang="en-US" dirty="0"/>
              <a:t> M. Characteristics of older adults receiving opioids in primary care: treatment duration and outcome. Pain Med . 2010; 11: 1063–1071. doi:10.1111/j.1526-4637.2010.00883.x.</a:t>
            </a:r>
          </a:p>
          <a:p>
            <a:endParaRPr lang="en-US" dirty="0"/>
          </a:p>
        </p:txBody>
      </p:sp>
    </p:spTree>
    <p:extLst>
      <p:ext uri="{BB962C8B-B14F-4D97-AF65-F5344CB8AC3E}">
        <p14:creationId xmlns:p14="http://schemas.microsoft.com/office/powerpoint/2010/main" val="18238715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FD752-52B1-4C56-9BE3-22EC1D0FCA87}"/>
              </a:ext>
            </a:extLst>
          </p:cNvPr>
          <p:cNvSpPr>
            <a:spLocks noGrp="1"/>
          </p:cNvSpPr>
          <p:nvPr>
            <p:ph type="title"/>
          </p:nvPr>
        </p:nvSpPr>
        <p:spPr/>
        <p:txBody>
          <a:bodyPr>
            <a:normAutofit/>
          </a:bodyPr>
          <a:lstStyle/>
          <a:p>
            <a:r>
              <a:rPr lang="en-US" dirty="0"/>
              <a:t>GOA: The Hidden Opioid Abuse Epidemic</a:t>
            </a:r>
          </a:p>
        </p:txBody>
      </p:sp>
      <p:sp>
        <p:nvSpPr>
          <p:cNvPr id="3" name="Content Placeholder 2">
            <a:extLst>
              <a:ext uri="{FF2B5EF4-FFF2-40B4-BE49-F238E27FC236}">
                <a16:creationId xmlns:a16="http://schemas.microsoft.com/office/drawing/2014/main" id="{5540D92D-1696-4E78-86C7-DE6E686B27F0}"/>
              </a:ext>
            </a:extLst>
          </p:cNvPr>
          <p:cNvSpPr>
            <a:spLocks noGrp="1"/>
          </p:cNvSpPr>
          <p:nvPr>
            <p:ph idx="1"/>
          </p:nvPr>
        </p:nvSpPr>
        <p:spPr/>
        <p:txBody>
          <a:bodyPr>
            <a:normAutofit/>
          </a:bodyPr>
          <a:lstStyle/>
          <a:p>
            <a:r>
              <a:rPr lang="en-US" sz="2400" dirty="0">
                <a:latin typeface="+mn-lt"/>
              </a:rPr>
              <a:t>Epidemiology</a:t>
            </a:r>
          </a:p>
          <a:p>
            <a:pPr lvl="1"/>
            <a:r>
              <a:rPr lang="en-US" dirty="0">
                <a:latin typeface="+mn-lt"/>
              </a:rPr>
              <a:t>Prevalence of opioid misuse</a:t>
            </a:r>
          </a:p>
          <a:p>
            <a:pPr lvl="2"/>
            <a:r>
              <a:rPr lang="en-US" dirty="0">
                <a:latin typeface="+mn-lt"/>
              </a:rPr>
              <a:t>In 1 study only #4pts/12,000 patients prescribed morphine for self administration became addicted</a:t>
            </a:r>
          </a:p>
          <a:p>
            <a:pPr lvl="2"/>
            <a:r>
              <a:rPr lang="en-US" dirty="0">
                <a:latin typeface="+mn-lt"/>
              </a:rPr>
              <a:t>Recently 1 study reported that 1.4% of adults ≥ 50 </a:t>
            </a:r>
            <a:r>
              <a:rPr lang="en-US" dirty="0" err="1">
                <a:latin typeface="+mn-lt"/>
              </a:rPr>
              <a:t>yo</a:t>
            </a:r>
            <a:r>
              <a:rPr lang="en-US" dirty="0">
                <a:latin typeface="+mn-lt"/>
              </a:rPr>
              <a:t> used prescription opioids nonmedically in the last year</a:t>
            </a:r>
          </a:p>
          <a:p>
            <a:pPr lvl="2"/>
            <a:r>
              <a:rPr lang="en-US" dirty="0">
                <a:latin typeface="+mn-lt"/>
              </a:rPr>
              <a:t>SUD </a:t>
            </a:r>
            <a:r>
              <a:rPr lang="en-US" dirty="0" err="1">
                <a:latin typeface="+mn-lt"/>
              </a:rPr>
              <a:t>tx</a:t>
            </a:r>
            <a:r>
              <a:rPr lang="en-US" dirty="0">
                <a:latin typeface="+mn-lt"/>
              </a:rPr>
              <a:t> in 1992 for prescription opioids was 0.7% for ages 50–54 </a:t>
            </a:r>
            <a:r>
              <a:rPr lang="en-US" dirty="0" err="1">
                <a:latin typeface="+mn-lt"/>
              </a:rPr>
              <a:t>yo</a:t>
            </a:r>
            <a:r>
              <a:rPr lang="en-US" dirty="0">
                <a:latin typeface="+mn-lt"/>
              </a:rPr>
              <a:t> &amp; ≥ 55 </a:t>
            </a:r>
            <a:r>
              <a:rPr lang="en-US" dirty="0" err="1">
                <a:latin typeface="+mn-lt"/>
              </a:rPr>
              <a:t>yo</a:t>
            </a:r>
            <a:r>
              <a:rPr lang="en-US" dirty="0">
                <a:latin typeface="+mn-lt"/>
              </a:rPr>
              <a:t> ; SUD </a:t>
            </a:r>
            <a:r>
              <a:rPr lang="en-US" dirty="0" err="1">
                <a:latin typeface="+mn-lt"/>
              </a:rPr>
              <a:t>tx</a:t>
            </a:r>
            <a:r>
              <a:rPr lang="en-US" dirty="0">
                <a:latin typeface="+mn-lt"/>
              </a:rPr>
              <a:t> in 2005 ↑ to 3.2% for ages 50–54 </a:t>
            </a:r>
            <a:r>
              <a:rPr lang="en-US" dirty="0" err="1">
                <a:latin typeface="+mn-lt"/>
              </a:rPr>
              <a:t>yo</a:t>
            </a:r>
            <a:r>
              <a:rPr lang="en-US" dirty="0">
                <a:latin typeface="+mn-lt"/>
              </a:rPr>
              <a:t> &amp; 2.8% for ≥ 55 </a:t>
            </a:r>
            <a:r>
              <a:rPr lang="en-US" dirty="0" err="1">
                <a:latin typeface="+mn-lt"/>
              </a:rPr>
              <a:t>yo</a:t>
            </a:r>
            <a:endParaRPr lang="en-US" dirty="0">
              <a:latin typeface="+mn-lt"/>
            </a:endParaRPr>
          </a:p>
          <a:p>
            <a:pPr lvl="2"/>
            <a:endParaRPr lang="en-US" sz="2133" dirty="0"/>
          </a:p>
          <a:p>
            <a:pPr lvl="3"/>
            <a:endParaRPr lang="en-US" sz="1867" dirty="0"/>
          </a:p>
          <a:p>
            <a:pPr lvl="2"/>
            <a:endParaRPr lang="en-US" dirty="0"/>
          </a:p>
          <a:p>
            <a:pPr lvl="2"/>
            <a:endParaRPr lang="en-US" dirty="0"/>
          </a:p>
          <a:p>
            <a:pPr lvl="2"/>
            <a:endParaRPr lang="en-US" dirty="0"/>
          </a:p>
          <a:p>
            <a:pPr marL="609585" lvl="1" indent="0">
              <a:buNone/>
            </a:pPr>
            <a:endParaRPr lang="en-US" dirty="0"/>
          </a:p>
          <a:p>
            <a:pPr lvl="1"/>
            <a:endParaRPr lang="en-US" dirty="0"/>
          </a:p>
        </p:txBody>
      </p:sp>
      <p:sp>
        <p:nvSpPr>
          <p:cNvPr id="4" name="Text Placeholder 3">
            <a:extLst>
              <a:ext uri="{FF2B5EF4-FFF2-40B4-BE49-F238E27FC236}">
                <a16:creationId xmlns:a16="http://schemas.microsoft.com/office/drawing/2014/main" id="{929EFF63-9BF6-4C9F-9A0E-AE89F6A7654B}"/>
              </a:ext>
            </a:extLst>
          </p:cNvPr>
          <p:cNvSpPr>
            <a:spLocks noGrp="1"/>
          </p:cNvSpPr>
          <p:nvPr>
            <p:ph type="body" sz="quarter" idx="10"/>
          </p:nvPr>
        </p:nvSpPr>
        <p:spPr>
          <a:xfrm>
            <a:off x="-1828800" y="5257800"/>
            <a:ext cx="10972800" cy="1498600"/>
          </a:xfrm>
        </p:spPr>
        <p:txBody>
          <a:bodyPr/>
          <a:lstStyle/>
          <a:p>
            <a:pPr lvl="3"/>
            <a:r>
              <a:rPr lang="en-US" sz="1333" dirty="0" err="1">
                <a:latin typeface="+mn-lt"/>
              </a:rPr>
              <a:t>Kalapatapu</a:t>
            </a:r>
            <a:r>
              <a:rPr lang="en-US" sz="1333" dirty="0">
                <a:latin typeface="+mn-lt"/>
              </a:rPr>
              <a:t> RK, </a:t>
            </a:r>
            <a:r>
              <a:rPr lang="en-US" sz="1333" dirty="0" err="1">
                <a:latin typeface="+mn-lt"/>
              </a:rPr>
              <a:t>Sullisan</a:t>
            </a:r>
            <a:r>
              <a:rPr lang="en-US" sz="1333" dirty="0">
                <a:latin typeface="+mn-lt"/>
              </a:rPr>
              <a:t> MA. Prescription use disorders in older adults. Am J Addict . 2010 ; 19: 515–522. doi:10.1111/j.1521-0391.2010.00080.x.</a:t>
            </a:r>
          </a:p>
          <a:p>
            <a:pPr lvl="3"/>
            <a:r>
              <a:rPr lang="en-US" sz="1333" dirty="0">
                <a:latin typeface="+mn-lt"/>
              </a:rPr>
              <a:t>Center for Substance Abuse Treatment. Substance Abuse Among Older Adults. Rockville (MD): Substance Abuse and Mental Health Services Administration (US); 1998. (Treatment Improvement Protocol (TIP) Series, No. 26.) Available from: https://www.ncbi.nlm.nih.gov/books/NBK64419</a:t>
            </a:r>
          </a:p>
          <a:p>
            <a:pPr lvl="3"/>
            <a:r>
              <a:rPr lang="en-US" sz="1333" dirty="0" err="1">
                <a:latin typeface="+mn-lt"/>
              </a:rPr>
              <a:t>Kuerbis</a:t>
            </a:r>
            <a:r>
              <a:rPr lang="en-US" sz="1333" dirty="0">
                <a:latin typeface="+mn-lt"/>
              </a:rPr>
              <a:t> A, Sacco P, Blazer DG, </a:t>
            </a:r>
            <a:r>
              <a:rPr lang="en-US" sz="1333" dirty="0" err="1">
                <a:latin typeface="+mn-lt"/>
              </a:rPr>
              <a:t>etal</a:t>
            </a:r>
            <a:r>
              <a:rPr lang="en-US" sz="1333" dirty="0">
                <a:latin typeface="+mn-lt"/>
              </a:rPr>
              <a:t>. Substance abuse among older adults. </a:t>
            </a:r>
            <a:r>
              <a:rPr lang="en-US" sz="1333" dirty="0" err="1">
                <a:latin typeface="+mn-lt"/>
              </a:rPr>
              <a:t>Clin</a:t>
            </a:r>
            <a:r>
              <a:rPr lang="en-US" sz="1333" dirty="0">
                <a:latin typeface="+mn-lt"/>
              </a:rPr>
              <a:t> </a:t>
            </a:r>
            <a:r>
              <a:rPr lang="en-US" sz="1333" dirty="0" err="1">
                <a:latin typeface="+mn-lt"/>
              </a:rPr>
              <a:t>Geriatr</a:t>
            </a:r>
            <a:r>
              <a:rPr lang="en-US" sz="1333" dirty="0">
                <a:latin typeface="+mn-lt"/>
              </a:rPr>
              <a:t> Med. 2014 August ; 30(3): 629–654. doi:10.1016/j.cger.2014.04.008. </a:t>
            </a:r>
          </a:p>
          <a:p>
            <a:endParaRPr lang="en-US" dirty="0"/>
          </a:p>
        </p:txBody>
      </p:sp>
    </p:spTree>
    <p:extLst>
      <p:ext uri="{BB962C8B-B14F-4D97-AF65-F5344CB8AC3E}">
        <p14:creationId xmlns:p14="http://schemas.microsoft.com/office/powerpoint/2010/main" val="2966008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08A69-F324-4C33-A587-618AC9BD7BF2}"/>
              </a:ext>
            </a:extLst>
          </p:cNvPr>
          <p:cNvSpPr>
            <a:spLocks noGrp="1"/>
          </p:cNvSpPr>
          <p:nvPr>
            <p:ph type="title"/>
          </p:nvPr>
        </p:nvSpPr>
        <p:spPr>
          <a:xfrm>
            <a:off x="508000" y="584200"/>
            <a:ext cx="10972800" cy="1066800"/>
          </a:xfrm>
        </p:spPr>
        <p:txBody>
          <a:bodyPr>
            <a:normAutofit/>
          </a:bodyPr>
          <a:lstStyle/>
          <a:p>
            <a:r>
              <a:rPr lang="en-US" dirty="0"/>
              <a:t>GOA: The Hidden Opioid Abuse Epidemic</a:t>
            </a:r>
          </a:p>
        </p:txBody>
      </p:sp>
      <p:sp>
        <p:nvSpPr>
          <p:cNvPr id="3" name="Content Placeholder 2">
            <a:extLst>
              <a:ext uri="{FF2B5EF4-FFF2-40B4-BE49-F238E27FC236}">
                <a16:creationId xmlns:a16="http://schemas.microsoft.com/office/drawing/2014/main" id="{B732A436-83CC-4B48-822C-2DD079BA4B45}"/>
              </a:ext>
            </a:extLst>
          </p:cNvPr>
          <p:cNvSpPr>
            <a:spLocks noGrp="1"/>
          </p:cNvSpPr>
          <p:nvPr>
            <p:ph idx="1"/>
          </p:nvPr>
        </p:nvSpPr>
        <p:spPr>
          <a:xfrm>
            <a:off x="609600" y="1816098"/>
            <a:ext cx="10972800" cy="3848103"/>
          </a:xfrm>
        </p:spPr>
        <p:txBody>
          <a:bodyPr>
            <a:normAutofit/>
          </a:bodyPr>
          <a:lstStyle/>
          <a:p>
            <a:r>
              <a:rPr lang="en-US" dirty="0"/>
              <a:t>Demographic's of GOA may be changing</a:t>
            </a:r>
          </a:p>
          <a:p>
            <a:pPr lvl="1"/>
            <a:r>
              <a:rPr lang="en-US" dirty="0"/>
              <a:t>administrative data from New York State licensed drug treatment programs to examine overall age trends and characteristics of older adults in opioid treatment programs in New York City from 1996 to 2012</a:t>
            </a:r>
          </a:p>
          <a:p>
            <a:pPr lvl="1"/>
            <a:r>
              <a:rPr lang="en-US" dirty="0"/>
              <a:t>adults aged 50 and higher becoming the majority treatment population; the majority age group in opioid treatment were those 50–59, with large increases in those over the age of 60. </a:t>
            </a:r>
          </a:p>
          <a:p>
            <a:pPr lvl="1"/>
            <a:r>
              <a:rPr lang="en-US" dirty="0"/>
              <a:t>small but consistent change in the type of pri­mary opioid used, with increased reporting of non-heroin and prescription opioid use since 1996. </a:t>
            </a:r>
          </a:p>
          <a:p>
            <a:pPr lvl="1"/>
            <a:endParaRPr lang="en-US" dirty="0"/>
          </a:p>
          <a:p>
            <a:pPr lvl="1"/>
            <a:endParaRPr lang="en-US" dirty="0"/>
          </a:p>
        </p:txBody>
      </p:sp>
      <p:sp>
        <p:nvSpPr>
          <p:cNvPr id="4" name="Text Placeholder 3">
            <a:extLst>
              <a:ext uri="{FF2B5EF4-FFF2-40B4-BE49-F238E27FC236}">
                <a16:creationId xmlns:a16="http://schemas.microsoft.com/office/drawing/2014/main" id="{5CD138E0-9E18-431D-8752-919EC171ADDC}"/>
              </a:ext>
            </a:extLst>
          </p:cNvPr>
          <p:cNvSpPr>
            <a:spLocks noGrp="1"/>
          </p:cNvSpPr>
          <p:nvPr>
            <p:ph type="body" sz="quarter" idx="10"/>
          </p:nvPr>
        </p:nvSpPr>
        <p:spPr>
          <a:xfrm>
            <a:off x="304800" y="5623275"/>
            <a:ext cx="10972800" cy="927099"/>
          </a:xfrm>
        </p:spPr>
        <p:txBody>
          <a:bodyPr/>
          <a:lstStyle/>
          <a:p>
            <a:r>
              <a:rPr lang="en-US" dirty="0"/>
              <a:t>Han B, </a:t>
            </a:r>
            <a:r>
              <a:rPr lang="en-US" dirty="0" err="1"/>
              <a:t>Polydorou</a:t>
            </a:r>
            <a:r>
              <a:rPr lang="en-US" dirty="0"/>
              <a:t> S, </a:t>
            </a:r>
            <a:r>
              <a:rPr lang="en-US" dirty="0" err="1"/>
              <a:t>Blaum</a:t>
            </a:r>
            <a:r>
              <a:rPr lang="en-US" dirty="0"/>
              <a:t> CS. Demographic trends of adults in New York city opioid treatment programs-an aging population. </a:t>
            </a:r>
            <a:r>
              <a:rPr lang="en-US" b="1" dirty="0"/>
              <a:t>Substance Use </a:t>
            </a:r>
            <a:r>
              <a:rPr lang="en-US" dirty="0"/>
              <a:t>&amp; </a:t>
            </a:r>
            <a:r>
              <a:rPr lang="en-US" b="1" dirty="0"/>
              <a:t>Misuse, 50:13, 1660-1667, DOI: </a:t>
            </a:r>
            <a:r>
              <a:rPr lang="en-US" b="1" u="sng" dirty="0"/>
              <a:t>10.3109/10826084.2015.1027929 </a:t>
            </a:r>
            <a:endParaRPr lang="en-US" dirty="0"/>
          </a:p>
          <a:p>
            <a:r>
              <a:rPr lang="en-US" dirty="0"/>
              <a:t> </a:t>
            </a:r>
          </a:p>
        </p:txBody>
      </p:sp>
    </p:spTree>
    <p:extLst>
      <p:ext uri="{BB962C8B-B14F-4D97-AF65-F5344CB8AC3E}">
        <p14:creationId xmlns:p14="http://schemas.microsoft.com/office/powerpoint/2010/main" val="287980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6DC6A-EC82-4DED-8402-221AEDF8F9F4}"/>
              </a:ext>
            </a:extLst>
          </p:cNvPr>
          <p:cNvSpPr>
            <a:spLocks noGrp="1"/>
          </p:cNvSpPr>
          <p:nvPr>
            <p:ph type="title"/>
          </p:nvPr>
        </p:nvSpPr>
        <p:spPr/>
        <p:txBody>
          <a:bodyPr>
            <a:normAutofit/>
          </a:bodyPr>
          <a:lstStyle/>
          <a:p>
            <a:r>
              <a:rPr lang="en-US" dirty="0"/>
              <a:t>GOA: The Hidden Opioid Abuse Epidemic</a:t>
            </a:r>
          </a:p>
        </p:txBody>
      </p:sp>
      <p:sp>
        <p:nvSpPr>
          <p:cNvPr id="3" name="Content Placeholder 2">
            <a:extLst>
              <a:ext uri="{FF2B5EF4-FFF2-40B4-BE49-F238E27FC236}">
                <a16:creationId xmlns:a16="http://schemas.microsoft.com/office/drawing/2014/main" id="{A250E489-D598-4115-BCCE-2CB753613C09}"/>
              </a:ext>
            </a:extLst>
          </p:cNvPr>
          <p:cNvSpPr>
            <a:spLocks noGrp="1"/>
          </p:cNvSpPr>
          <p:nvPr>
            <p:ph idx="1"/>
          </p:nvPr>
        </p:nvSpPr>
        <p:spPr>
          <a:xfrm>
            <a:off x="609600" y="1905001"/>
            <a:ext cx="10972800" cy="3759200"/>
          </a:xfrm>
        </p:spPr>
        <p:txBody>
          <a:bodyPr>
            <a:normAutofit/>
          </a:bodyPr>
          <a:lstStyle/>
          <a:p>
            <a:r>
              <a:rPr lang="en-US" sz="2400" dirty="0" err="1"/>
              <a:t>GOAis</a:t>
            </a:r>
            <a:r>
              <a:rPr lang="en-US" sz="2400" dirty="0"/>
              <a:t> a hidden &amp; difficult diagnosis secondary to:</a:t>
            </a:r>
          </a:p>
          <a:p>
            <a:pPr lvl="1"/>
            <a:r>
              <a:rPr lang="en-US" dirty="0"/>
              <a:t>Patient issues</a:t>
            </a:r>
          </a:p>
          <a:p>
            <a:pPr lvl="2"/>
            <a:r>
              <a:rPr lang="en-US" dirty="0"/>
              <a:t>Denial, stigma, lack of awareness</a:t>
            </a:r>
          </a:p>
          <a:p>
            <a:pPr lvl="3"/>
            <a:r>
              <a:rPr lang="en-US" sz="2400" dirty="0"/>
              <a:t>↑ isolation; ↓ social support</a:t>
            </a:r>
          </a:p>
          <a:p>
            <a:pPr lvl="3"/>
            <a:r>
              <a:rPr lang="en-US" sz="2400" dirty="0"/>
              <a:t>Chronic pain is a natural part of aging</a:t>
            </a:r>
          </a:p>
          <a:p>
            <a:pPr lvl="2"/>
            <a:r>
              <a:rPr lang="en-US" dirty="0"/>
              <a:t>Effect of aging on physiologic systems</a:t>
            </a:r>
          </a:p>
          <a:p>
            <a:pPr lvl="3"/>
            <a:r>
              <a:rPr lang="en-US" sz="2400" dirty="0" err="1"/>
              <a:t>Dopamenergic</a:t>
            </a:r>
            <a:r>
              <a:rPr lang="en-US" sz="2400" dirty="0"/>
              <a:t> &amp; serotonergic receptor loss in  prefrontal cortex and striatum; NMDA receptor loss in  cortex, striatum, and hippocampus </a:t>
            </a:r>
          </a:p>
          <a:p>
            <a:pPr lvl="2"/>
            <a:r>
              <a:rPr lang="en-US" dirty="0"/>
              <a:t>Effect of comorbidities</a:t>
            </a:r>
          </a:p>
          <a:p>
            <a:pPr lvl="3"/>
            <a:r>
              <a:rPr lang="en-US" dirty="0"/>
              <a:t>GOA may present as: dementia, insomnia/sleep apnea, depression, anxiety</a:t>
            </a:r>
          </a:p>
          <a:p>
            <a:pPr marL="2438339" lvl="4" indent="0">
              <a:buNone/>
            </a:pPr>
            <a:endParaRPr lang="en-US" sz="2000" dirty="0"/>
          </a:p>
          <a:p>
            <a:pPr marL="2438339" lvl="4" indent="0">
              <a:buNone/>
            </a:pPr>
            <a:endParaRPr lang="en-US" dirty="0"/>
          </a:p>
          <a:p>
            <a:pPr lvl="4"/>
            <a:endParaRPr lang="en-US" dirty="0"/>
          </a:p>
          <a:p>
            <a:pPr lvl="4"/>
            <a:endParaRPr lang="en-US" dirty="0"/>
          </a:p>
          <a:p>
            <a:pPr lvl="2"/>
            <a:endParaRPr lang="en-US" dirty="0"/>
          </a:p>
        </p:txBody>
      </p:sp>
      <p:sp>
        <p:nvSpPr>
          <p:cNvPr id="4" name="Text Placeholder 3">
            <a:extLst>
              <a:ext uri="{FF2B5EF4-FFF2-40B4-BE49-F238E27FC236}">
                <a16:creationId xmlns:a16="http://schemas.microsoft.com/office/drawing/2014/main" id="{66E57D12-B90C-454D-A336-8223E8295501}"/>
              </a:ext>
            </a:extLst>
          </p:cNvPr>
          <p:cNvSpPr>
            <a:spLocks noGrp="1"/>
          </p:cNvSpPr>
          <p:nvPr>
            <p:ph type="body" sz="quarter" idx="10"/>
          </p:nvPr>
        </p:nvSpPr>
        <p:spPr>
          <a:xfrm>
            <a:off x="-2336800" y="5744165"/>
            <a:ext cx="13106400" cy="2311400"/>
          </a:xfrm>
        </p:spPr>
        <p:txBody>
          <a:bodyPr/>
          <a:lstStyle/>
          <a:p>
            <a:pPr lvl="4"/>
            <a:r>
              <a:rPr lang="en-US" sz="1333" dirty="0" err="1">
                <a:latin typeface="+mn-lt"/>
              </a:rPr>
              <a:t>Guerriero</a:t>
            </a:r>
            <a:r>
              <a:rPr lang="en-US" sz="1333" dirty="0">
                <a:latin typeface="+mn-lt"/>
              </a:rPr>
              <a:t> F. Guidance on opioids prescribing for the management of persistent non-cancer pain in older adults. World J </a:t>
            </a:r>
            <a:r>
              <a:rPr lang="en-US" sz="1333" dirty="0" err="1">
                <a:latin typeface="+mn-lt"/>
              </a:rPr>
              <a:t>Clin</a:t>
            </a:r>
            <a:r>
              <a:rPr lang="en-US" sz="1333" dirty="0">
                <a:latin typeface="+mn-lt"/>
              </a:rPr>
              <a:t> Cases. 2017;5: 73-81</a:t>
            </a:r>
          </a:p>
          <a:p>
            <a:pPr lvl="4"/>
            <a:r>
              <a:rPr lang="en-US" sz="1333" dirty="0" err="1">
                <a:latin typeface="+mn-lt"/>
              </a:rPr>
              <a:t>Kalapatapu</a:t>
            </a:r>
            <a:r>
              <a:rPr lang="en-US" sz="1333" dirty="0">
                <a:latin typeface="+mn-lt"/>
              </a:rPr>
              <a:t> RK, </a:t>
            </a:r>
            <a:r>
              <a:rPr lang="en-US" sz="1333" dirty="0" err="1">
                <a:latin typeface="+mn-lt"/>
              </a:rPr>
              <a:t>Sullisan</a:t>
            </a:r>
            <a:r>
              <a:rPr lang="en-US" sz="1333" dirty="0">
                <a:latin typeface="+mn-lt"/>
              </a:rPr>
              <a:t> MA. Prescription use disorders in older adults. Am J Addict . 2010 ; 19: 515–522. doi:10.1111/j.1521-0391.2010.00080.x.</a:t>
            </a:r>
          </a:p>
          <a:p>
            <a:pPr lvl="4"/>
            <a:r>
              <a:rPr lang="en-US" sz="1333" dirty="0" err="1">
                <a:latin typeface="+mn-lt"/>
              </a:rPr>
              <a:t>Kuerbis</a:t>
            </a:r>
            <a:r>
              <a:rPr lang="en-US" sz="1333" dirty="0">
                <a:latin typeface="+mn-lt"/>
              </a:rPr>
              <a:t> A, Sacco P, Blazer DG, </a:t>
            </a:r>
            <a:r>
              <a:rPr lang="en-US" sz="1333" dirty="0" err="1">
                <a:latin typeface="+mn-lt"/>
              </a:rPr>
              <a:t>etal</a:t>
            </a:r>
            <a:r>
              <a:rPr lang="en-US" sz="1333" dirty="0">
                <a:latin typeface="+mn-lt"/>
              </a:rPr>
              <a:t>. Substance abuse among older adults. </a:t>
            </a:r>
            <a:r>
              <a:rPr lang="en-US" sz="1333" dirty="0" err="1">
                <a:latin typeface="+mn-lt"/>
              </a:rPr>
              <a:t>Clin</a:t>
            </a:r>
            <a:r>
              <a:rPr lang="en-US" sz="1333" dirty="0">
                <a:latin typeface="+mn-lt"/>
              </a:rPr>
              <a:t> </a:t>
            </a:r>
            <a:r>
              <a:rPr lang="en-US" sz="1333" dirty="0" err="1">
                <a:latin typeface="+mn-lt"/>
              </a:rPr>
              <a:t>Geriatr</a:t>
            </a:r>
            <a:r>
              <a:rPr lang="en-US" sz="1333" dirty="0">
                <a:latin typeface="+mn-lt"/>
              </a:rPr>
              <a:t> Med. 2014 August ; 30(3): 629–654. doi:10.1016/j.cger.2014.04.008</a:t>
            </a:r>
          </a:p>
        </p:txBody>
      </p:sp>
    </p:spTree>
    <p:extLst>
      <p:ext uri="{BB962C8B-B14F-4D97-AF65-F5344CB8AC3E}">
        <p14:creationId xmlns:p14="http://schemas.microsoft.com/office/powerpoint/2010/main" val="2602483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6B7A5-9454-46A0-BA72-1A705B5DE84E}"/>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BD6E2D74-9304-4DAB-9051-525C8C4DBB5F}"/>
              </a:ext>
            </a:extLst>
          </p:cNvPr>
          <p:cNvSpPr>
            <a:spLocks noGrp="1"/>
          </p:cNvSpPr>
          <p:nvPr>
            <p:ph idx="1"/>
          </p:nvPr>
        </p:nvSpPr>
        <p:spPr/>
        <p:txBody>
          <a:bodyPr/>
          <a:lstStyle/>
          <a:p>
            <a:r>
              <a:rPr lang="en-US" dirty="0"/>
              <a:t>At the end of this presentation, utilizing a case of an older patient on chronic opioid therapy (COT) with the comorbidity of  geriatric opioid abuse (GOA) the participant will be able to</a:t>
            </a:r>
          </a:p>
          <a:p>
            <a:pPr lvl="1"/>
            <a:r>
              <a:rPr lang="en-US" dirty="0"/>
              <a:t>Discuss the common presenting signs &amp; symptoms of GOA</a:t>
            </a:r>
          </a:p>
          <a:p>
            <a:pPr lvl="1"/>
            <a:r>
              <a:rPr lang="en-US" dirty="0"/>
              <a:t>Understand why GOA may be difficult to diagnose</a:t>
            </a:r>
          </a:p>
          <a:p>
            <a:pPr lvl="1"/>
            <a:r>
              <a:rPr lang="en-US" dirty="0"/>
              <a:t>Assess the impact of common comorbidities present in older patients on GOA</a:t>
            </a:r>
          </a:p>
          <a:p>
            <a:pPr marL="0" indent="0">
              <a:buNone/>
            </a:pPr>
            <a:endParaRPr lang="en-US" dirty="0"/>
          </a:p>
        </p:txBody>
      </p:sp>
      <p:sp>
        <p:nvSpPr>
          <p:cNvPr id="5" name="Text Placeholder 4">
            <a:extLst>
              <a:ext uri="{FF2B5EF4-FFF2-40B4-BE49-F238E27FC236}">
                <a16:creationId xmlns:a16="http://schemas.microsoft.com/office/drawing/2014/main" id="{DCB79B85-D476-463C-A580-9F4C273791C9}"/>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535716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93DF0-08C9-4E24-97F9-80B39B69AAAB}"/>
              </a:ext>
            </a:extLst>
          </p:cNvPr>
          <p:cNvSpPr>
            <a:spLocks noGrp="1"/>
          </p:cNvSpPr>
          <p:nvPr>
            <p:ph type="title"/>
          </p:nvPr>
        </p:nvSpPr>
        <p:spPr/>
        <p:txBody>
          <a:bodyPr/>
          <a:lstStyle/>
          <a:p>
            <a:r>
              <a:rPr lang="en-US" dirty="0"/>
              <a:t>Assessment of a Hidden Epidemic</a:t>
            </a:r>
          </a:p>
        </p:txBody>
      </p:sp>
      <p:sp>
        <p:nvSpPr>
          <p:cNvPr id="3" name="Content Placeholder 2">
            <a:extLst>
              <a:ext uri="{FF2B5EF4-FFF2-40B4-BE49-F238E27FC236}">
                <a16:creationId xmlns:a16="http://schemas.microsoft.com/office/drawing/2014/main" id="{F0B91094-9378-4204-9FE6-5133C5298F9B}"/>
              </a:ext>
            </a:extLst>
          </p:cNvPr>
          <p:cNvSpPr>
            <a:spLocks noGrp="1"/>
          </p:cNvSpPr>
          <p:nvPr>
            <p:ph idx="1"/>
          </p:nvPr>
        </p:nvSpPr>
        <p:spPr>
          <a:xfrm>
            <a:off x="609600" y="1905001"/>
            <a:ext cx="10972800" cy="3149600"/>
          </a:xfrm>
        </p:spPr>
        <p:txBody>
          <a:bodyPr>
            <a:normAutofit fontScale="85000" lnSpcReduction="20000"/>
          </a:bodyPr>
          <a:lstStyle/>
          <a:p>
            <a:r>
              <a:rPr lang="en-US" sz="4133" dirty="0"/>
              <a:t>Presenting signs &amp; symptoms</a:t>
            </a:r>
          </a:p>
          <a:p>
            <a:pPr lvl="1"/>
            <a:r>
              <a:rPr lang="en-US" sz="4133" dirty="0"/>
              <a:t>Have GOA on your radar screen</a:t>
            </a:r>
          </a:p>
          <a:p>
            <a:pPr lvl="1"/>
            <a:r>
              <a:rPr lang="en-US" sz="4133" dirty="0"/>
              <a:t>Changes in cognition, mood, memory, hygiene, nutrition, and sleep</a:t>
            </a:r>
          </a:p>
          <a:p>
            <a:pPr lvl="1"/>
            <a:r>
              <a:rPr lang="en-US" sz="4133" dirty="0"/>
              <a:t>↑ in depression &amp;/or anxiety</a:t>
            </a:r>
          </a:p>
          <a:p>
            <a:pPr lvl="1"/>
            <a:r>
              <a:rPr lang="en-US" sz="4133" dirty="0"/>
              <a:t>Call from concerned family member &amp;/or friend</a:t>
            </a:r>
          </a:p>
          <a:p>
            <a:pPr lvl="1"/>
            <a:r>
              <a:rPr lang="en-US" sz="4133" dirty="0"/>
              <a:t>Changes in oxygen saturation at clinic visit</a:t>
            </a:r>
          </a:p>
          <a:p>
            <a:pPr marL="609585" lvl="1" indent="0">
              <a:buNone/>
            </a:pPr>
            <a:endParaRPr lang="en-US" dirty="0"/>
          </a:p>
          <a:p>
            <a:pPr marL="609585" lvl="1" indent="0">
              <a:buNone/>
            </a:pPr>
            <a:endParaRPr lang="en-US" dirty="0"/>
          </a:p>
          <a:p>
            <a:pPr lvl="1"/>
            <a:endParaRPr lang="en-US" dirty="0"/>
          </a:p>
        </p:txBody>
      </p:sp>
      <p:sp>
        <p:nvSpPr>
          <p:cNvPr id="4" name="Text Placeholder 3">
            <a:extLst>
              <a:ext uri="{FF2B5EF4-FFF2-40B4-BE49-F238E27FC236}">
                <a16:creationId xmlns:a16="http://schemas.microsoft.com/office/drawing/2014/main" id="{3646181C-4703-48FF-9674-05184FA43431}"/>
              </a:ext>
            </a:extLst>
          </p:cNvPr>
          <p:cNvSpPr>
            <a:spLocks noGrp="1"/>
          </p:cNvSpPr>
          <p:nvPr>
            <p:ph type="body" sz="quarter" idx="10"/>
          </p:nvPr>
        </p:nvSpPr>
        <p:spPr>
          <a:xfrm>
            <a:off x="-1016000" y="4951312"/>
            <a:ext cx="13208000" cy="1922681"/>
          </a:xfrm>
        </p:spPr>
        <p:txBody>
          <a:bodyPr/>
          <a:lstStyle/>
          <a:p>
            <a:pPr lvl="2"/>
            <a:r>
              <a:rPr lang="en-US" sz="1333" dirty="0">
                <a:latin typeface="+mn-lt"/>
              </a:rPr>
              <a:t>Center for Substance Abuse Treatment. Substance Abuse Among Older Adults. Rockville (MD): Substance Abuse and Mental Health Services Administration (US); 1998. (Treatment Improvement Protocol (TIP) Series, No. 26.) Available from: https://www.ncbi.nlm.nih.gov/books/NBK64419</a:t>
            </a:r>
          </a:p>
          <a:p>
            <a:pPr lvl="2"/>
            <a:r>
              <a:rPr lang="en-US" sz="1333" dirty="0" err="1">
                <a:latin typeface="+mn-lt"/>
              </a:rPr>
              <a:t>Kalapatapu</a:t>
            </a:r>
            <a:r>
              <a:rPr lang="en-US" sz="1333" dirty="0">
                <a:latin typeface="+mn-lt"/>
              </a:rPr>
              <a:t> RK, </a:t>
            </a:r>
            <a:r>
              <a:rPr lang="en-US" sz="1333" dirty="0" err="1">
                <a:latin typeface="+mn-lt"/>
              </a:rPr>
              <a:t>Sullisan</a:t>
            </a:r>
            <a:r>
              <a:rPr lang="en-US" sz="1333" dirty="0">
                <a:latin typeface="+mn-lt"/>
              </a:rPr>
              <a:t> MA. Prescription use disorders in older adults. Am J Addict . 2010 ; 19: 515–522. doi:10.1111/j.1521-0391.2010.00080.x.</a:t>
            </a:r>
          </a:p>
          <a:p>
            <a:pPr lvl="2"/>
            <a:r>
              <a:rPr lang="en-US" sz="1333" dirty="0" err="1">
                <a:latin typeface="+mn-lt"/>
              </a:rPr>
              <a:t>Kuerbis</a:t>
            </a:r>
            <a:r>
              <a:rPr lang="en-US" sz="1333" dirty="0">
                <a:latin typeface="+mn-lt"/>
              </a:rPr>
              <a:t> A, Sacco P, Blazer DG, </a:t>
            </a:r>
            <a:r>
              <a:rPr lang="en-US" sz="1333" dirty="0" err="1">
                <a:latin typeface="+mn-lt"/>
              </a:rPr>
              <a:t>etal</a:t>
            </a:r>
            <a:r>
              <a:rPr lang="en-US" sz="1333" dirty="0">
                <a:latin typeface="+mn-lt"/>
              </a:rPr>
              <a:t>. Substance abuse among older adults. </a:t>
            </a:r>
            <a:r>
              <a:rPr lang="en-US" sz="1333" dirty="0" err="1">
                <a:latin typeface="+mn-lt"/>
              </a:rPr>
              <a:t>Clin</a:t>
            </a:r>
            <a:r>
              <a:rPr lang="en-US" sz="1333" dirty="0">
                <a:latin typeface="+mn-lt"/>
              </a:rPr>
              <a:t> </a:t>
            </a:r>
            <a:r>
              <a:rPr lang="en-US" sz="1333" dirty="0" err="1">
                <a:latin typeface="+mn-lt"/>
              </a:rPr>
              <a:t>Geriatr</a:t>
            </a:r>
            <a:r>
              <a:rPr lang="en-US" sz="1333" dirty="0">
                <a:latin typeface="+mn-lt"/>
              </a:rPr>
              <a:t> Med. 2014 August ; 30(3): 629–654. doi:10.1016/j.cger.2014.04.008. </a:t>
            </a:r>
          </a:p>
          <a:p>
            <a:pPr lvl="2"/>
            <a:r>
              <a:rPr lang="en-US" sz="1333" dirty="0" err="1">
                <a:latin typeface="+mn-lt"/>
              </a:rPr>
              <a:t>Satre</a:t>
            </a:r>
            <a:r>
              <a:rPr lang="en-US" sz="1333" dirty="0">
                <a:latin typeface="+mn-lt"/>
              </a:rPr>
              <a:t> DD, Sterling SA, </a:t>
            </a:r>
            <a:r>
              <a:rPr lang="en-US" sz="1333" dirty="0" err="1">
                <a:latin typeface="+mn-lt"/>
              </a:rPr>
              <a:t>Mackin</a:t>
            </a:r>
            <a:r>
              <a:rPr lang="en-US" sz="1333" dirty="0">
                <a:latin typeface="+mn-lt"/>
              </a:rPr>
              <a:t> RS, </a:t>
            </a:r>
            <a:r>
              <a:rPr lang="en-US" sz="1333" dirty="0" err="1">
                <a:latin typeface="+mn-lt"/>
              </a:rPr>
              <a:t>etal</a:t>
            </a:r>
            <a:r>
              <a:rPr lang="en-US" sz="1333" dirty="0">
                <a:latin typeface="+mn-lt"/>
              </a:rPr>
              <a:t>. Patterns of alcohol and drug use among depressed older adults seeking outpatient psychiatric service. Am J </a:t>
            </a:r>
            <a:r>
              <a:rPr lang="en-US" sz="1333" dirty="0" err="1">
                <a:latin typeface="+mn-lt"/>
              </a:rPr>
              <a:t>Geriatr</a:t>
            </a:r>
            <a:r>
              <a:rPr lang="en-US" sz="1333" dirty="0">
                <a:latin typeface="+mn-lt"/>
              </a:rPr>
              <a:t> Psychiatry . 2011; 19: 695–703.</a:t>
            </a:r>
          </a:p>
          <a:p>
            <a:endParaRPr lang="en-US" dirty="0"/>
          </a:p>
        </p:txBody>
      </p:sp>
    </p:spTree>
    <p:extLst>
      <p:ext uri="{BB962C8B-B14F-4D97-AF65-F5344CB8AC3E}">
        <p14:creationId xmlns:p14="http://schemas.microsoft.com/office/powerpoint/2010/main" val="12475250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5C098-338A-4C01-9815-17FC72540349}"/>
              </a:ext>
            </a:extLst>
          </p:cNvPr>
          <p:cNvSpPr>
            <a:spLocks noGrp="1"/>
          </p:cNvSpPr>
          <p:nvPr>
            <p:ph type="title"/>
          </p:nvPr>
        </p:nvSpPr>
        <p:spPr/>
        <p:txBody>
          <a:bodyPr/>
          <a:lstStyle/>
          <a:p>
            <a:r>
              <a:rPr lang="en-US" dirty="0"/>
              <a:t>Assessment of a Hidden Epidemic</a:t>
            </a:r>
          </a:p>
        </p:txBody>
      </p:sp>
      <p:sp>
        <p:nvSpPr>
          <p:cNvPr id="3" name="Content Placeholder 2">
            <a:extLst>
              <a:ext uri="{FF2B5EF4-FFF2-40B4-BE49-F238E27FC236}">
                <a16:creationId xmlns:a16="http://schemas.microsoft.com/office/drawing/2014/main" id="{6FCAD045-5EA4-4F99-8A2F-0E9F9E09DA81}"/>
              </a:ext>
            </a:extLst>
          </p:cNvPr>
          <p:cNvSpPr>
            <a:spLocks noGrp="1"/>
          </p:cNvSpPr>
          <p:nvPr>
            <p:ph idx="1"/>
          </p:nvPr>
        </p:nvSpPr>
        <p:spPr>
          <a:xfrm>
            <a:off x="609600" y="1905001"/>
            <a:ext cx="10972800" cy="3454400"/>
          </a:xfrm>
        </p:spPr>
        <p:txBody>
          <a:bodyPr>
            <a:normAutofit/>
          </a:bodyPr>
          <a:lstStyle/>
          <a:p>
            <a:r>
              <a:rPr lang="en-US" dirty="0"/>
              <a:t>Screening Tests</a:t>
            </a:r>
          </a:p>
          <a:p>
            <a:pPr lvl="1"/>
            <a:r>
              <a:rPr lang="en-US" sz="3200" dirty="0"/>
              <a:t> There are no validated screening questionnaires for opioid abuse in the elderly</a:t>
            </a:r>
          </a:p>
          <a:p>
            <a:pPr lvl="1"/>
            <a:r>
              <a:rPr lang="en-US" sz="3200" dirty="0"/>
              <a:t>Use of a combination of: CAGE or CAGE-AID, Michigan Alcoholism Screening Test-Geriatrics (MAST-G), and  Alcohol Use Disorders Identification Test (AUDIT) has been recommended</a:t>
            </a:r>
          </a:p>
          <a:p>
            <a:pPr marL="1219170" lvl="2" indent="0">
              <a:buNone/>
            </a:pPr>
            <a:endParaRPr lang="en-US" dirty="0"/>
          </a:p>
          <a:p>
            <a:pPr lvl="2"/>
            <a:endParaRPr lang="en-US" dirty="0"/>
          </a:p>
          <a:p>
            <a:pPr lvl="2"/>
            <a:endParaRPr lang="en-US" dirty="0"/>
          </a:p>
          <a:p>
            <a:pPr lvl="2"/>
            <a:endParaRPr lang="en-US" dirty="0"/>
          </a:p>
          <a:p>
            <a:pPr lvl="1"/>
            <a:endParaRPr lang="en-US" dirty="0"/>
          </a:p>
        </p:txBody>
      </p:sp>
      <p:sp>
        <p:nvSpPr>
          <p:cNvPr id="4" name="Text Placeholder 3">
            <a:extLst>
              <a:ext uri="{FF2B5EF4-FFF2-40B4-BE49-F238E27FC236}">
                <a16:creationId xmlns:a16="http://schemas.microsoft.com/office/drawing/2014/main" id="{3467F234-9E4B-4778-808C-C04CDCDF57B2}"/>
              </a:ext>
            </a:extLst>
          </p:cNvPr>
          <p:cNvSpPr>
            <a:spLocks noGrp="1"/>
          </p:cNvSpPr>
          <p:nvPr>
            <p:ph type="body" sz="quarter" idx="10"/>
          </p:nvPr>
        </p:nvSpPr>
        <p:spPr>
          <a:xfrm>
            <a:off x="-812800" y="5315189"/>
            <a:ext cx="10972800" cy="1456073"/>
          </a:xfrm>
        </p:spPr>
        <p:txBody>
          <a:bodyPr/>
          <a:lstStyle/>
          <a:p>
            <a:pPr lvl="2"/>
            <a:r>
              <a:rPr lang="en-US" sz="1333" dirty="0">
                <a:latin typeface="+mn-lt"/>
              </a:rPr>
              <a:t>Center for Substance Abuse Treatment. Substance Abuse Among Older Adults. Rockville (MD): Substance Abuse and Mental Health Services Administration (US); 1998. (Treatment Improvement Protocol (TIP) Series, No. 26.) Available from: https://www.ncbi.nlm.nih.gov/books/NBK64419</a:t>
            </a:r>
          </a:p>
          <a:p>
            <a:pPr lvl="2"/>
            <a:r>
              <a:rPr lang="en-US" sz="1333" dirty="0" err="1">
                <a:latin typeface="+mn-lt"/>
              </a:rPr>
              <a:t>Kalapatapu</a:t>
            </a:r>
            <a:r>
              <a:rPr lang="en-US" sz="1333" dirty="0">
                <a:latin typeface="+mn-lt"/>
              </a:rPr>
              <a:t> RK, </a:t>
            </a:r>
            <a:r>
              <a:rPr lang="en-US" sz="1333" dirty="0" err="1">
                <a:latin typeface="+mn-lt"/>
              </a:rPr>
              <a:t>Sullisan</a:t>
            </a:r>
            <a:r>
              <a:rPr lang="en-US" sz="1333" dirty="0">
                <a:latin typeface="+mn-lt"/>
              </a:rPr>
              <a:t> MA. Prescription use disorders in older adults. Am J Addict . 2010 ; 19: 515–522. doi:10.1111/j.1521-0391.2010.00080.x.</a:t>
            </a:r>
          </a:p>
          <a:p>
            <a:pPr lvl="2"/>
            <a:r>
              <a:rPr lang="en-US" sz="1333" dirty="0" err="1">
                <a:latin typeface="+mn-lt"/>
              </a:rPr>
              <a:t>Satre</a:t>
            </a:r>
            <a:r>
              <a:rPr lang="en-US" sz="1333" dirty="0">
                <a:latin typeface="+mn-lt"/>
              </a:rPr>
              <a:t> DD, Sterling SA, </a:t>
            </a:r>
            <a:r>
              <a:rPr lang="en-US" sz="1333" dirty="0" err="1">
                <a:latin typeface="+mn-lt"/>
              </a:rPr>
              <a:t>Mackin</a:t>
            </a:r>
            <a:r>
              <a:rPr lang="en-US" sz="1333" dirty="0">
                <a:latin typeface="+mn-lt"/>
              </a:rPr>
              <a:t> RS, </a:t>
            </a:r>
            <a:r>
              <a:rPr lang="en-US" sz="1333" dirty="0" err="1">
                <a:latin typeface="+mn-lt"/>
              </a:rPr>
              <a:t>etal</a:t>
            </a:r>
            <a:r>
              <a:rPr lang="en-US" sz="1333" dirty="0">
                <a:latin typeface="+mn-lt"/>
              </a:rPr>
              <a:t>. Patterns of alcohol and drug use among depressed older adults seeking outpatient psychiatric service. Am J </a:t>
            </a:r>
            <a:r>
              <a:rPr lang="en-US" sz="1333" dirty="0" err="1">
                <a:latin typeface="+mn-lt"/>
              </a:rPr>
              <a:t>Geriatr</a:t>
            </a:r>
            <a:r>
              <a:rPr lang="en-US" sz="1333" dirty="0">
                <a:latin typeface="+mn-lt"/>
              </a:rPr>
              <a:t> Psychiatry . 2011; 19: 695–703.</a:t>
            </a:r>
          </a:p>
          <a:p>
            <a:endParaRPr lang="en-US" dirty="0"/>
          </a:p>
        </p:txBody>
      </p:sp>
    </p:spTree>
    <p:extLst>
      <p:ext uri="{BB962C8B-B14F-4D97-AF65-F5344CB8AC3E}">
        <p14:creationId xmlns:p14="http://schemas.microsoft.com/office/powerpoint/2010/main" val="5198521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DA68546-9055-4BE3-99F8-9BA70C87373E}"/>
              </a:ext>
            </a:extLst>
          </p:cNvPr>
          <p:cNvSpPr>
            <a:spLocks noGrp="1"/>
          </p:cNvSpPr>
          <p:nvPr>
            <p:ph type="title"/>
          </p:nvPr>
        </p:nvSpPr>
        <p:spPr>
          <a:xfrm>
            <a:off x="203200" y="584200"/>
            <a:ext cx="10972800" cy="1066800"/>
          </a:xfrm>
        </p:spPr>
        <p:txBody>
          <a:bodyPr/>
          <a:lstStyle/>
          <a:p>
            <a:r>
              <a:rPr lang="en-US" dirty="0"/>
              <a:t>GOA: Risk Factors</a:t>
            </a:r>
          </a:p>
        </p:txBody>
      </p:sp>
      <p:sp>
        <p:nvSpPr>
          <p:cNvPr id="6" name="Content Placeholder 5">
            <a:extLst>
              <a:ext uri="{FF2B5EF4-FFF2-40B4-BE49-F238E27FC236}">
                <a16:creationId xmlns:a16="http://schemas.microsoft.com/office/drawing/2014/main" id="{3197F187-778A-43D7-AA34-21CB5855445E}"/>
              </a:ext>
            </a:extLst>
          </p:cNvPr>
          <p:cNvSpPr>
            <a:spLocks noGrp="1"/>
          </p:cNvSpPr>
          <p:nvPr>
            <p:ph idx="1"/>
          </p:nvPr>
        </p:nvSpPr>
        <p:spPr>
          <a:xfrm>
            <a:off x="609600" y="1905001"/>
            <a:ext cx="10972800" cy="3352800"/>
          </a:xfrm>
        </p:spPr>
        <p:txBody>
          <a:bodyPr/>
          <a:lstStyle/>
          <a:p>
            <a:r>
              <a:rPr lang="en-US" dirty="0"/>
              <a:t>Depression</a:t>
            </a:r>
          </a:p>
          <a:p>
            <a:r>
              <a:rPr lang="en-US" dirty="0"/>
              <a:t>Less physically disabled</a:t>
            </a:r>
          </a:p>
          <a:p>
            <a:r>
              <a:rPr lang="en-US" dirty="0"/>
              <a:t>Multiple medications</a:t>
            </a:r>
          </a:p>
          <a:p>
            <a:r>
              <a:rPr lang="en-US" dirty="0"/>
              <a:t>PTSD</a:t>
            </a:r>
          </a:p>
          <a:p>
            <a:r>
              <a:rPr lang="en-US" dirty="0"/>
              <a:t>+PMH of illicit drug use</a:t>
            </a:r>
          </a:p>
        </p:txBody>
      </p:sp>
      <p:sp>
        <p:nvSpPr>
          <p:cNvPr id="7" name="Text Placeholder 6">
            <a:extLst>
              <a:ext uri="{FF2B5EF4-FFF2-40B4-BE49-F238E27FC236}">
                <a16:creationId xmlns:a16="http://schemas.microsoft.com/office/drawing/2014/main" id="{51378841-51EE-43E7-996E-250A10A266CC}"/>
              </a:ext>
            </a:extLst>
          </p:cNvPr>
          <p:cNvSpPr>
            <a:spLocks noGrp="1"/>
          </p:cNvSpPr>
          <p:nvPr>
            <p:ph type="body" sz="quarter" idx="10"/>
          </p:nvPr>
        </p:nvSpPr>
        <p:spPr>
          <a:xfrm>
            <a:off x="-203200" y="5054600"/>
            <a:ext cx="10972800" cy="1668877"/>
          </a:xfrm>
        </p:spPr>
        <p:txBody>
          <a:bodyPr/>
          <a:lstStyle/>
          <a:p>
            <a:r>
              <a:rPr lang="en-US" dirty="0"/>
              <a:t>Park J, Lavin R. Risk Factors Associated With Opioid Medication Misuse in</a:t>
            </a:r>
          </a:p>
          <a:p>
            <a:r>
              <a:rPr lang="en-US" dirty="0"/>
              <a:t> Community-dwelling Older Adults With Chronic Pain. </a:t>
            </a:r>
            <a:r>
              <a:rPr lang="en-US" dirty="0" err="1"/>
              <a:t>Clin</a:t>
            </a:r>
            <a:r>
              <a:rPr lang="en-US" dirty="0"/>
              <a:t> J Pain</a:t>
            </a:r>
            <a:r>
              <a:rPr lang="en-US" b="1" dirty="0"/>
              <a:t>. </a:t>
            </a:r>
            <a:r>
              <a:rPr lang="en-US" dirty="0"/>
              <a:t>2010;26:647–55.</a:t>
            </a:r>
          </a:p>
          <a:p>
            <a:pPr fontAlgn="base"/>
            <a:r>
              <a:rPr lang="en-US" dirty="0"/>
              <a:t>Cochran G, Rosen D, McCarthy RM, </a:t>
            </a:r>
            <a:r>
              <a:rPr lang="en-US" dirty="0" err="1"/>
              <a:t>etal</a:t>
            </a:r>
            <a:r>
              <a:rPr lang="en-US" dirty="0"/>
              <a:t>.</a:t>
            </a:r>
            <a:r>
              <a:rPr lang="en-US" b="1" dirty="0"/>
              <a:t> </a:t>
            </a:r>
            <a:r>
              <a:rPr lang="en-US" dirty="0"/>
              <a:t>Risk factors for symptoms of prescription opioid misuse: do older adults differ from younger adult patients? J </a:t>
            </a:r>
            <a:r>
              <a:rPr lang="en-US" dirty="0" err="1"/>
              <a:t>Geront</a:t>
            </a:r>
            <a:r>
              <a:rPr lang="en-US" dirty="0"/>
              <a:t> </a:t>
            </a:r>
            <a:r>
              <a:rPr lang="en-US" dirty="0" err="1"/>
              <a:t>Soc</a:t>
            </a:r>
            <a:r>
              <a:rPr lang="en-US" dirty="0"/>
              <a:t> Work. 2017;12:1-15. </a:t>
            </a:r>
          </a:p>
          <a:p>
            <a:pPr fontAlgn="base"/>
            <a:endParaRPr lang="en-US" dirty="0"/>
          </a:p>
          <a:p>
            <a:r>
              <a:rPr lang="en-US" dirty="0"/>
              <a:t> </a:t>
            </a:r>
          </a:p>
          <a:p>
            <a:endParaRPr lang="en-US" dirty="0"/>
          </a:p>
          <a:p>
            <a:r>
              <a:rPr lang="en-US" dirty="0"/>
              <a:t> </a:t>
            </a:r>
          </a:p>
        </p:txBody>
      </p:sp>
    </p:spTree>
    <p:extLst>
      <p:ext uri="{BB962C8B-B14F-4D97-AF65-F5344CB8AC3E}">
        <p14:creationId xmlns:p14="http://schemas.microsoft.com/office/powerpoint/2010/main" val="2151751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17594-1086-44AB-B819-03BBACD59CFA}"/>
              </a:ext>
            </a:extLst>
          </p:cNvPr>
          <p:cNvSpPr>
            <a:spLocks noGrp="1"/>
          </p:cNvSpPr>
          <p:nvPr>
            <p:ph type="title"/>
          </p:nvPr>
        </p:nvSpPr>
        <p:spPr/>
        <p:txBody>
          <a:bodyPr/>
          <a:lstStyle/>
          <a:p>
            <a:r>
              <a:rPr lang="en-US" dirty="0"/>
              <a:t>Assessment of a Hidden Epidemic</a:t>
            </a:r>
          </a:p>
        </p:txBody>
      </p:sp>
      <p:sp>
        <p:nvSpPr>
          <p:cNvPr id="3" name="Content Placeholder 2">
            <a:extLst>
              <a:ext uri="{FF2B5EF4-FFF2-40B4-BE49-F238E27FC236}">
                <a16:creationId xmlns:a16="http://schemas.microsoft.com/office/drawing/2014/main" id="{3CCFDA17-5021-4E0E-8AB3-6788B4D9695F}"/>
              </a:ext>
            </a:extLst>
          </p:cNvPr>
          <p:cNvSpPr>
            <a:spLocks noGrp="1"/>
          </p:cNvSpPr>
          <p:nvPr>
            <p:ph idx="1"/>
          </p:nvPr>
        </p:nvSpPr>
        <p:spPr>
          <a:xfrm>
            <a:off x="609600" y="1905001"/>
            <a:ext cx="10972800" cy="3860800"/>
          </a:xfrm>
        </p:spPr>
        <p:txBody>
          <a:bodyPr/>
          <a:lstStyle/>
          <a:p>
            <a:r>
              <a:rPr lang="en-US" dirty="0"/>
              <a:t>Opioid Assessment Tools</a:t>
            </a:r>
          </a:p>
          <a:p>
            <a:pPr lvl="1"/>
            <a:r>
              <a:rPr lang="en-US" dirty="0"/>
              <a:t>Risk Assessment</a:t>
            </a:r>
          </a:p>
          <a:p>
            <a:pPr lvl="2"/>
            <a:r>
              <a:rPr lang="en-US" dirty="0"/>
              <a:t>Not validated in elderly</a:t>
            </a:r>
          </a:p>
          <a:p>
            <a:pPr lvl="2"/>
            <a:r>
              <a:rPr lang="en-US" dirty="0"/>
              <a:t>ORT, DIRE, SOAPP-R</a:t>
            </a:r>
          </a:p>
          <a:p>
            <a:pPr lvl="1"/>
            <a:r>
              <a:rPr lang="en-US" dirty="0"/>
              <a:t>Ongoing Assessment</a:t>
            </a:r>
          </a:p>
          <a:p>
            <a:pPr lvl="2"/>
            <a:r>
              <a:rPr lang="en-US" dirty="0"/>
              <a:t>Not validated in elderly</a:t>
            </a:r>
          </a:p>
          <a:p>
            <a:pPr lvl="2"/>
            <a:r>
              <a:rPr lang="en-US" dirty="0"/>
              <a:t>COMM, ABC, 5-Point Opiate Abuse Checklist</a:t>
            </a:r>
          </a:p>
          <a:p>
            <a:pPr lvl="3"/>
            <a:endParaRPr lang="en-US" dirty="0"/>
          </a:p>
          <a:p>
            <a:pPr lvl="2"/>
            <a:endParaRPr lang="en-US" dirty="0"/>
          </a:p>
        </p:txBody>
      </p:sp>
      <p:sp>
        <p:nvSpPr>
          <p:cNvPr id="4" name="Text Placeholder 3">
            <a:extLst>
              <a:ext uri="{FF2B5EF4-FFF2-40B4-BE49-F238E27FC236}">
                <a16:creationId xmlns:a16="http://schemas.microsoft.com/office/drawing/2014/main" id="{0D1964E4-6646-415D-8162-145AB690B042}"/>
              </a:ext>
            </a:extLst>
          </p:cNvPr>
          <p:cNvSpPr>
            <a:spLocks noGrp="1"/>
          </p:cNvSpPr>
          <p:nvPr>
            <p:ph type="body" sz="quarter" idx="10"/>
          </p:nvPr>
        </p:nvSpPr>
        <p:spPr>
          <a:xfrm>
            <a:off x="-1930400" y="6018113"/>
            <a:ext cx="10972800" cy="812799"/>
          </a:xfrm>
        </p:spPr>
        <p:txBody>
          <a:bodyPr/>
          <a:lstStyle/>
          <a:p>
            <a:r>
              <a:rPr lang="en-US" dirty="0"/>
              <a:t>https://www.opioidrisk.com/book/export/html/613. Accessed September, 4, 2017</a:t>
            </a:r>
          </a:p>
          <a:p>
            <a:endParaRPr lang="en-US" dirty="0"/>
          </a:p>
        </p:txBody>
      </p:sp>
    </p:spTree>
    <p:extLst>
      <p:ext uri="{BB962C8B-B14F-4D97-AF65-F5344CB8AC3E}">
        <p14:creationId xmlns:p14="http://schemas.microsoft.com/office/powerpoint/2010/main" val="2030944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1DDB9-D1B6-4008-9A6E-38F1659A222A}"/>
              </a:ext>
            </a:extLst>
          </p:cNvPr>
          <p:cNvSpPr>
            <a:spLocks noGrp="1"/>
          </p:cNvSpPr>
          <p:nvPr>
            <p:ph type="title"/>
          </p:nvPr>
        </p:nvSpPr>
        <p:spPr/>
        <p:txBody>
          <a:bodyPr/>
          <a:lstStyle/>
          <a:p>
            <a:r>
              <a:rPr lang="en-US" dirty="0"/>
              <a:t>Assessment of a Hidden Epidemic</a:t>
            </a:r>
          </a:p>
        </p:txBody>
      </p:sp>
      <p:sp>
        <p:nvSpPr>
          <p:cNvPr id="3" name="Content Placeholder 2">
            <a:extLst>
              <a:ext uri="{FF2B5EF4-FFF2-40B4-BE49-F238E27FC236}">
                <a16:creationId xmlns:a16="http://schemas.microsoft.com/office/drawing/2014/main" id="{3CB85041-6CBB-4125-A63F-8E042E1D4094}"/>
              </a:ext>
            </a:extLst>
          </p:cNvPr>
          <p:cNvSpPr>
            <a:spLocks noGrp="1"/>
          </p:cNvSpPr>
          <p:nvPr>
            <p:ph idx="1"/>
          </p:nvPr>
        </p:nvSpPr>
        <p:spPr/>
        <p:txBody>
          <a:bodyPr/>
          <a:lstStyle/>
          <a:p>
            <a:r>
              <a:rPr lang="en-US" dirty="0"/>
              <a:t>Other tools</a:t>
            </a:r>
          </a:p>
          <a:p>
            <a:pPr lvl="1"/>
            <a:r>
              <a:rPr lang="en-US" dirty="0"/>
              <a:t>Use of PMP regulated by individual state’s medical &amp; pharmacy boards</a:t>
            </a:r>
          </a:p>
          <a:p>
            <a:pPr lvl="1"/>
            <a:r>
              <a:rPr lang="en-US" dirty="0"/>
              <a:t>Use of urine drug testing as mandated by individual state’s medical &amp; pharmacy boards</a:t>
            </a:r>
          </a:p>
        </p:txBody>
      </p:sp>
      <p:sp>
        <p:nvSpPr>
          <p:cNvPr id="4" name="Text Placeholder 3">
            <a:extLst>
              <a:ext uri="{FF2B5EF4-FFF2-40B4-BE49-F238E27FC236}">
                <a16:creationId xmlns:a16="http://schemas.microsoft.com/office/drawing/2014/main" id="{759C3790-56C2-48C1-91CF-7DE83225C057}"/>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41751571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A86D1-8743-47BC-A768-55D938D01E1C}"/>
              </a:ext>
            </a:extLst>
          </p:cNvPr>
          <p:cNvSpPr>
            <a:spLocks noGrp="1"/>
          </p:cNvSpPr>
          <p:nvPr>
            <p:ph type="title"/>
          </p:nvPr>
        </p:nvSpPr>
        <p:spPr>
          <a:xfrm>
            <a:off x="-26341" y="266703"/>
            <a:ext cx="10972800" cy="1066800"/>
          </a:xfrm>
        </p:spPr>
        <p:txBody>
          <a:bodyPr/>
          <a:lstStyle/>
          <a:p>
            <a:r>
              <a:rPr lang="en-US" dirty="0"/>
              <a:t>Key Take </a:t>
            </a:r>
            <a:r>
              <a:rPr lang="en-US" dirty="0" err="1"/>
              <a:t>Aways</a:t>
            </a:r>
            <a:endParaRPr lang="en-US" dirty="0"/>
          </a:p>
        </p:txBody>
      </p:sp>
      <p:sp>
        <p:nvSpPr>
          <p:cNvPr id="3" name="Content Placeholder 2">
            <a:extLst>
              <a:ext uri="{FF2B5EF4-FFF2-40B4-BE49-F238E27FC236}">
                <a16:creationId xmlns:a16="http://schemas.microsoft.com/office/drawing/2014/main" id="{D6166FE1-73EC-40EB-A5DF-785B6AFD03B5}"/>
              </a:ext>
            </a:extLst>
          </p:cNvPr>
          <p:cNvSpPr>
            <a:spLocks noGrp="1"/>
          </p:cNvSpPr>
          <p:nvPr>
            <p:ph idx="1"/>
          </p:nvPr>
        </p:nvSpPr>
        <p:spPr>
          <a:xfrm>
            <a:off x="0" y="1193800"/>
            <a:ext cx="12192000" cy="5207000"/>
          </a:xfrm>
        </p:spPr>
        <p:txBody>
          <a:bodyPr/>
          <a:lstStyle/>
          <a:p>
            <a:pPr marL="0" indent="0">
              <a:buNone/>
            </a:pPr>
            <a:r>
              <a:rPr lang="en-US" dirty="0"/>
              <a:t>1.  The number of elderly patients will increase in the coming years. It should be expected that the number of geriatric patients abusing &amp;/or addicted to opioid medications should also increase. So, yes, Grandma could really be a junkie.</a:t>
            </a:r>
          </a:p>
          <a:p>
            <a:pPr marL="0" indent="0">
              <a:buNone/>
            </a:pPr>
            <a:r>
              <a:rPr lang="en-US" dirty="0"/>
              <a:t>2. There are no validated tools to screen for GAO. SAMSHA recommends using: CAGE or CAGE-AID, Michigan Alcoholism Screening Test-Geriatrics (MAST-G), and  Alcohol Use Disorders Identification Test (AUDIT) has been recommended.</a:t>
            </a:r>
          </a:p>
          <a:p>
            <a:pPr marL="0" indent="0">
              <a:buNone/>
            </a:pPr>
            <a:endParaRPr lang="en-US" dirty="0"/>
          </a:p>
          <a:p>
            <a:pPr marL="0" indent="0">
              <a:buNone/>
            </a:pPr>
            <a:endParaRPr lang="en-US" dirty="0"/>
          </a:p>
        </p:txBody>
      </p:sp>
      <p:sp>
        <p:nvSpPr>
          <p:cNvPr id="5" name="Text Placeholder 4">
            <a:extLst>
              <a:ext uri="{FF2B5EF4-FFF2-40B4-BE49-F238E27FC236}">
                <a16:creationId xmlns:a16="http://schemas.microsoft.com/office/drawing/2014/main" id="{50ABE88E-B281-463B-9074-13D1785FCB3C}"/>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1821257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C93D43E-1CAD-4092-8B18-0F07823157B4}"/>
              </a:ext>
            </a:extLst>
          </p:cNvPr>
          <p:cNvSpPr>
            <a:spLocks noGrp="1"/>
          </p:cNvSpPr>
          <p:nvPr>
            <p:ph type="title"/>
          </p:nvPr>
        </p:nvSpPr>
        <p:spPr/>
        <p:txBody>
          <a:bodyPr/>
          <a:lstStyle/>
          <a:p>
            <a:r>
              <a:rPr lang="en-US" dirty="0"/>
              <a:t>Key Take </a:t>
            </a:r>
            <a:r>
              <a:rPr lang="en-US" dirty="0" err="1"/>
              <a:t>Aways</a:t>
            </a:r>
            <a:endParaRPr lang="en-US" dirty="0"/>
          </a:p>
        </p:txBody>
      </p:sp>
      <p:sp>
        <p:nvSpPr>
          <p:cNvPr id="6" name="Content Placeholder 5">
            <a:extLst>
              <a:ext uri="{FF2B5EF4-FFF2-40B4-BE49-F238E27FC236}">
                <a16:creationId xmlns:a16="http://schemas.microsoft.com/office/drawing/2014/main" id="{B2E54ADE-4AF0-4138-95D9-04757878CA2B}"/>
              </a:ext>
            </a:extLst>
          </p:cNvPr>
          <p:cNvSpPr>
            <a:spLocks noGrp="1"/>
          </p:cNvSpPr>
          <p:nvPr>
            <p:ph idx="1"/>
          </p:nvPr>
        </p:nvSpPr>
        <p:spPr/>
        <p:txBody>
          <a:bodyPr/>
          <a:lstStyle/>
          <a:p>
            <a:r>
              <a:rPr lang="en-US" dirty="0"/>
              <a:t>GOA is underdiagnosed because:</a:t>
            </a:r>
          </a:p>
          <a:p>
            <a:pPr lvl="1"/>
            <a:r>
              <a:rPr lang="en-US" spc="7" dirty="0">
                <a:solidFill>
                  <a:srgbClr val="000000"/>
                </a:solidFill>
                <a:latin typeface="Times New Roman" panose="02020603050405020304" pitchFamily="18" charset="0"/>
                <a:ea typeface="Times New Roman" panose="02020603050405020304" pitchFamily="18" charset="0"/>
              </a:rPr>
              <a:t>absence of validated diagnostic instruments in the geriatric population</a:t>
            </a:r>
          </a:p>
          <a:p>
            <a:pPr lvl="1"/>
            <a:r>
              <a:rPr lang="en-US" spc="7" dirty="0">
                <a:solidFill>
                  <a:srgbClr val="000000"/>
                </a:solidFill>
                <a:latin typeface="Times New Roman" panose="02020603050405020304" pitchFamily="18" charset="0"/>
                <a:ea typeface="Times New Roman" panose="02020603050405020304" pitchFamily="18" charset="0"/>
              </a:rPr>
              <a:t> the multitude of medical co-morbidities</a:t>
            </a:r>
          </a:p>
          <a:p>
            <a:pPr lvl="1"/>
            <a:r>
              <a:rPr lang="en-US" spc="7" dirty="0">
                <a:solidFill>
                  <a:srgbClr val="000000"/>
                </a:solidFill>
                <a:latin typeface="Times New Roman" panose="02020603050405020304" pitchFamily="18" charset="0"/>
                <a:ea typeface="Times New Roman" panose="02020603050405020304" pitchFamily="18" charset="0"/>
              </a:rPr>
              <a:t>nonspecific clinical presentation in the elderly</a:t>
            </a:r>
          </a:p>
          <a:p>
            <a:pPr lvl="1"/>
            <a:r>
              <a:rPr lang="en-US" spc="7" dirty="0">
                <a:solidFill>
                  <a:srgbClr val="000000"/>
                </a:solidFill>
                <a:latin typeface="Times New Roman" panose="02020603050405020304" pitchFamily="18" charset="0"/>
                <a:ea typeface="Times New Roman" panose="02020603050405020304" pitchFamily="18" charset="0"/>
              </a:rPr>
              <a:t> lack of geriatric provider training or awareness of substance abuse disorders</a:t>
            </a:r>
          </a:p>
          <a:p>
            <a:pPr lvl="1"/>
            <a:r>
              <a:rPr lang="en-US" spc="7" dirty="0">
                <a:solidFill>
                  <a:srgbClr val="000000"/>
                </a:solidFill>
                <a:latin typeface="Times New Roman" panose="02020603050405020304" pitchFamily="18" charset="0"/>
                <a:ea typeface="Times New Roman" panose="02020603050405020304" pitchFamily="18" charset="0"/>
              </a:rPr>
              <a:t>absence of published literature on nonalcohol substance use disorders in this population</a:t>
            </a:r>
            <a:endParaRPr lang="en-US" dirty="0"/>
          </a:p>
          <a:p>
            <a:pPr lvl="1"/>
            <a:endParaRPr lang="en-US" dirty="0"/>
          </a:p>
        </p:txBody>
      </p:sp>
      <p:sp>
        <p:nvSpPr>
          <p:cNvPr id="7" name="Text Placeholder 6">
            <a:extLst>
              <a:ext uri="{FF2B5EF4-FFF2-40B4-BE49-F238E27FC236}">
                <a16:creationId xmlns:a16="http://schemas.microsoft.com/office/drawing/2014/main" id="{FAF3AE74-F0A3-4167-B1D5-7D1BFA337D2A}"/>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6355217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7A8D2-B689-4E45-B2AA-A28CA5B9C1F4}"/>
              </a:ext>
            </a:extLst>
          </p:cNvPr>
          <p:cNvSpPr>
            <a:spLocks noGrp="1"/>
          </p:cNvSpPr>
          <p:nvPr>
            <p:ph type="title"/>
          </p:nvPr>
        </p:nvSpPr>
        <p:spPr>
          <a:xfrm>
            <a:off x="203200" y="889000"/>
            <a:ext cx="10972800" cy="1422400"/>
          </a:xfrm>
        </p:spPr>
        <p:txBody>
          <a:bodyPr>
            <a:noAutofit/>
          </a:bodyPr>
          <a:lstStyle/>
          <a:p>
            <a:r>
              <a:rPr lang="en-US" sz="3200" dirty="0"/>
              <a:t>Post-Test Question 1:</a:t>
            </a:r>
            <a:br>
              <a:rPr lang="en-US" sz="3200" dirty="0"/>
            </a:br>
            <a:r>
              <a:rPr lang="en-US" sz="3200" dirty="0"/>
              <a:t>In the patient’s case medication list, which medications are at risk for abuse</a:t>
            </a:r>
          </a:p>
        </p:txBody>
      </p:sp>
      <p:sp>
        <p:nvSpPr>
          <p:cNvPr id="3" name="Content Placeholder 2">
            <a:extLst>
              <a:ext uri="{FF2B5EF4-FFF2-40B4-BE49-F238E27FC236}">
                <a16:creationId xmlns:a16="http://schemas.microsoft.com/office/drawing/2014/main" id="{AA6462A1-4D74-4E15-8AC4-670601F0D22E}"/>
              </a:ext>
            </a:extLst>
          </p:cNvPr>
          <p:cNvSpPr>
            <a:spLocks noGrp="1"/>
          </p:cNvSpPr>
          <p:nvPr>
            <p:ph idx="1"/>
          </p:nvPr>
        </p:nvSpPr>
        <p:spPr>
          <a:xfrm>
            <a:off x="203200" y="2285997"/>
            <a:ext cx="10972800" cy="4419604"/>
          </a:xfrm>
        </p:spPr>
        <p:txBody>
          <a:bodyPr/>
          <a:lstStyle/>
          <a:p>
            <a:pPr marL="609585" indent="-609585">
              <a:buClr>
                <a:srgbClr val="00B050"/>
              </a:buClr>
              <a:buFont typeface="+mj-lt"/>
              <a:buAutoNum type="alphaUcPeriod"/>
            </a:pPr>
            <a:r>
              <a:rPr lang="en-US" dirty="0"/>
              <a:t>Buspirone, Cyclobenzaprine</a:t>
            </a:r>
          </a:p>
          <a:p>
            <a:pPr marL="609585" indent="-609585">
              <a:buClr>
                <a:srgbClr val="FF0000"/>
              </a:buClr>
              <a:buFont typeface="+mj-lt"/>
              <a:buAutoNum type="alphaUcPeriod" startAt="2"/>
            </a:pPr>
            <a:r>
              <a:rPr lang="en-US" dirty="0"/>
              <a:t>Cyclobenzaprine, Duloxetine</a:t>
            </a:r>
          </a:p>
          <a:p>
            <a:pPr marL="609585" indent="-609585">
              <a:buClr>
                <a:srgbClr val="FFFF00"/>
              </a:buClr>
              <a:buFont typeface="+mj-lt"/>
              <a:buAutoNum type="alphaUcPeriod" startAt="3"/>
            </a:pPr>
            <a:r>
              <a:rPr lang="en-US" dirty="0"/>
              <a:t>Duloxetine, Morphine</a:t>
            </a:r>
          </a:p>
          <a:p>
            <a:pPr marL="609585" indent="-609585">
              <a:buClr>
                <a:srgbClr val="0070C0"/>
              </a:buClr>
              <a:buFont typeface="+mj-lt"/>
              <a:buAutoNum type="alphaUcPeriod" startAt="4"/>
            </a:pPr>
            <a:r>
              <a:rPr lang="en-US" dirty="0"/>
              <a:t>Morphine, Pregabalin</a:t>
            </a:r>
          </a:p>
          <a:p>
            <a:pPr marL="0" indent="0">
              <a:buNone/>
            </a:pPr>
            <a:endParaRPr lang="en-US" dirty="0"/>
          </a:p>
        </p:txBody>
      </p:sp>
      <p:sp>
        <p:nvSpPr>
          <p:cNvPr id="4" name="Text Placeholder 3">
            <a:extLst>
              <a:ext uri="{FF2B5EF4-FFF2-40B4-BE49-F238E27FC236}">
                <a16:creationId xmlns:a16="http://schemas.microsoft.com/office/drawing/2014/main" id="{8AC84084-8B93-437E-A5EB-869A3A74D29C}"/>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7174134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2081F-4C71-499B-A620-A377B2A95A84}"/>
              </a:ext>
            </a:extLst>
          </p:cNvPr>
          <p:cNvSpPr>
            <a:spLocks noGrp="1"/>
          </p:cNvSpPr>
          <p:nvPr>
            <p:ph type="title"/>
          </p:nvPr>
        </p:nvSpPr>
        <p:spPr>
          <a:xfrm>
            <a:off x="-203200" y="266703"/>
            <a:ext cx="10972800" cy="1066800"/>
          </a:xfrm>
        </p:spPr>
        <p:txBody>
          <a:bodyPr>
            <a:normAutofit fontScale="90000"/>
          </a:bodyPr>
          <a:lstStyle/>
          <a:p>
            <a:r>
              <a:rPr lang="en-US" dirty="0"/>
              <a:t>Pretest Question 2: GOA is often underdiagnosed because</a:t>
            </a:r>
          </a:p>
        </p:txBody>
      </p:sp>
      <p:sp>
        <p:nvSpPr>
          <p:cNvPr id="3" name="Content Placeholder 2">
            <a:extLst>
              <a:ext uri="{FF2B5EF4-FFF2-40B4-BE49-F238E27FC236}">
                <a16:creationId xmlns:a16="http://schemas.microsoft.com/office/drawing/2014/main" id="{77554B0B-2E85-4516-958A-7596595FD362}"/>
              </a:ext>
            </a:extLst>
          </p:cNvPr>
          <p:cNvSpPr>
            <a:spLocks noGrp="1"/>
          </p:cNvSpPr>
          <p:nvPr>
            <p:ph idx="1"/>
          </p:nvPr>
        </p:nvSpPr>
        <p:spPr/>
        <p:txBody>
          <a:bodyPr/>
          <a:lstStyle/>
          <a:p>
            <a:pPr>
              <a:buSzPct val="120000"/>
              <a:buBlip>
                <a:blip r:embed="rId2">
                  <a:extLst/>
                </a:blip>
              </a:buBlip>
            </a:pPr>
            <a:r>
              <a:rPr lang="en-US" dirty="0"/>
              <a:t>Elderly patients do not abuse drugs</a:t>
            </a:r>
          </a:p>
          <a:p>
            <a:pPr>
              <a:buSzPct val="120000"/>
              <a:buBlip>
                <a:blip r:embed="rId3"/>
              </a:buBlip>
            </a:pPr>
            <a:r>
              <a:rPr lang="en-US" dirty="0"/>
              <a:t>Opioid abuse is a chronic disease of younger patients</a:t>
            </a:r>
          </a:p>
          <a:p>
            <a:pPr>
              <a:buSzPct val="120000"/>
              <a:buBlip>
                <a:blip r:embed="rId4"/>
              </a:buBlip>
            </a:pPr>
            <a:r>
              <a:rPr lang="en-US" dirty="0"/>
              <a:t>Providers rarely look for GOA </a:t>
            </a:r>
          </a:p>
          <a:p>
            <a:pPr>
              <a:buSzPct val="120000"/>
              <a:buBlip>
                <a:blip r:embed="rId5"/>
              </a:buBlip>
            </a:pPr>
            <a:r>
              <a:rPr lang="en-US" dirty="0"/>
              <a:t>Elderly patients rarely present to clinic impaired from GOA</a:t>
            </a:r>
          </a:p>
          <a:p>
            <a:endParaRPr lang="en-US" dirty="0"/>
          </a:p>
        </p:txBody>
      </p:sp>
      <p:sp>
        <p:nvSpPr>
          <p:cNvPr id="4" name="Text Placeholder 3">
            <a:extLst>
              <a:ext uri="{FF2B5EF4-FFF2-40B4-BE49-F238E27FC236}">
                <a16:creationId xmlns:a16="http://schemas.microsoft.com/office/drawing/2014/main" id="{40083887-AD2B-4DF7-B589-CE1CAA747F82}"/>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874515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4B540-2183-4DFB-BA3E-BCE081C9989A}"/>
              </a:ext>
            </a:extLst>
          </p:cNvPr>
          <p:cNvSpPr>
            <a:spLocks noGrp="1"/>
          </p:cNvSpPr>
          <p:nvPr>
            <p:ph type="title"/>
          </p:nvPr>
        </p:nvSpPr>
        <p:spPr>
          <a:xfrm>
            <a:off x="-101600" y="846667"/>
            <a:ext cx="10972800" cy="1066800"/>
          </a:xfrm>
        </p:spPr>
        <p:txBody>
          <a:bodyPr>
            <a:noAutofit/>
          </a:bodyPr>
          <a:lstStyle/>
          <a:p>
            <a:r>
              <a:rPr lang="en-US" sz="3733" dirty="0"/>
              <a:t>Pretest Question 3: Which of the following screening tools for opioid abuse have been validated in an older population</a:t>
            </a:r>
          </a:p>
        </p:txBody>
      </p:sp>
      <p:sp>
        <p:nvSpPr>
          <p:cNvPr id="3" name="Content Placeholder 2">
            <a:extLst>
              <a:ext uri="{FF2B5EF4-FFF2-40B4-BE49-F238E27FC236}">
                <a16:creationId xmlns:a16="http://schemas.microsoft.com/office/drawing/2014/main" id="{3A2FC71C-2067-4157-AF6F-1F74B12114DD}"/>
              </a:ext>
            </a:extLst>
          </p:cNvPr>
          <p:cNvSpPr>
            <a:spLocks noGrp="1"/>
          </p:cNvSpPr>
          <p:nvPr>
            <p:ph idx="1"/>
          </p:nvPr>
        </p:nvSpPr>
        <p:spPr>
          <a:xfrm>
            <a:off x="304800" y="2180634"/>
            <a:ext cx="10972800" cy="4419604"/>
          </a:xfrm>
        </p:spPr>
        <p:txBody>
          <a:bodyPr/>
          <a:lstStyle/>
          <a:p>
            <a:pPr>
              <a:buSzPct val="120000"/>
              <a:buBlip>
                <a:blip r:embed="rId2"/>
              </a:buBlip>
            </a:pPr>
            <a:r>
              <a:rPr lang="en-US" dirty="0"/>
              <a:t>CAGE , ORT, AUDIT</a:t>
            </a:r>
          </a:p>
          <a:p>
            <a:pPr>
              <a:buSzPct val="120000"/>
              <a:buBlip>
                <a:blip r:embed="rId3"/>
              </a:buBlip>
            </a:pPr>
            <a:r>
              <a:rPr lang="en-US" dirty="0"/>
              <a:t>MAST, ASSIST, DARE</a:t>
            </a:r>
          </a:p>
          <a:p>
            <a:pPr>
              <a:buSzPct val="120000"/>
              <a:buBlip>
                <a:blip r:embed="rId4">
                  <a:extLst/>
                </a:blip>
              </a:buBlip>
            </a:pPr>
            <a:r>
              <a:rPr lang="en-US" dirty="0"/>
              <a:t>None of the above </a:t>
            </a:r>
          </a:p>
          <a:p>
            <a:pPr>
              <a:buSzPct val="120000"/>
              <a:buBlip>
                <a:blip r:embed="rId5"/>
              </a:buBlip>
            </a:pPr>
            <a:r>
              <a:rPr lang="en-US" dirty="0"/>
              <a:t>All of the above </a:t>
            </a:r>
          </a:p>
          <a:p>
            <a:pPr marL="0" indent="0">
              <a:buNone/>
            </a:pPr>
            <a:endParaRPr lang="en-US" dirty="0"/>
          </a:p>
        </p:txBody>
      </p:sp>
      <p:sp>
        <p:nvSpPr>
          <p:cNvPr id="4" name="Text Placeholder 3">
            <a:extLst>
              <a:ext uri="{FF2B5EF4-FFF2-40B4-BE49-F238E27FC236}">
                <a16:creationId xmlns:a16="http://schemas.microsoft.com/office/drawing/2014/main" id="{8D4DD50B-9A59-4DC8-A17A-7497AAC83BC7}"/>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4202455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9DCBF-0843-414B-8FA4-F2A4F9386DE1}"/>
              </a:ext>
            </a:extLst>
          </p:cNvPr>
          <p:cNvSpPr>
            <a:spLocks noGrp="1"/>
          </p:cNvSpPr>
          <p:nvPr>
            <p:ph type="title"/>
          </p:nvPr>
        </p:nvSpPr>
        <p:spPr>
          <a:xfrm>
            <a:off x="153246" y="762000"/>
            <a:ext cx="10972800" cy="1066800"/>
          </a:xfrm>
        </p:spPr>
        <p:txBody>
          <a:bodyPr>
            <a:noAutofit/>
          </a:bodyPr>
          <a:lstStyle/>
          <a:p>
            <a:r>
              <a:rPr lang="en-US" sz="3200" dirty="0"/>
              <a:t>Case Study: WB is a 82 </a:t>
            </a:r>
            <a:r>
              <a:rPr lang="en-US" sz="3200" dirty="0" err="1"/>
              <a:t>yo</a:t>
            </a:r>
            <a:r>
              <a:rPr lang="en-US" sz="3200" dirty="0"/>
              <a:t> male who presents, with his daughter, to your ambulatory care clinic for routine evaluation and refill of his medications</a:t>
            </a:r>
          </a:p>
        </p:txBody>
      </p:sp>
      <p:sp>
        <p:nvSpPr>
          <p:cNvPr id="4" name="Text Placeholder 3">
            <a:extLst>
              <a:ext uri="{FF2B5EF4-FFF2-40B4-BE49-F238E27FC236}">
                <a16:creationId xmlns:a16="http://schemas.microsoft.com/office/drawing/2014/main" id="{BCAF7D2B-B9CD-4625-A846-39479D8E5669}"/>
              </a:ext>
            </a:extLst>
          </p:cNvPr>
          <p:cNvSpPr>
            <a:spLocks noGrp="1"/>
          </p:cNvSpPr>
          <p:nvPr>
            <p:ph type="body" sz="quarter" idx="10"/>
          </p:nvPr>
        </p:nvSpPr>
        <p:spPr/>
        <p:txBody>
          <a:bodyPr/>
          <a:lstStyle/>
          <a:p>
            <a:endParaRPr lang="en-US"/>
          </a:p>
        </p:txBody>
      </p:sp>
      <p:pic>
        <p:nvPicPr>
          <p:cNvPr id="1026" name="Picture 2" descr="Related image">
            <a:extLst>
              <a:ext uri="{FF2B5EF4-FFF2-40B4-BE49-F238E27FC236}">
                <a16:creationId xmlns:a16="http://schemas.microsoft.com/office/drawing/2014/main" id="{BCD184AE-B51C-4322-A028-69239053C64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2682" y="1905000"/>
            <a:ext cx="4997035" cy="44196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william burroughs most famous picture">
            <a:extLst>
              <a:ext uri="{FF2B5EF4-FFF2-40B4-BE49-F238E27FC236}">
                <a16:creationId xmlns:a16="http://schemas.microsoft.com/office/drawing/2014/main" id="{9179C787-3F3F-46D3-A7D9-55AC14E143F5}"/>
              </a:ext>
            </a:extLst>
          </p:cNvPr>
          <p:cNvPicPr>
            <a:picLocks noGrp="1" noChangeAspect="1" noChangeArrowheads="1"/>
          </p:cNvPicPr>
          <p:nvPr>
            <p:ph idx="11"/>
          </p:nvPr>
        </p:nvPicPr>
        <p:blipFill>
          <a:blip r:embed="rId3">
            <a:extLst>
              <a:ext uri="{28A0092B-C50C-407E-A947-70E740481C1C}">
                <a14:useLocalDpi xmlns:a14="http://schemas.microsoft.com/office/drawing/2010/main" val="0"/>
              </a:ext>
            </a:extLst>
          </a:blip>
          <a:srcRect/>
          <a:stretch>
            <a:fillRect/>
          </a:stretch>
        </p:blipFill>
        <p:spPr bwMode="auto">
          <a:xfrm>
            <a:off x="6755553" y="1905000"/>
            <a:ext cx="4370493"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38096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08195-5B66-486B-8762-DE146EC28937}"/>
              </a:ext>
            </a:extLst>
          </p:cNvPr>
          <p:cNvSpPr>
            <a:spLocks noGrp="1"/>
          </p:cNvSpPr>
          <p:nvPr>
            <p:ph type="title"/>
          </p:nvPr>
        </p:nvSpPr>
        <p:spPr/>
        <p:txBody>
          <a:bodyPr>
            <a:noAutofit/>
          </a:bodyPr>
          <a:lstStyle/>
          <a:p>
            <a:r>
              <a:rPr lang="en-US" sz="4267" dirty="0"/>
              <a:t>Pretest Question 4: Which screening tools have been recommended for screening for GOA</a:t>
            </a:r>
          </a:p>
        </p:txBody>
      </p:sp>
      <p:sp>
        <p:nvSpPr>
          <p:cNvPr id="3" name="Content Placeholder 2">
            <a:extLst>
              <a:ext uri="{FF2B5EF4-FFF2-40B4-BE49-F238E27FC236}">
                <a16:creationId xmlns:a16="http://schemas.microsoft.com/office/drawing/2014/main" id="{A9B76FD4-8CB6-494D-9672-17636D3C2354}"/>
              </a:ext>
            </a:extLst>
          </p:cNvPr>
          <p:cNvSpPr>
            <a:spLocks noGrp="1"/>
          </p:cNvSpPr>
          <p:nvPr>
            <p:ph idx="1"/>
          </p:nvPr>
        </p:nvSpPr>
        <p:spPr>
          <a:xfrm>
            <a:off x="203200" y="2006407"/>
            <a:ext cx="10972800" cy="4419604"/>
          </a:xfrm>
        </p:spPr>
        <p:txBody>
          <a:bodyPr/>
          <a:lstStyle/>
          <a:p>
            <a:pPr>
              <a:buSzPct val="120000"/>
              <a:buBlip>
                <a:blip r:embed="rId2"/>
              </a:buBlip>
            </a:pPr>
            <a:r>
              <a:rPr lang="en-US" dirty="0"/>
              <a:t>CAGE, MAST, AUDIT</a:t>
            </a:r>
          </a:p>
          <a:p>
            <a:pPr>
              <a:buSzPct val="120000"/>
              <a:buBlip>
                <a:blip r:embed="rId3"/>
              </a:buBlip>
            </a:pPr>
            <a:r>
              <a:rPr lang="en-US" dirty="0"/>
              <a:t>ORT, CAGE, MAST</a:t>
            </a:r>
          </a:p>
          <a:p>
            <a:pPr>
              <a:buSzPct val="120000"/>
              <a:buBlip>
                <a:blip r:embed="rId4"/>
              </a:buBlip>
            </a:pPr>
            <a:r>
              <a:rPr lang="en-US" dirty="0"/>
              <a:t>DIRE, ORT, CAGE</a:t>
            </a:r>
          </a:p>
          <a:p>
            <a:pPr>
              <a:buSzPct val="120000"/>
              <a:buBlip>
                <a:blip r:embed="rId5"/>
              </a:buBlip>
            </a:pPr>
            <a:r>
              <a:rPr lang="en-US" dirty="0"/>
              <a:t>DARE, DIRE, ORT</a:t>
            </a:r>
          </a:p>
          <a:p>
            <a:endParaRPr lang="en-US" dirty="0"/>
          </a:p>
        </p:txBody>
      </p:sp>
      <p:sp>
        <p:nvSpPr>
          <p:cNvPr id="4" name="Text Placeholder 3">
            <a:extLst>
              <a:ext uri="{FF2B5EF4-FFF2-40B4-BE49-F238E27FC236}">
                <a16:creationId xmlns:a16="http://schemas.microsoft.com/office/drawing/2014/main" id="{A0A42251-FBDC-4F00-92ED-20D42FED178B}"/>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42553017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0ADF2-F1F1-4E5D-841D-46812F4C2641}"/>
              </a:ext>
            </a:extLst>
          </p:cNvPr>
          <p:cNvSpPr>
            <a:spLocks noGrp="1"/>
          </p:cNvSpPr>
          <p:nvPr>
            <p:ph type="title"/>
          </p:nvPr>
        </p:nvSpPr>
        <p:spPr/>
        <p:txBody>
          <a:bodyPr>
            <a:noAutofit/>
          </a:bodyPr>
          <a:lstStyle/>
          <a:p>
            <a:r>
              <a:rPr lang="en-US" sz="4267" dirty="0"/>
              <a:t>Pretest Question 5: Examples of system issues that bias against diagnosis of GOA are</a:t>
            </a:r>
          </a:p>
        </p:txBody>
      </p:sp>
      <p:sp>
        <p:nvSpPr>
          <p:cNvPr id="3" name="Content Placeholder 2">
            <a:extLst>
              <a:ext uri="{FF2B5EF4-FFF2-40B4-BE49-F238E27FC236}">
                <a16:creationId xmlns:a16="http://schemas.microsoft.com/office/drawing/2014/main" id="{BB146409-C7CB-4656-AA81-F0B49A495C9F}"/>
              </a:ext>
            </a:extLst>
          </p:cNvPr>
          <p:cNvSpPr>
            <a:spLocks noGrp="1"/>
          </p:cNvSpPr>
          <p:nvPr>
            <p:ph idx="1"/>
          </p:nvPr>
        </p:nvSpPr>
        <p:spPr/>
        <p:txBody>
          <a:bodyPr/>
          <a:lstStyle/>
          <a:p>
            <a:pPr>
              <a:buSzPct val="120000"/>
              <a:buBlip>
                <a:blip r:embed="rId2">
                  <a:extLst/>
                </a:blip>
              </a:buBlip>
            </a:pPr>
            <a:r>
              <a:rPr lang="en-US" dirty="0"/>
              <a:t>Definition of older adult may vary, grandma deserves one last indulgence</a:t>
            </a:r>
          </a:p>
          <a:p>
            <a:pPr>
              <a:buSzPct val="120000"/>
              <a:buBlip>
                <a:blip r:embed="rId3"/>
              </a:buBlip>
            </a:pPr>
            <a:r>
              <a:rPr lang="en-US" dirty="0"/>
              <a:t>Large study sizes, multiple studies available </a:t>
            </a:r>
          </a:p>
          <a:p>
            <a:pPr>
              <a:buSzPct val="120000"/>
              <a:buBlip>
                <a:blip r:embed="rId4">
                  <a:extLst/>
                </a:blip>
              </a:buBlip>
            </a:pPr>
            <a:r>
              <a:rPr lang="en-US" dirty="0"/>
              <a:t>A depth of provider education, GOA has been decreasing over time </a:t>
            </a:r>
          </a:p>
          <a:p>
            <a:pPr>
              <a:buSzPct val="120000"/>
              <a:buBlip>
                <a:blip r:embed="rId5"/>
              </a:buBlip>
            </a:pPr>
            <a:r>
              <a:rPr lang="en-US"/>
              <a:t>Most geriatric patients enter the rehab-treatment system via legal avenues, elder patient’s families can’t tell if grandma is abusing opioid medication</a:t>
            </a:r>
          </a:p>
          <a:p>
            <a:endParaRPr lang="en-US" dirty="0"/>
          </a:p>
        </p:txBody>
      </p:sp>
      <p:sp>
        <p:nvSpPr>
          <p:cNvPr id="4" name="Text Placeholder 3">
            <a:extLst>
              <a:ext uri="{FF2B5EF4-FFF2-40B4-BE49-F238E27FC236}">
                <a16:creationId xmlns:a16="http://schemas.microsoft.com/office/drawing/2014/main" id="{8FDB7E22-C666-4F10-AF55-7895266F57C7}"/>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102190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EF0A078-7C4C-4C71-9D6A-86FFD3E836FB}"/>
              </a:ext>
            </a:extLst>
          </p:cNvPr>
          <p:cNvSpPr>
            <a:spLocks noGrp="1"/>
          </p:cNvSpPr>
          <p:nvPr>
            <p:ph type="title"/>
          </p:nvPr>
        </p:nvSpPr>
        <p:spPr>
          <a:xfrm>
            <a:off x="52681" y="721552"/>
            <a:ext cx="10972800" cy="1066800"/>
          </a:xfrm>
        </p:spPr>
        <p:txBody>
          <a:bodyPr>
            <a:noAutofit/>
          </a:bodyPr>
          <a:lstStyle/>
          <a:p>
            <a:r>
              <a:rPr lang="en-US" sz="3200" dirty="0"/>
              <a:t>Case Study: WB is a 82 </a:t>
            </a:r>
            <a:r>
              <a:rPr lang="en-US" sz="3200" dirty="0" err="1"/>
              <a:t>yo</a:t>
            </a:r>
            <a:r>
              <a:rPr lang="en-US" sz="3200" dirty="0"/>
              <a:t> male who presents, with his daughter, to your ambulatory care clinic for routine evaluation and refill of his medications</a:t>
            </a:r>
          </a:p>
        </p:txBody>
      </p:sp>
      <p:sp>
        <p:nvSpPr>
          <p:cNvPr id="6" name="Content Placeholder 5">
            <a:extLst>
              <a:ext uri="{FF2B5EF4-FFF2-40B4-BE49-F238E27FC236}">
                <a16:creationId xmlns:a16="http://schemas.microsoft.com/office/drawing/2014/main" id="{74C673D9-AC8E-422D-85E9-EA5E6841EB52}"/>
              </a:ext>
            </a:extLst>
          </p:cNvPr>
          <p:cNvSpPr>
            <a:spLocks noGrp="1"/>
          </p:cNvSpPr>
          <p:nvPr>
            <p:ph idx="1"/>
          </p:nvPr>
        </p:nvSpPr>
        <p:spPr/>
        <p:txBody>
          <a:bodyPr>
            <a:normAutofit/>
          </a:bodyPr>
          <a:lstStyle/>
          <a:p>
            <a:r>
              <a:rPr lang="en-US" dirty="0"/>
              <a:t>CC:</a:t>
            </a:r>
          </a:p>
          <a:p>
            <a:pPr lvl="1"/>
            <a:r>
              <a:rPr lang="en-US" dirty="0"/>
              <a:t>↑↑ pain, ↓ sleep, “memory”</a:t>
            </a:r>
          </a:p>
          <a:p>
            <a:r>
              <a:rPr lang="en-US" dirty="0"/>
              <a:t>PMH:</a:t>
            </a:r>
          </a:p>
          <a:p>
            <a:pPr lvl="1"/>
            <a:r>
              <a:rPr lang="en-US" dirty="0"/>
              <a:t>Chronic pain: OA </a:t>
            </a:r>
            <a:r>
              <a:rPr lang="en-US" dirty="0" err="1"/>
              <a:t>b/l</a:t>
            </a:r>
            <a:r>
              <a:rPr lang="en-US" dirty="0"/>
              <a:t> hips &amp; knees, DDD (L4-L5)</a:t>
            </a:r>
          </a:p>
          <a:p>
            <a:pPr lvl="1"/>
            <a:r>
              <a:rPr lang="en-US" dirty="0"/>
              <a:t>Depression</a:t>
            </a:r>
          </a:p>
          <a:p>
            <a:pPr lvl="1"/>
            <a:r>
              <a:rPr lang="en-US" dirty="0"/>
              <a:t>Anxiety</a:t>
            </a:r>
          </a:p>
          <a:p>
            <a:pPr lvl="1"/>
            <a:r>
              <a:rPr lang="en-US" dirty="0"/>
              <a:t>PTSD ; assault , 1987</a:t>
            </a:r>
          </a:p>
          <a:p>
            <a:pPr lvl="1"/>
            <a:r>
              <a:rPr lang="en-US" dirty="0"/>
              <a:t>T2DM</a:t>
            </a:r>
          </a:p>
          <a:p>
            <a:pPr lvl="1"/>
            <a:r>
              <a:rPr lang="en-US" dirty="0"/>
              <a:t>Osteoporosis</a:t>
            </a:r>
          </a:p>
          <a:p>
            <a:endParaRPr lang="en-US" dirty="0"/>
          </a:p>
        </p:txBody>
      </p:sp>
      <p:sp>
        <p:nvSpPr>
          <p:cNvPr id="7" name="Text Placeholder 6">
            <a:extLst>
              <a:ext uri="{FF2B5EF4-FFF2-40B4-BE49-F238E27FC236}">
                <a16:creationId xmlns:a16="http://schemas.microsoft.com/office/drawing/2014/main" id="{634C001B-08BA-4E48-8087-09F55A8452A4}"/>
              </a:ext>
            </a:extLst>
          </p:cNvPr>
          <p:cNvSpPr>
            <a:spLocks noGrp="1"/>
          </p:cNvSpPr>
          <p:nvPr>
            <p:ph type="body" sz="quarter" idx="10"/>
          </p:nvPr>
        </p:nvSpPr>
        <p:spPr/>
        <p:txBody>
          <a:bodyPr/>
          <a:lstStyle/>
          <a:p>
            <a:endParaRPr lang="en-US"/>
          </a:p>
        </p:txBody>
      </p:sp>
      <p:sp>
        <p:nvSpPr>
          <p:cNvPr id="8" name="Content Placeholder 7">
            <a:extLst>
              <a:ext uri="{FF2B5EF4-FFF2-40B4-BE49-F238E27FC236}">
                <a16:creationId xmlns:a16="http://schemas.microsoft.com/office/drawing/2014/main" id="{F4E8A1F3-93A1-4484-A63B-22851582D3DD}"/>
              </a:ext>
            </a:extLst>
          </p:cNvPr>
          <p:cNvSpPr>
            <a:spLocks noGrp="1"/>
          </p:cNvSpPr>
          <p:nvPr>
            <p:ph idx="11"/>
          </p:nvPr>
        </p:nvSpPr>
        <p:spPr/>
        <p:txBody>
          <a:bodyPr/>
          <a:lstStyle/>
          <a:p>
            <a:r>
              <a:rPr lang="en-US" dirty="0"/>
              <a:t>FH:</a:t>
            </a:r>
          </a:p>
          <a:p>
            <a:pPr lvl="1"/>
            <a:r>
              <a:rPr lang="en-US" dirty="0"/>
              <a:t>Parents:</a:t>
            </a:r>
          </a:p>
          <a:p>
            <a:pPr lvl="2"/>
            <a:r>
              <a:rPr lang="en-US" dirty="0"/>
              <a:t>Both deceased; father from MI; mother from CVA, father divorced when patient was 11 </a:t>
            </a:r>
            <a:r>
              <a:rPr lang="en-US" dirty="0" err="1"/>
              <a:t>yo</a:t>
            </a:r>
            <a:endParaRPr lang="en-US" dirty="0"/>
          </a:p>
          <a:p>
            <a:pPr lvl="1"/>
            <a:r>
              <a:rPr lang="en-US" dirty="0"/>
              <a:t>Divorced:</a:t>
            </a:r>
          </a:p>
          <a:p>
            <a:pPr lvl="2"/>
            <a:r>
              <a:rPr lang="en-US" dirty="0"/>
              <a:t>husband alcoholic, abusive</a:t>
            </a:r>
          </a:p>
          <a:p>
            <a:pPr lvl="1"/>
            <a:r>
              <a:rPr lang="en-US" dirty="0"/>
              <a:t>2 daughters, 1 son:</a:t>
            </a:r>
          </a:p>
          <a:p>
            <a:pPr lvl="2"/>
            <a:r>
              <a:rPr lang="en-US" dirty="0"/>
              <a:t>both daughters w/ +PMH for </a:t>
            </a:r>
            <a:r>
              <a:rPr lang="en-US" dirty="0" err="1"/>
              <a:t>tx</a:t>
            </a:r>
            <a:r>
              <a:rPr lang="en-US" dirty="0"/>
              <a:t> for SUDs</a:t>
            </a:r>
          </a:p>
          <a:p>
            <a:endParaRPr lang="en-US" dirty="0"/>
          </a:p>
        </p:txBody>
      </p:sp>
    </p:spTree>
    <p:extLst>
      <p:ext uri="{BB962C8B-B14F-4D97-AF65-F5344CB8AC3E}">
        <p14:creationId xmlns:p14="http://schemas.microsoft.com/office/powerpoint/2010/main" val="2182796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CF8F53B-A29F-44DC-945E-C97551BA5CF9}"/>
              </a:ext>
            </a:extLst>
          </p:cNvPr>
          <p:cNvSpPr>
            <a:spLocks noGrp="1"/>
          </p:cNvSpPr>
          <p:nvPr>
            <p:ph type="title"/>
          </p:nvPr>
        </p:nvSpPr>
        <p:spPr/>
        <p:txBody>
          <a:bodyPr/>
          <a:lstStyle/>
          <a:p>
            <a:r>
              <a:rPr lang="en-US" dirty="0"/>
              <a:t>Case Study : Continued</a:t>
            </a:r>
          </a:p>
        </p:txBody>
      </p:sp>
      <p:sp>
        <p:nvSpPr>
          <p:cNvPr id="6" name="Content Placeholder 5">
            <a:extLst>
              <a:ext uri="{FF2B5EF4-FFF2-40B4-BE49-F238E27FC236}">
                <a16:creationId xmlns:a16="http://schemas.microsoft.com/office/drawing/2014/main" id="{0DCD4D9C-2003-4CB2-A8BB-A6ECE6636B51}"/>
              </a:ext>
            </a:extLst>
          </p:cNvPr>
          <p:cNvSpPr>
            <a:spLocks noGrp="1"/>
          </p:cNvSpPr>
          <p:nvPr>
            <p:ph idx="1"/>
          </p:nvPr>
        </p:nvSpPr>
        <p:spPr/>
        <p:txBody>
          <a:bodyPr/>
          <a:lstStyle/>
          <a:p>
            <a:r>
              <a:rPr lang="en-US" dirty="0"/>
              <a:t>Medications:</a:t>
            </a:r>
          </a:p>
          <a:p>
            <a:pPr lvl="1"/>
            <a:r>
              <a:rPr lang="en-US" dirty="0"/>
              <a:t>Buspirone 10mg </a:t>
            </a:r>
            <a:r>
              <a:rPr lang="en-US" dirty="0" err="1"/>
              <a:t>tid</a:t>
            </a:r>
            <a:endParaRPr lang="en-US" dirty="0"/>
          </a:p>
          <a:p>
            <a:pPr lvl="1"/>
            <a:r>
              <a:rPr lang="en-US" dirty="0"/>
              <a:t>Cyclobenzaprine 10mgtid</a:t>
            </a:r>
          </a:p>
          <a:p>
            <a:pPr lvl="1"/>
            <a:r>
              <a:rPr lang="en-US" dirty="0"/>
              <a:t>Duloxetine 20mg bid</a:t>
            </a:r>
          </a:p>
          <a:p>
            <a:pPr lvl="1"/>
            <a:r>
              <a:rPr lang="en-US" dirty="0"/>
              <a:t>Metformin 500mg bid</a:t>
            </a:r>
          </a:p>
          <a:p>
            <a:pPr lvl="1"/>
            <a:r>
              <a:rPr lang="en-US" dirty="0"/>
              <a:t>Morphine 15mg q6h</a:t>
            </a:r>
          </a:p>
          <a:p>
            <a:pPr lvl="1"/>
            <a:r>
              <a:rPr lang="en-US" dirty="0"/>
              <a:t>Mirtazapine 15mg, #1-2 </a:t>
            </a:r>
            <a:r>
              <a:rPr lang="en-US" dirty="0" err="1"/>
              <a:t>hs</a:t>
            </a:r>
            <a:endParaRPr lang="en-US" dirty="0"/>
          </a:p>
          <a:p>
            <a:pPr lvl="1"/>
            <a:r>
              <a:rPr lang="en-US" dirty="0"/>
              <a:t>Pregabalin 100mg </a:t>
            </a:r>
            <a:r>
              <a:rPr lang="en-US" dirty="0" err="1"/>
              <a:t>tid</a:t>
            </a:r>
            <a:endParaRPr lang="en-US" dirty="0"/>
          </a:p>
          <a:p>
            <a:pPr lvl="1"/>
            <a:r>
              <a:rPr lang="en-US" dirty="0"/>
              <a:t>Ca 500mg </a:t>
            </a:r>
            <a:r>
              <a:rPr lang="en-US" dirty="0" err="1"/>
              <a:t>tid</a:t>
            </a:r>
            <a:endParaRPr lang="en-US" dirty="0"/>
          </a:p>
          <a:p>
            <a:endParaRPr lang="en-US" dirty="0"/>
          </a:p>
        </p:txBody>
      </p:sp>
      <p:sp>
        <p:nvSpPr>
          <p:cNvPr id="7" name="Text Placeholder 6">
            <a:extLst>
              <a:ext uri="{FF2B5EF4-FFF2-40B4-BE49-F238E27FC236}">
                <a16:creationId xmlns:a16="http://schemas.microsoft.com/office/drawing/2014/main" id="{83D322FA-4DA3-487E-818B-1ADC9FF53D62}"/>
              </a:ext>
            </a:extLst>
          </p:cNvPr>
          <p:cNvSpPr>
            <a:spLocks noGrp="1"/>
          </p:cNvSpPr>
          <p:nvPr>
            <p:ph type="body" sz="quarter" idx="10"/>
          </p:nvPr>
        </p:nvSpPr>
        <p:spPr/>
        <p:txBody>
          <a:bodyPr/>
          <a:lstStyle/>
          <a:p>
            <a:endParaRPr lang="en-US"/>
          </a:p>
        </p:txBody>
      </p:sp>
      <p:sp>
        <p:nvSpPr>
          <p:cNvPr id="8" name="Content Placeholder 7">
            <a:extLst>
              <a:ext uri="{FF2B5EF4-FFF2-40B4-BE49-F238E27FC236}">
                <a16:creationId xmlns:a16="http://schemas.microsoft.com/office/drawing/2014/main" id="{BDDFEBBE-B95C-44B6-817E-ACC284575715}"/>
              </a:ext>
            </a:extLst>
          </p:cNvPr>
          <p:cNvSpPr>
            <a:spLocks noGrp="1"/>
          </p:cNvSpPr>
          <p:nvPr>
            <p:ph idx="11"/>
          </p:nvPr>
        </p:nvSpPr>
        <p:spPr/>
        <p:txBody>
          <a:bodyPr>
            <a:normAutofit fontScale="92500" lnSpcReduction="20000"/>
          </a:bodyPr>
          <a:lstStyle/>
          <a:p>
            <a:r>
              <a:rPr lang="en-US" dirty="0"/>
              <a:t>VS:</a:t>
            </a:r>
          </a:p>
          <a:p>
            <a:pPr lvl="1"/>
            <a:r>
              <a:rPr lang="en-US" dirty="0"/>
              <a:t>BP: 155/80      </a:t>
            </a:r>
            <a:r>
              <a:rPr lang="en-US" dirty="0" err="1"/>
              <a:t>Ht</a:t>
            </a:r>
            <a:r>
              <a:rPr lang="en-US" dirty="0"/>
              <a:t>: 5’2”</a:t>
            </a:r>
          </a:p>
          <a:p>
            <a:pPr lvl="1"/>
            <a:r>
              <a:rPr lang="en-US" dirty="0"/>
              <a:t>HR: 100 bpm   </a:t>
            </a:r>
            <a:r>
              <a:rPr lang="en-US" dirty="0" err="1"/>
              <a:t>Wt</a:t>
            </a:r>
            <a:r>
              <a:rPr lang="en-US" dirty="0"/>
              <a:t>: 105lb</a:t>
            </a:r>
          </a:p>
          <a:p>
            <a:pPr lvl="1"/>
            <a:r>
              <a:rPr lang="en-US" dirty="0"/>
              <a:t>R: 20                  QTc: 480ms</a:t>
            </a:r>
          </a:p>
          <a:p>
            <a:r>
              <a:rPr lang="en-US" dirty="0"/>
              <a:t>Lab</a:t>
            </a:r>
          </a:p>
          <a:p>
            <a:pPr lvl="1"/>
            <a:r>
              <a:rPr lang="en-US" dirty="0" err="1"/>
              <a:t>SCr</a:t>
            </a:r>
            <a:r>
              <a:rPr lang="en-US" dirty="0"/>
              <a:t>: 1.4</a:t>
            </a:r>
          </a:p>
          <a:p>
            <a:pPr lvl="1"/>
            <a:r>
              <a:rPr lang="en-US" dirty="0"/>
              <a:t>LFTs: WNL</a:t>
            </a:r>
          </a:p>
          <a:p>
            <a:pPr lvl="1"/>
            <a:r>
              <a:rPr lang="en-US" dirty="0"/>
              <a:t>UDM: + morphine, hydromorphone</a:t>
            </a:r>
          </a:p>
          <a:p>
            <a:pPr lvl="1"/>
            <a:endParaRPr lang="en-US" dirty="0"/>
          </a:p>
          <a:p>
            <a:r>
              <a:rPr lang="en-US" dirty="0"/>
              <a:t>Other Monitoring</a:t>
            </a:r>
          </a:p>
          <a:p>
            <a:pPr lvl="1"/>
            <a:r>
              <a:rPr lang="en-US" dirty="0"/>
              <a:t>PMP: appropriate for 28 day fill cycle</a:t>
            </a:r>
          </a:p>
          <a:p>
            <a:pPr lvl="1"/>
            <a:r>
              <a:rPr lang="en-US" dirty="0"/>
              <a:t>EHR Rx fill list show early fills for cyclobenzaprine, morphine, pregabalin</a:t>
            </a:r>
          </a:p>
          <a:p>
            <a:endParaRPr lang="en-US" dirty="0"/>
          </a:p>
        </p:txBody>
      </p:sp>
    </p:spTree>
    <p:extLst>
      <p:ext uri="{BB962C8B-B14F-4D97-AF65-F5344CB8AC3E}">
        <p14:creationId xmlns:p14="http://schemas.microsoft.com/office/powerpoint/2010/main" val="812203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39CC9DB-11A2-4635-B9FE-DCF5F08F78FF}"/>
              </a:ext>
            </a:extLst>
          </p:cNvPr>
          <p:cNvSpPr>
            <a:spLocks noGrp="1"/>
          </p:cNvSpPr>
          <p:nvPr>
            <p:ph type="title"/>
          </p:nvPr>
        </p:nvSpPr>
        <p:spPr/>
        <p:txBody>
          <a:bodyPr/>
          <a:lstStyle/>
          <a:p>
            <a:r>
              <a:rPr lang="en-US" dirty="0"/>
              <a:t>Case Study: Continued</a:t>
            </a:r>
          </a:p>
        </p:txBody>
      </p:sp>
      <p:sp>
        <p:nvSpPr>
          <p:cNvPr id="6" name="Content Placeholder 5">
            <a:extLst>
              <a:ext uri="{FF2B5EF4-FFF2-40B4-BE49-F238E27FC236}">
                <a16:creationId xmlns:a16="http://schemas.microsoft.com/office/drawing/2014/main" id="{CAAA31FB-CF73-4773-AF9D-A4A6BEB3135C}"/>
              </a:ext>
            </a:extLst>
          </p:cNvPr>
          <p:cNvSpPr>
            <a:spLocks noGrp="1"/>
          </p:cNvSpPr>
          <p:nvPr>
            <p:ph idx="1"/>
          </p:nvPr>
        </p:nvSpPr>
        <p:spPr/>
        <p:txBody>
          <a:bodyPr>
            <a:normAutofit lnSpcReduction="10000"/>
          </a:bodyPr>
          <a:lstStyle/>
          <a:p>
            <a:r>
              <a:rPr lang="en-US" dirty="0"/>
              <a:t>PE:</a:t>
            </a:r>
          </a:p>
          <a:p>
            <a:pPr lvl="1"/>
            <a:r>
              <a:rPr lang="en-US" dirty="0"/>
              <a:t>Well groomed, eye contact diverted at times</a:t>
            </a:r>
          </a:p>
          <a:p>
            <a:pPr lvl="1"/>
            <a:r>
              <a:rPr lang="en-US" dirty="0"/>
              <a:t>Affect is flat, somewhat engaged in conversation, cognition &amp; memory is slow &amp; she has impaired word search, patient is hypervigilant</a:t>
            </a:r>
          </a:p>
          <a:p>
            <a:pPr lvl="1"/>
            <a:r>
              <a:rPr lang="en-US" dirty="0"/>
              <a:t>States his pain is ↑↑, but cannot discern a specific pain driver</a:t>
            </a:r>
          </a:p>
          <a:p>
            <a:pPr lvl="1"/>
            <a:r>
              <a:rPr lang="en-US" dirty="0"/>
              <a:t>He is focused on his cyclobenzaprine, morphine &amp; pregabalin</a:t>
            </a:r>
          </a:p>
          <a:p>
            <a:pPr lvl="1"/>
            <a:r>
              <a:rPr lang="en-US" dirty="0"/>
              <a:t>Motor &amp; neuro exam at baseline </a:t>
            </a:r>
          </a:p>
          <a:p>
            <a:endParaRPr lang="en-US" dirty="0"/>
          </a:p>
        </p:txBody>
      </p:sp>
      <p:sp>
        <p:nvSpPr>
          <p:cNvPr id="7" name="Text Placeholder 6">
            <a:extLst>
              <a:ext uri="{FF2B5EF4-FFF2-40B4-BE49-F238E27FC236}">
                <a16:creationId xmlns:a16="http://schemas.microsoft.com/office/drawing/2014/main" id="{C29A5802-E213-4794-AEB6-15E8740EC362}"/>
              </a:ext>
            </a:extLst>
          </p:cNvPr>
          <p:cNvSpPr>
            <a:spLocks noGrp="1"/>
          </p:cNvSpPr>
          <p:nvPr>
            <p:ph type="body" sz="quarter" idx="10"/>
          </p:nvPr>
        </p:nvSpPr>
        <p:spPr/>
        <p:txBody>
          <a:bodyPr/>
          <a:lstStyle/>
          <a:p>
            <a:endParaRPr lang="en-US"/>
          </a:p>
        </p:txBody>
      </p:sp>
      <p:pic>
        <p:nvPicPr>
          <p:cNvPr id="2050" name="Picture 2" descr="Image result for william burroughs most famous picture">
            <a:extLst>
              <a:ext uri="{FF2B5EF4-FFF2-40B4-BE49-F238E27FC236}">
                <a16:creationId xmlns:a16="http://schemas.microsoft.com/office/drawing/2014/main" id="{32D15BE3-3450-4CEC-9F56-6492E129B672}"/>
              </a:ext>
            </a:extLst>
          </p:cNvPr>
          <p:cNvPicPr>
            <a:picLocks noGrp="1" noChangeAspect="1" noChangeArrowheads="1"/>
          </p:cNvPicPr>
          <p:nvPr>
            <p:ph idx="11"/>
          </p:nvPr>
        </p:nvPicPr>
        <p:blipFill>
          <a:blip r:embed="rId2">
            <a:extLst>
              <a:ext uri="{28A0092B-C50C-407E-A947-70E740481C1C}">
                <a14:useLocalDpi xmlns:a14="http://schemas.microsoft.com/office/drawing/2010/main" val="0"/>
              </a:ext>
            </a:extLst>
          </a:blip>
          <a:srcRect/>
          <a:stretch>
            <a:fillRect/>
          </a:stretch>
        </p:blipFill>
        <p:spPr bwMode="auto">
          <a:xfrm>
            <a:off x="7299348" y="1905000"/>
            <a:ext cx="3282904"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3866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84200"/>
            <a:ext cx="10972800" cy="1066800"/>
          </a:xfrm>
        </p:spPr>
        <p:txBody>
          <a:bodyPr>
            <a:noAutofit/>
          </a:bodyPr>
          <a:lstStyle/>
          <a:p>
            <a:r>
              <a:rPr lang="en-US" sz="3733" dirty="0"/>
              <a:t>Pre-Test Question 1:</a:t>
            </a:r>
            <a:br>
              <a:rPr lang="en-US" sz="3733" dirty="0"/>
            </a:br>
            <a:r>
              <a:rPr lang="en-US" sz="3733" dirty="0"/>
              <a:t>In the patient’s case medication list, which medications are at risk for abuse</a:t>
            </a:r>
          </a:p>
        </p:txBody>
      </p:sp>
      <p:sp>
        <p:nvSpPr>
          <p:cNvPr id="3" name="Content Placeholder 2"/>
          <p:cNvSpPr>
            <a:spLocks noGrp="1"/>
          </p:cNvSpPr>
          <p:nvPr>
            <p:ph idx="1"/>
          </p:nvPr>
        </p:nvSpPr>
        <p:spPr>
          <a:xfrm>
            <a:off x="609600" y="2285997"/>
            <a:ext cx="10972800" cy="4419604"/>
          </a:xfrm>
        </p:spPr>
        <p:txBody>
          <a:bodyPr>
            <a:normAutofit/>
          </a:bodyPr>
          <a:lstStyle/>
          <a:p>
            <a:pPr marL="609585" indent="-609585">
              <a:buClr>
                <a:srgbClr val="00B050"/>
              </a:buClr>
              <a:buFont typeface="+mj-lt"/>
              <a:buAutoNum type="alphaUcPeriod"/>
            </a:pPr>
            <a:r>
              <a:rPr lang="en-US" dirty="0"/>
              <a:t>Buspirone, Cyclobenzaprine</a:t>
            </a:r>
          </a:p>
          <a:p>
            <a:pPr marL="609585" indent="-609585">
              <a:buClr>
                <a:srgbClr val="FF0000"/>
              </a:buClr>
              <a:buFont typeface="+mj-lt"/>
              <a:buAutoNum type="alphaUcPeriod" startAt="2"/>
            </a:pPr>
            <a:r>
              <a:rPr lang="en-US" dirty="0"/>
              <a:t>Cyclobenzaprine, Duloxetine</a:t>
            </a:r>
          </a:p>
          <a:p>
            <a:pPr marL="609585" indent="-609585">
              <a:buClr>
                <a:srgbClr val="FFFF00"/>
              </a:buClr>
              <a:buFont typeface="+mj-lt"/>
              <a:buAutoNum type="alphaUcPeriod" startAt="3"/>
            </a:pPr>
            <a:r>
              <a:rPr lang="en-US" dirty="0"/>
              <a:t>Duloxetine, Morphine</a:t>
            </a:r>
          </a:p>
          <a:p>
            <a:pPr marL="609585" indent="-609585">
              <a:buClr>
                <a:srgbClr val="0070C0"/>
              </a:buClr>
              <a:buFont typeface="+mj-lt"/>
              <a:buAutoNum type="alphaUcPeriod" startAt="4"/>
            </a:pPr>
            <a:r>
              <a:rPr lang="en-US" dirty="0"/>
              <a:t>Morphine, Pregabalin</a:t>
            </a:r>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720737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366" y="762006"/>
            <a:ext cx="10972800" cy="1066800"/>
          </a:xfrm>
        </p:spPr>
        <p:txBody>
          <a:bodyPr>
            <a:normAutofit fontScale="90000"/>
          </a:bodyPr>
          <a:lstStyle/>
          <a:p>
            <a:r>
              <a:rPr lang="en-US" dirty="0"/>
              <a:t>Pretest Question 2: GOA is often underdiagnosed because</a:t>
            </a:r>
          </a:p>
        </p:txBody>
      </p:sp>
      <p:sp>
        <p:nvSpPr>
          <p:cNvPr id="3" name="Content Placeholder 2"/>
          <p:cNvSpPr>
            <a:spLocks noGrp="1"/>
          </p:cNvSpPr>
          <p:nvPr>
            <p:ph idx="1"/>
          </p:nvPr>
        </p:nvSpPr>
        <p:spPr/>
        <p:txBody>
          <a:bodyPr/>
          <a:lstStyle/>
          <a:p>
            <a:pPr>
              <a:buSzPct val="120000"/>
              <a:buBlip>
                <a:blip r:embed="rId3">
                  <a:extLst/>
                </a:blip>
              </a:buBlip>
            </a:pPr>
            <a:r>
              <a:rPr lang="en-US" dirty="0"/>
              <a:t>Elderly patients do not abuse drugs</a:t>
            </a:r>
          </a:p>
          <a:p>
            <a:pPr>
              <a:buSzPct val="120000"/>
              <a:buBlip>
                <a:blip r:embed="rId4"/>
              </a:buBlip>
            </a:pPr>
            <a:r>
              <a:rPr lang="en-US" dirty="0"/>
              <a:t>Opioid abuse is a chronic disease of younger patients</a:t>
            </a:r>
          </a:p>
          <a:p>
            <a:pPr>
              <a:buSzPct val="120000"/>
              <a:buBlip>
                <a:blip r:embed="rId5"/>
              </a:buBlip>
            </a:pPr>
            <a:r>
              <a:rPr lang="en-US" dirty="0"/>
              <a:t>Providers rarely look for GOA </a:t>
            </a:r>
          </a:p>
          <a:p>
            <a:pPr>
              <a:buSzPct val="120000"/>
              <a:buBlip>
                <a:blip r:embed="rId6"/>
              </a:buBlip>
            </a:pPr>
            <a:r>
              <a:rPr lang="en-US" dirty="0"/>
              <a:t>Elderly patients rarely present to clinic impaired from GOA </a:t>
            </a:r>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097179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4"/>
            <a:ext cx="10972800" cy="1066800"/>
          </a:xfrm>
        </p:spPr>
        <p:txBody>
          <a:bodyPr>
            <a:noAutofit/>
          </a:bodyPr>
          <a:lstStyle/>
          <a:p>
            <a:r>
              <a:rPr lang="en-US" sz="3733" dirty="0"/>
              <a:t>Pretest Question 3: Which of the following screening tools for opioid abuse have been validated in an older population</a:t>
            </a:r>
          </a:p>
        </p:txBody>
      </p:sp>
      <p:sp>
        <p:nvSpPr>
          <p:cNvPr id="3" name="Content Placeholder 2"/>
          <p:cNvSpPr>
            <a:spLocks noGrp="1"/>
          </p:cNvSpPr>
          <p:nvPr>
            <p:ph idx="1"/>
          </p:nvPr>
        </p:nvSpPr>
        <p:spPr>
          <a:xfrm>
            <a:off x="609600" y="2309515"/>
            <a:ext cx="10972800" cy="4419604"/>
          </a:xfrm>
        </p:spPr>
        <p:txBody>
          <a:bodyPr/>
          <a:lstStyle/>
          <a:p>
            <a:pPr>
              <a:buSzPct val="120000"/>
              <a:buBlip>
                <a:blip r:embed="rId3"/>
              </a:buBlip>
            </a:pPr>
            <a:r>
              <a:rPr lang="en-US" dirty="0"/>
              <a:t>CAGE , ORT, AUDIT</a:t>
            </a:r>
          </a:p>
          <a:p>
            <a:pPr>
              <a:buSzPct val="120000"/>
              <a:buBlip>
                <a:blip r:embed="rId4"/>
              </a:buBlip>
            </a:pPr>
            <a:r>
              <a:rPr lang="en-US" dirty="0"/>
              <a:t>MAST, ASSIST, DARE</a:t>
            </a:r>
          </a:p>
          <a:p>
            <a:pPr>
              <a:buSzPct val="120000"/>
              <a:buBlip>
                <a:blip r:embed="rId5">
                  <a:extLst/>
                </a:blip>
              </a:buBlip>
            </a:pPr>
            <a:r>
              <a:rPr lang="en-US" dirty="0"/>
              <a:t>None of the above </a:t>
            </a:r>
          </a:p>
          <a:p>
            <a:pPr>
              <a:buSzPct val="120000"/>
              <a:buBlip>
                <a:blip r:embed="rId6"/>
              </a:buBlip>
            </a:pPr>
            <a:r>
              <a:rPr lang="en-US" dirty="0"/>
              <a:t>All of the above </a:t>
            </a:r>
          </a:p>
          <a:p>
            <a:pPr>
              <a:buSzPct val="120000"/>
              <a:buBlip>
                <a:blip r:embed="rId6"/>
              </a:buBlip>
            </a:pPr>
            <a:endParaRPr lang="en-US" dirty="0"/>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376801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2636</Words>
  <Application>Microsoft Office PowerPoint</Application>
  <PresentationFormat>Widescreen</PresentationFormat>
  <Paragraphs>264</Paragraphs>
  <Slides>31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Calibri Light</vt:lpstr>
      <vt:lpstr>Times New Roman</vt:lpstr>
      <vt:lpstr>Trebuchet MS</vt:lpstr>
      <vt:lpstr>Office Theme</vt:lpstr>
      <vt:lpstr>The Hidden Opioid Abuse Problem: Geriatric Opioid Abuse, or is Grandpa Really a Junkie </vt:lpstr>
      <vt:lpstr>Learning Objectives</vt:lpstr>
      <vt:lpstr>Case Study: WB is a 82 yo male who presents, with his daughter, to your ambulatory care clinic for routine evaluation and refill of his medications</vt:lpstr>
      <vt:lpstr>Case Study: WB is a 82 yo male who presents, with his daughter, to your ambulatory care clinic for routine evaluation and refill of his medications</vt:lpstr>
      <vt:lpstr>Case Study : Continued</vt:lpstr>
      <vt:lpstr>Case Study: Continued</vt:lpstr>
      <vt:lpstr>Pre-Test Question 1: In the patient’s case medication list, which medications are at risk for abuse</vt:lpstr>
      <vt:lpstr>Pretest Question 2: GOA is often underdiagnosed because</vt:lpstr>
      <vt:lpstr>Pretest Question 3: Which of the following screening tools for opioid abuse have been validated in an older population</vt:lpstr>
      <vt:lpstr>Pretest Question 4: Which screening tools have been recommended for screening for GAO?</vt:lpstr>
      <vt:lpstr>Pretest Question 5: Examples of system issues that bias against diagnosis of GAO are</vt:lpstr>
      <vt:lpstr>GOA: The Hidden Opioid Abuse Epidemic</vt:lpstr>
      <vt:lpstr>GOA: The Hidden Opioid Abuse Epidemic</vt:lpstr>
      <vt:lpstr>GOA: The Hidden Opioid Abuse Epidemic</vt:lpstr>
      <vt:lpstr>GOA: The Hidden Opioid Abuse Epidemic</vt:lpstr>
      <vt:lpstr>GOA: The Hidden Opioid Abuse Epidemic</vt:lpstr>
      <vt:lpstr>GOA: The Hidden Opioid Abuse Epidemic</vt:lpstr>
      <vt:lpstr>GOA: The Hidden Opioid Abuse Epidemic</vt:lpstr>
      <vt:lpstr>GOA: The Hidden Opioid Abuse Epidemic</vt:lpstr>
      <vt:lpstr>Assessment of a Hidden Epidemic</vt:lpstr>
      <vt:lpstr>Assessment of a Hidden Epidemic</vt:lpstr>
      <vt:lpstr>GOA: Risk Factors</vt:lpstr>
      <vt:lpstr>Assessment of a Hidden Epidemic</vt:lpstr>
      <vt:lpstr>Assessment of a Hidden Epidemic</vt:lpstr>
      <vt:lpstr>Key Take Aways</vt:lpstr>
      <vt:lpstr>Key Take Aways</vt:lpstr>
      <vt:lpstr>Post-Test Question 1: In the patient’s case medication list, which medications are at risk for abuse</vt:lpstr>
      <vt:lpstr>Pretest Question 2: GOA is often underdiagnosed because</vt:lpstr>
      <vt:lpstr>Pretest Question 3: Which of the following screening tools for opioid abuse have been validated in an older population</vt:lpstr>
      <vt:lpstr>Pretest Question 4: Which screening tools have been recommended for screening for GOA</vt:lpstr>
      <vt:lpstr>Pretest Question 5: Examples of system issues that bias against diagnosis of GOA 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Hidden Opioid Abuse Problem: Geriatric Opioid Abuse, or is Grandma Really a Junkie</dc:title>
  <dc:creator>ernestdole@gmail.com</dc:creator>
  <cp:lastModifiedBy>ernestdole@gmail.com</cp:lastModifiedBy>
  <cp:revision>3</cp:revision>
  <dcterms:created xsi:type="dcterms:W3CDTF">2018-06-02T19:51:07Z</dcterms:created>
  <dcterms:modified xsi:type="dcterms:W3CDTF">2018-06-02T20:11:48Z</dcterms:modified>
</cp:coreProperties>
</file>